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wdp" ContentType="image/vnd.ms-photo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0" r:id="rId1"/>
  </p:sldMasterIdLst>
  <p:notesMasterIdLst>
    <p:notesMasterId r:id="rId13"/>
  </p:notesMasterIdLst>
  <p:sldIdLst>
    <p:sldId id="256" r:id="rId2"/>
    <p:sldId id="260" r:id="rId3"/>
    <p:sldId id="261" r:id="rId4"/>
    <p:sldId id="262" r:id="rId5"/>
    <p:sldId id="263" r:id="rId6"/>
    <p:sldId id="266" r:id="rId7"/>
    <p:sldId id="268" r:id="rId8"/>
    <p:sldId id="267" r:id="rId9"/>
    <p:sldId id="258" r:id="rId10"/>
    <p:sldId id="257" r:id="rId11"/>
    <p:sldId id="269" r:id="rId12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5" d="100"/>
          <a:sy n="115" d="100"/>
        </p:scale>
        <p:origin x="-13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MaximKorshunov:Downloads:&#1076;&#1080;&#1072;&#1075;&#1088;&#1072;&#1084;&#1084;&#1099;%20&#1076;&#1083;&#1103;%20&#1056;&#1040;&#1056;&#1063;%20&#1092;&#1083;&#1091;&#1086;&#1082;&#1089;&#1077;&#1090;&#1080;&#1085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Macintosh%20HD:Users:MaximKorshunov:Downloads:&#1076;&#1080;&#1072;&#1075;&#1088;&#1072;&#1084;&#1084;&#1099;%20&#1076;&#1083;&#1103;%20&#1056;&#1040;&#1056;&#1063;%20&#1092;&#1083;&#1091;&#1086;&#1082;&#1089;&#1077;&#1090;&#1080;&#1085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Macintosh%20HD:Users:MaximKorshunov:Downloads:&#1076;&#1080;&#1072;&#1075;&#1088;&#1072;&#1084;&#1084;&#1099;%20&#1076;&#1083;&#1103;%20&#1056;&#1040;&#1056;&#1063;%20&#1092;&#1083;&#1091;&#1086;&#1082;&#1089;&#1077;&#1090;&#1080;&#1085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oleObject" Target="Macintosh%20HD:Users:MaximKorshunov:Downloads:&#1076;&#1080;&#1072;&#1075;&#1088;&#1072;&#1084;&#1084;&#1099;%20&#1076;&#1083;&#1103;%20&#1056;&#1040;&#1056;&#1063;%20&#1092;&#1083;&#1091;&#1086;&#1082;&#1089;&#1077;&#1090;&#1080;&#1085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oleObject" Target="Macintosh%20HD:Users:MaximKorshunov:Downloads:&#1076;&#1080;&#1072;&#1075;&#1088;&#1072;&#1084;&#1084;&#1099;%20&#1076;&#1083;&#1103;%20&#1056;&#1040;&#1056;&#1063;%20&#1092;&#1083;&#1091;&#1086;&#1082;&#1089;&#1077;&#1090;&#1080;&#1085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latin typeface="Garamond" pitchFamily="18" charset="0"/>
              </a:defRPr>
            </a:pPr>
            <a:r>
              <a:rPr lang="ru-RU" sz="1000" b="0" dirty="0" smtClean="0">
                <a:solidFill>
                  <a:srgbClr val="000090"/>
                </a:solidFill>
                <a:latin typeface="Verdana"/>
                <a:cs typeface="Verdana"/>
              </a:rPr>
              <a:t>Volume</a:t>
            </a:r>
            <a:endParaRPr lang="ru-RU" sz="1000" b="0" dirty="0">
              <a:solidFill>
                <a:srgbClr val="000090"/>
              </a:solidFill>
              <a:latin typeface="Verdana"/>
              <a:cs typeface="Verdana"/>
            </a:endParaRPr>
          </a:p>
        </c:rich>
      </c:tx>
      <c:layout>
        <c:manualLayout>
          <c:xMode val="edge"/>
          <c:yMode val="edge"/>
          <c:x val="0.402996889234529"/>
          <c:y val="0.124928248713106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48731578738927"/>
          <c:y val="0.302347358230038"/>
          <c:w val="0.696914425019032"/>
          <c:h val="0.4142582041148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Лист1!$B$2</c:f>
              <c:strCache>
                <c:ptCount val="1"/>
                <c:pt idx="0">
                  <c:v>средний объем эякулята</c:v>
                </c:pt>
              </c:strCache>
            </c:strRef>
          </c:tx>
          <c:spPr>
            <a:solidFill>
              <a:srgbClr val="660066"/>
            </a:solidFill>
          </c:spPr>
          <c:invertIfNegative val="0"/>
          <c:cat>
            <c:strRef>
              <c:f>Лист1!$C$1:$E$1</c:f>
              <c:strCache>
                <c:ptCount val="3"/>
                <c:pt idx="0">
                  <c:v>before</c:v>
                </c:pt>
                <c:pt idx="1">
                  <c:v>after 6 weeks</c:v>
                </c:pt>
                <c:pt idx="2">
                  <c:v>3 months after the therapy</c:v>
                </c:pt>
              </c:strCache>
            </c:strRef>
          </c:cat>
          <c:val>
            <c:numRef>
              <c:f>Лист1!$C$2:$E$2</c:f>
              <c:numCache>
                <c:formatCode>General</c:formatCode>
                <c:ptCount val="3"/>
                <c:pt idx="0">
                  <c:v>3.1</c:v>
                </c:pt>
                <c:pt idx="1">
                  <c:v>2.9</c:v>
                </c:pt>
                <c:pt idx="2">
                  <c:v>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08300824"/>
        <c:axId val="-2108424824"/>
      </c:barChart>
      <c:catAx>
        <c:axId val="-210830082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>
                <a:latin typeface="Garamond" pitchFamily="18" charset="0"/>
              </a:defRPr>
            </a:pPr>
            <a:endParaRPr lang="ru-RU"/>
          </a:p>
        </c:txPr>
        <c:crossAx val="-2108424824"/>
        <c:crosses val="autoZero"/>
        <c:auto val="1"/>
        <c:lblAlgn val="ctr"/>
        <c:lblOffset val="100"/>
        <c:noMultiLvlLbl val="0"/>
      </c:catAx>
      <c:valAx>
        <c:axId val="-210842482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latin typeface="Garamond" pitchFamily="18" charset="0"/>
                  </a:defRPr>
                </a:pPr>
                <a:r>
                  <a:rPr lang="ru-RU" dirty="0" smtClean="0">
                    <a:latin typeface="Garamond" pitchFamily="18" charset="0"/>
                  </a:rPr>
                  <a:t>ml</a:t>
                </a:r>
                <a:endParaRPr lang="ru-RU" dirty="0">
                  <a:latin typeface="Garamond" pitchFamily="18" charset="0"/>
                </a:endParaRP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210830082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latin typeface="Garamond" pitchFamily="18" charset="0"/>
              </a:defRPr>
            </a:pPr>
            <a:r>
              <a:rPr lang="ru-RU" sz="1000" b="0" dirty="0" smtClean="0">
                <a:solidFill>
                  <a:srgbClr val="000090"/>
                </a:solidFill>
                <a:latin typeface="Verdana"/>
                <a:cs typeface="Verdana"/>
              </a:rPr>
              <a:t>Sperm concentration</a:t>
            </a:r>
            <a:endParaRPr lang="ru-RU" sz="1000" b="0" dirty="0">
              <a:solidFill>
                <a:srgbClr val="000090"/>
              </a:solidFill>
              <a:latin typeface="Verdana"/>
              <a:cs typeface="Verdana"/>
            </a:endParaRPr>
          </a:p>
        </c:rich>
      </c:tx>
      <c:layout>
        <c:manualLayout>
          <c:xMode val="edge"/>
          <c:yMode val="edge"/>
          <c:x val="0.284003496965946"/>
          <c:y val="0.166570998284141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Лист1!$B$3</c:f>
              <c:strCache>
                <c:ptCount val="1"/>
                <c:pt idx="0">
                  <c:v>концентрация сперматозоидов</c:v>
                </c:pt>
              </c:strCache>
            </c:strRef>
          </c:tx>
          <c:spPr>
            <a:solidFill>
              <a:srgbClr val="3366FF"/>
            </a:solidFill>
          </c:spPr>
          <c:invertIfNegative val="0"/>
          <c:cat>
            <c:strRef>
              <c:f>Лист1!$C$1:$E$1</c:f>
              <c:strCache>
                <c:ptCount val="3"/>
                <c:pt idx="0">
                  <c:v>before</c:v>
                </c:pt>
                <c:pt idx="1">
                  <c:v>after 6 weeks</c:v>
                </c:pt>
                <c:pt idx="2">
                  <c:v>3 months after the therapy</c:v>
                </c:pt>
              </c:strCache>
            </c:strRef>
          </c:cat>
          <c:val>
            <c:numRef>
              <c:f>Лист1!$C$3:$E$3</c:f>
              <c:numCache>
                <c:formatCode>General</c:formatCode>
                <c:ptCount val="3"/>
                <c:pt idx="0">
                  <c:v>39.4</c:v>
                </c:pt>
                <c:pt idx="1">
                  <c:v>34.3</c:v>
                </c:pt>
                <c:pt idx="2">
                  <c:v>36.1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07000392"/>
        <c:axId val="-2131934024"/>
      </c:barChart>
      <c:catAx>
        <c:axId val="-210700039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>
                <a:latin typeface="Garamond" pitchFamily="18" charset="0"/>
              </a:defRPr>
            </a:pPr>
            <a:endParaRPr lang="ru-RU"/>
          </a:p>
        </c:txPr>
        <c:crossAx val="-2131934024"/>
        <c:crosses val="autoZero"/>
        <c:auto val="1"/>
        <c:lblAlgn val="ctr"/>
        <c:lblOffset val="100"/>
        <c:noMultiLvlLbl val="0"/>
      </c:catAx>
      <c:valAx>
        <c:axId val="-213193402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latin typeface="Garamond" pitchFamily="18" charset="0"/>
                  </a:defRPr>
                </a:pPr>
                <a:r>
                  <a:rPr lang="ru-RU" sz="800" dirty="0" smtClean="0">
                    <a:latin typeface="Garamond" pitchFamily="18" charset="0"/>
                  </a:rPr>
                  <a:t>x10</a:t>
                </a:r>
                <a:r>
                  <a:rPr lang="ru-RU" baseline="30000" dirty="0" smtClean="0">
                    <a:latin typeface="Garamond" pitchFamily="18" charset="0"/>
                  </a:rPr>
                  <a:t>6</a:t>
                </a:r>
                <a:endParaRPr lang="ru-RU" dirty="0">
                  <a:latin typeface="Garamond" pitchFamily="18" charset="0"/>
                </a:endParaRPr>
              </a:p>
            </c:rich>
          </c:tx>
          <c:layout>
            <c:manualLayout>
              <c:xMode val="edge"/>
              <c:yMode val="edge"/>
              <c:x val="0.0688270086392517"/>
              <c:y val="0.414407426952561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-210700039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000" b="0" dirty="0" smtClean="0">
                <a:solidFill>
                  <a:srgbClr val="000090"/>
                </a:solidFill>
                <a:latin typeface="Verdana"/>
                <a:cs typeface="Verdana"/>
              </a:rPr>
              <a:t>Motility(a+b)%</a:t>
            </a:r>
            <a:endParaRPr lang="ru-RU" sz="1000" b="0" dirty="0">
              <a:solidFill>
                <a:srgbClr val="000090"/>
              </a:solidFill>
              <a:latin typeface="Verdana"/>
              <a:cs typeface="Verdana"/>
            </a:endParaRPr>
          </a:p>
        </c:rich>
      </c:tx>
      <c:layout>
        <c:manualLayout>
          <c:xMode val="edge"/>
          <c:yMode val="edge"/>
          <c:x val="0.337597723060011"/>
          <c:y val="0.166571126796966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46361108928276"/>
          <c:y val="0.336825447420229"/>
          <c:w val="0.832797033391954"/>
          <c:h val="0.3499496418720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Лист1!$B$4</c:f>
              <c:strCache>
                <c:ptCount val="1"/>
                <c:pt idx="0">
                  <c:v>подвижность сперматозоидов (a+b)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cat>
            <c:strRef>
              <c:f>Лист1!$C$1:$E$1</c:f>
              <c:strCache>
                <c:ptCount val="3"/>
                <c:pt idx="0">
                  <c:v>before</c:v>
                </c:pt>
                <c:pt idx="1">
                  <c:v>after 6 weeks</c:v>
                </c:pt>
                <c:pt idx="2">
                  <c:v>3 months after the therapy</c:v>
                </c:pt>
              </c:strCache>
            </c:strRef>
          </c:cat>
          <c:val>
            <c:numRef>
              <c:f>Лист1!$C$4:$E$4</c:f>
              <c:numCache>
                <c:formatCode>General</c:formatCode>
                <c:ptCount val="3"/>
                <c:pt idx="0">
                  <c:v>41.7</c:v>
                </c:pt>
                <c:pt idx="1">
                  <c:v>35.5</c:v>
                </c:pt>
                <c:pt idx="2">
                  <c:v>39.5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31790136"/>
        <c:axId val="-2131787560"/>
      </c:barChart>
      <c:catAx>
        <c:axId val="-2131790136"/>
        <c:scaling>
          <c:orientation val="minMax"/>
        </c:scaling>
        <c:delete val="0"/>
        <c:axPos val="b"/>
        <c:majorTickMark val="none"/>
        <c:minorTickMark val="none"/>
        <c:tickLblPos val="nextTo"/>
        <c:crossAx val="-2131787560"/>
        <c:crosses val="autoZero"/>
        <c:auto val="1"/>
        <c:lblAlgn val="ctr"/>
        <c:lblOffset val="100"/>
        <c:noMultiLvlLbl val="0"/>
      </c:catAx>
      <c:valAx>
        <c:axId val="-213178756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-213179013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Garamond" pitchFamily="18" charset="0"/>
        </a:defRPr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000" b="0" dirty="0" smtClean="0">
                <a:solidFill>
                  <a:srgbClr val="000090"/>
                </a:solidFill>
                <a:latin typeface="Verdana"/>
                <a:cs typeface="Verdana"/>
              </a:rPr>
              <a:t>DNA fragmentation %</a:t>
            </a:r>
            <a:endParaRPr lang="ru-RU" sz="1000" b="0" dirty="0">
              <a:solidFill>
                <a:srgbClr val="000090"/>
              </a:solidFill>
              <a:latin typeface="Verdana"/>
              <a:cs typeface="Verdana"/>
            </a:endParaRPr>
          </a:p>
        </c:rich>
      </c:tx>
      <c:layout>
        <c:manualLayout>
          <c:xMode val="edge"/>
          <c:yMode val="edge"/>
          <c:x val="0.259242761853959"/>
          <c:y val="0.14109543384068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897614849403"/>
          <c:y val="0.302347358230038"/>
          <c:w val="0.793639912261165"/>
          <c:h val="0.389062590929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Лист1!$B$6</c:f>
              <c:strCache>
                <c:ptCount val="1"/>
                <c:pt idx="0">
                  <c:v>DNA fragmentation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invertIfNegative val="0"/>
          <c:cat>
            <c:strRef>
              <c:f>Лист1!$C$1:$E$1</c:f>
              <c:strCache>
                <c:ptCount val="3"/>
                <c:pt idx="0">
                  <c:v>before</c:v>
                </c:pt>
                <c:pt idx="1">
                  <c:v>after 6 weeks</c:v>
                </c:pt>
                <c:pt idx="2">
                  <c:v>3 months after the therapy</c:v>
                </c:pt>
              </c:strCache>
            </c:strRef>
          </c:cat>
          <c:val>
            <c:numRef>
              <c:f>Лист1!$C$6:$E$6</c:f>
              <c:numCache>
                <c:formatCode>General</c:formatCode>
                <c:ptCount val="3"/>
                <c:pt idx="0">
                  <c:v>16.2</c:v>
                </c:pt>
                <c:pt idx="1">
                  <c:v>22.2</c:v>
                </c:pt>
                <c:pt idx="2">
                  <c:v>13.8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06828856"/>
        <c:axId val="-2107010680"/>
      </c:barChart>
      <c:catAx>
        <c:axId val="-2106828856"/>
        <c:scaling>
          <c:orientation val="minMax"/>
        </c:scaling>
        <c:delete val="0"/>
        <c:axPos val="b"/>
        <c:majorTickMark val="none"/>
        <c:minorTickMark val="none"/>
        <c:tickLblPos val="nextTo"/>
        <c:crossAx val="-2107010680"/>
        <c:crosses val="autoZero"/>
        <c:auto val="1"/>
        <c:lblAlgn val="ctr"/>
        <c:lblOffset val="100"/>
        <c:noMultiLvlLbl val="0"/>
      </c:catAx>
      <c:valAx>
        <c:axId val="-210701068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-210682885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Garamond" pitchFamily="18" charset="0"/>
        </a:defRPr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000" b="0" dirty="0" smtClean="0">
                <a:solidFill>
                  <a:srgbClr val="000090"/>
                </a:solidFill>
                <a:latin typeface="Verdana"/>
                <a:cs typeface="Verdana"/>
              </a:rPr>
              <a:t>Normal morphology</a:t>
            </a:r>
            <a:endParaRPr lang="ru-RU" sz="1000" b="0" dirty="0">
              <a:solidFill>
                <a:srgbClr val="000090"/>
              </a:solidFill>
              <a:latin typeface="Verdana"/>
              <a:cs typeface="Verdana"/>
            </a:endParaRPr>
          </a:p>
        </c:rich>
      </c:tx>
      <c:layout>
        <c:manualLayout>
          <c:xMode val="edge"/>
          <c:yMode val="edge"/>
          <c:x val="0.372799298895867"/>
          <c:y val="0.149913898455727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24661207856337"/>
          <c:y val="0.31746472614154"/>
          <c:w val="0.681525338792144"/>
          <c:h val="0.3585157204755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Лист1!$B$5</c:f>
              <c:strCache>
                <c:ptCount val="1"/>
                <c:pt idx="0">
                  <c:v>количество морфологически нормальных сперматозоидов</c:v>
                </c:pt>
              </c:strCache>
            </c:strRef>
          </c:tx>
          <c:spPr>
            <a:solidFill>
              <a:srgbClr val="DD344D"/>
            </a:solidFill>
          </c:spPr>
          <c:invertIfNegative val="0"/>
          <c:cat>
            <c:strRef>
              <c:f>Лист1!$C$1:$E$1</c:f>
              <c:strCache>
                <c:ptCount val="3"/>
                <c:pt idx="0">
                  <c:v>before</c:v>
                </c:pt>
                <c:pt idx="1">
                  <c:v>after 6 weeks</c:v>
                </c:pt>
                <c:pt idx="2">
                  <c:v>3 months after the therapy</c:v>
                </c:pt>
              </c:strCache>
            </c:strRef>
          </c:cat>
          <c:val>
            <c:numRef>
              <c:f>Лист1!$C$5:$E$5</c:f>
              <c:numCache>
                <c:formatCode>General</c:formatCode>
                <c:ptCount val="3"/>
                <c:pt idx="0">
                  <c:v>16.7</c:v>
                </c:pt>
                <c:pt idx="1">
                  <c:v>10.7</c:v>
                </c:pt>
                <c:pt idx="2">
                  <c:v>15.1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63302904"/>
        <c:axId val="2063305912"/>
      </c:barChart>
      <c:catAx>
        <c:axId val="2063302904"/>
        <c:scaling>
          <c:orientation val="minMax"/>
        </c:scaling>
        <c:delete val="0"/>
        <c:axPos val="b"/>
        <c:majorTickMark val="none"/>
        <c:minorTickMark val="none"/>
        <c:tickLblPos val="nextTo"/>
        <c:crossAx val="2063305912"/>
        <c:crosses val="autoZero"/>
        <c:auto val="1"/>
        <c:lblAlgn val="ctr"/>
        <c:lblOffset val="100"/>
        <c:noMultiLvlLbl val="0"/>
      </c:catAx>
      <c:valAx>
        <c:axId val="206330591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dirty="0"/>
                  <a:t>%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206330290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Garamond" pitchFamily="18" charset="0"/>
        </a:defRPr>
      </a:pPr>
      <a:endParaRPr lang="ru-RU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46AD9-5451-A94E-9918-A57F06BBDC1F}" type="datetimeFigureOut">
              <a:rPr lang="ru-RU" smtClean="0"/>
              <a:t>12.02.15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320DD-721D-E04A-8E87-CBE4E15DE8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751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7320DD-721D-E04A-8E87-CBE4E15DE85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0804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7320DD-721D-E04A-8E87-CBE4E15DE85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682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kumimoji="0" lang="ru-RU" dirty="0">
              <a:latin typeface="Calibri" charset="0"/>
            </a:endParaRPr>
          </a:p>
        </p:txBody>
      </p:sp>
      <p:sp>
        <p:nvSpPr>
          <p:cNvPr id="563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5464279E-638E-AB43-8B05-3801A552FCAA}" type="slidenum">
              <a:rPr kumimoji="0" lang="ru-RU" sz="1200"/>
              <a:pPr/>
              <a:t>2</a:t>
            </a:fld>
            <a:endParaRPr kumimoji="0" lang="ru-RU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kumimoji="0" lang="ru-RU" dirty="0">
              <a:latin typeface="Calibri" charset="0"/>
            </a:endParaRPr>
          </a:p>
        </p:txBody>
      </p:sp>
      <p:sp>
        <p:nvSpPr>
          <p:cNvPr id="593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69D6A728-79D8-FF49-9B34-AD7B4AB449B1}" type="slidenum">
              <a:rPr kumimoji="0" lang="ru-RU" sz="1200"/>
              <a:pPr/>
              <a:t>3</a:t>
            </a:fld>
            <a:endParaRPr kumimoji="0" lang="ru-RU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kumimoji="0" lang="ru-RU" dirty="0" smtClean="0">
              <a:latin typeface="Calibri" charset="0"/>
            </a:endParaRPr>
          </a:p>
          <a:p>
            <a:pPr>
              <a:spcBef>
                <a:spcPct val="0"/>
              </a:spcBef>
            </a:pPr>
            <a:endParaRPr kumimoji="0" lang="ru-RU" dirty="0">
              <a:latin typeface="Calibri" charset="0"/>
            </a:endParaRPr>
          </a:p>
        </p:txBody>
      </p:sp>
      <p:sp>
        <p:nvSpPr>
          <p:cNvPr id="6246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DBC5CFE0-6688-B440-9487-6B036B8BEB7F}" type="slidenum">
              <a:rPr kumimoji="0" lang="ru-RU" sz="1200"/>
              <a:pPr/>
              <a:t>4</a:t>
            </a:fld>
            <a:endParaRPr kumimoji="0" lang="ru-RU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kumimoji="0" lang="ru-RU" dirty="0">
              <a:latin typeface="Calibri" charset="0"/>
            </a:endParaRPr>
          </a:p>
        </p:txBody>
      </p:sp>
      <p:sp>
        <p:nvSpPr>
          <p:cNvPr id="634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AFA56321-A0F9-DA4C-B6B2-946E37D7735B}" type="slidenum">
              <a:rPr kumimoji="0" lang="ru-RU" sz="1200"/>
              <a:pPr/>
              <a:t>5</a:t>
            </a:fld>
            <a:endParaRPr kumimoji="0" lang="ru-RU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3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kumimoji="0" lang="ru-RU" dirty="0">
              <a:latin typeface="Calibri" charset="0"/>
            </a:endParaRPr>
          </a:p>
        </p:txBody>
      </p:sp>
      <p:sp>
        <p:nvSpPr>
          <p:cNvPr id="655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CEC52630-106B-244D-8692-8F3621C49C26}" type="slidenum">
              <a:rPr kumimoji="0" lang="ru-RU" sz="1200"/>
              <a:pPr/>
              <a:t>6</a:t>
            </a:fld>
            <a:endParaRPr kumimoji="0" lang="ru-RU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7320DD-721D-E04A-8E87-CBE4E15DE85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218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7320DD-721D-E04A-8E87-CBE4E15DE85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934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7320DD-721D-E04A-8E87-CBE4E15DE85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194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A2C5C-4C15-1B43-84C8-7121BA5E9ACC}" type="datetimeFigureOut">
              <a:rPr lang="ru-RU" smtClean="0"/>
              <a:t>12.02.15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4339C-EEDE-4C4F-8B40-B2234657A4AC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A2C5C-4C15-1B43-84C8-7121BA5E9ACC}" type="datetimeFigureOut">
              <a:rPr lang="ru-RU" smtClean="0"/>
              <a:t>12.02.15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4339C-EEDE-4C4F-8B40-B2234657A4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A2C5C-4C15-1B43-84C8-7121BA5E9ACC}" type="datetimeFigureOut">
              <a:rPr lang="ru-RU" smtClean="0"/>
              <a:t>12.02.15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4339C-EEDE-4C4F-8B40-B2234657A4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F5860-269F-E441-AEB9-4D8D997972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011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A2C5C-4C15-1B43-84C8-7121BA5E9ACC}" type="datetimeFigureOut">
              <a:rPr lang="ru-RU" smtClean="0"/>
              <a:t>12.02.15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4339C-EEDE-4C4F-8B40-B2234657A4A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A2C5C-4C15-1B43-84C8-7121BA5E9ACC}" type="datetimeFigureOut">
              <a:rPr lang="ru-RU" smtClean="0"/>
              <a:t>12.02.15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4339C-EEDE-4C4F-8B40-B2234657A4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A2C5C-4C15-1B43-84C8-7121BA5E9ACC}" type="datetimeFigureOut">
              <a:rPr lang="ru-RU" smtClean="0"/>
              <a:t>12.02.15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4339C-EEDE-4C4F-8B40-B2234657A4A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A2C5C-4C15-1B43-84C8-7121BA5E9ACC}" type="datetimeFigureOut">
              <a:rPr lang="ru-RU" smtClean="0"/>
              <a:t>12.02.15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4339C-EEDE-4C4F-8B40-B2234657A4A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A2C5C-4C15-1B43-84C8-7121BA5E9ACC}" type="datetimeFigureOut">
              <a:rPr lang="ru-RU" smtClean="0"/>
              <a:t>12.02.15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4339C-EEDE-4C4F-8B40-B2234657A4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A2C5C-4C15-1B43-84C8-7121BA5E9ACC}" type="datetimeFigureOut">
              <a:rPr lang="ru-RU" smtClean="0"/>
              <a:t>12.02.15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4339C-EEDE-4C4F-8B40-B2234657A4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A2C5C-4C15-1B43-84C8-7121BA5E9ACC}" type="datetimeFigureOut">
              <a:rPr lang="ru-RU" smtClean="0"/>
              <a:t>12.02.15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4339C-EEDE-4C4F-8B40-B2234657A4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A2C5C-4C15-1B43-84C8-7121BA5E9ACC}" type="datetimeFigureOut">
              <a:rPr lang="ru-RU" smtClean="0"/>
              <a:t>12.02.15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4339C-EEDE-4C4F-8B40-B2234657A4AC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7EA2C5C-4C15-1B43-84C8-7121BA5E9ACC}" type="datetimeFigureOut">
              <a:rPr lang="ru-RU" smtClean="0"/>
              <a:t>12.02.15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014339C-EEDE-4C4F-8B40-B2234657A4A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jpeg"/><Relationship Id="rId6" Type="http://schemas.microsoft.com/office/2007/relationships/hdphoto" Target="../media/hdphoto1.wdp"/><Relationship Id="rId7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1.jpeg"/><Relationship Id="rId6" Type="http://schemas.microsoft.com/office/2007/relationships/hdphoto" Target="../media/hdphoto6.wdp"/><Relationship Id="rId7" Type="http://schemas.openxmlformats.org/officeDocument/2006/relationships/image" Target="../media/image2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16.png"/><Relationship Id="rId5" Type="http://schemas.openxmlformats.org/officeDocument/2006/relationships/image" Target="../media/image17.jpeg"/><Relationship Id="rId6" Type="http://schemas.microsoft.com/office/2007/relationships/hdphoto" Target="../media/hdphoto7.wdp"/><Relationship Id="rId7" Type="http://schemas.openxmlformats.org/officeDocument/2006/relationships/image" Target="../media/image2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3.jpeg"/><Relationship Id="rId6" Type="http://schemas.openxmlformats.org/officeDocument/2006/relationships/image" Target="../media/image1.jpeg"/><Relationship Id="rId7" Type="http://schemas.microsoft.com/office/2007/relationships/hdphoto" Target="../media/hdphoto2.wdp"/><Relationship Id="rId8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jpeg"/><Relationship Id="rId9" Type="http://schemas.openxmlformats.org/officeDocument/2006/relationships/image" Target="../media/image1.jpeg"/><Relationship Id="rId10" Type="http://schemas.microsoft.com/office/2007/relationships/hdphoto" Target="../media/hdphoto2.wdp"/><Relationship Id="rId11" Type="http://schemas.openxmlformats.org/officeDocument/2006/relationships/image" Target="../media/image2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.jpeg"/><Relationship Id="rId6" Type="http://schemas.microsoft.com/office/2007/relationships/hdphoto" Target="../media/hdphoto2.wdp"/><Relationship Id="rId7" Type="http://schemas.openxmlformats.org/officeDocument/2006/relationships/image" Target="../media/image2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8.jpeg"/><Relationship Id="rId6" Type="http://schemas.microsoft.com/office/2007/relationships/hdphoto" Target="../media/hdphoto3.wdp"/><Relationship Id="rId7" Type="http://schemas.openxmlformats.org/officeDocument/2006/relationships/image" Target="../media/image1.jpeg"/><Relationship Id="rId8" Type="http://schemas.microsoft.com/office/2007/relationships/hdphoto" Target="../media/hdphoto2.wdp"/><Relationship Id="rId9" Type="http://schemas.openxmlformats.org/officeDocument/2006/relationships/image" Target="../media/image2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.jpeg"/><Relationship Id="rId8" Type="http://schemas.microsoft.com/office/2007/relationships/hdphoto" Target="../media/hdphoto2.wdp"/><Relationship Id="rId9" Type="http://schemas.openxmlformats.org/officeDocument/2006/relationships/image" Target="../media/image11.png"/><Relationship Id="rId10" Type="http://schemas.openxmlformats.org/officeDocument/2006/relationships/image" Target="../media/image2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.jpeg"/><Relationship Id="rId6" Type="http://schemas.microsoft.com/office/2007/relationships/hdphoto" Target="../media/hdphoto2.wdp"/><Relationship Id="rId7" Type="http://schemas.openxmlformats.org/officeDocument/2006/relationships/image" Target="../media/image12.jpeg"/><Relationship Id="rId8" Type="http://schemas.microsoft.com/office/2007/relationships/hdphoto" Target="../media/hdphoto4.wdp"/><Relationship Id="rId9" Type="http://schemas.openxmlformats.org/officeDocument/2006/relationships/image" Target="../media/image2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.jpeg"/><Relationship Id="rId6" Type="http://schemas.microsoft.com/office/2007/relationships/hdphoto" Target="../media/hdphoto2.wdp"/><Relationship Id="rId7" Type="http://schemas.openxmlformats.org/officeDocument/2006/relationships/image" Target="../media/image2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11" Type="http://schemas.microsoft.com/office/2007/relationships/hdphoto" Target="../media/hdphoto5.wdp"/><Relationship Id="rId12" Type="http://schemas.openxmlformats.org/officeDocument/2006/relationships/image" Target="../media/image2.png"/><Relationship Id="rId1" Type="http://schemas.microsoft.com/office/2007/relationships/media" Target="../media/media9.wav"/><Relationship Id="rId2" Type="http://schemas.openxmlformats.org/officeDocument/2006/relationships/audio" Target="../media/media9.wav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chart" Target="../charts/chart1.xml"/><Relationship Id="rId6" Type="http://schemas.openxmlformats.org/officeDocument/2006/relationships/chart" Target="../charts/chart2.xml"/><Relationship Id="rId7" Type="http://schemas.openxmlformats.org/officeDocument/2006/relationships/chart" Target="../charts/chart3.xml"/><Relationship Id="rId8" Type="http://schemas.openxmlformats.org/officeDocument/2006/relationships/chart" Target="../charts/chart4.xml"/><Relationship Id="rId9" Type="http://schemas.openxmlformats.org/officeDocument/2006/relationships/chart" Target="../charts/chart5.xml"/><Relationship Id="rId10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99384" y="1049100"/>
            <a:ext cx="9011478" cy="2687572"/>
          </a:xfrm>
        </p:spPr>
        <p:txBody>
          <a:bodyPr/>
          <a:lstStyle/>
          <a:p>
            <a:pPr marL="182880" indent="0" algn="ctr">
              <a:lnSpc>
                <a:spcPct val="120000"/>
              </a:lnSpc>
              <a:spcBef>
                <a:spcPct val="50000"/>
              </a:spcBef>
              <a:buNone/>
            </a:pPr>
            <a:r>
              <a:rPr lang="nl-NL" sz="2000" dirty="0" smtClean="0">
                <a:solidFill>
                  <a:srgbClr val="000090"/>
                </a:solidFill>
                <a:effectLst/>
                <a:latin typeface="Verdana"/>
                <a:cs typeface="Verdana"/>
              </a:rPr>
              <a:t>The </a:t>
            </a:r>
            <a:r>
              <a:rPr lang="nl-NL" sz="2000" dirty="0" err="1">
                <a:solidFill>
                  <a:srgbClr val="000090"/>
                </a:solidFill>
                <a:effectLst/>
                <a:latin typeface="Verdana"/>
                <a:cs typeface="Verdana"/>
              </a:rPr>
              <a:t>influence</a:t>
            </a:r>
            <a:r>
              <a:rPr lang="nl-NL" sz="2000" dirty="0">
                <a:solidFill>
                  <a:srgbClr val="000090"/>
                </a:solidFill>
                <a:effectLst/>
                <a:latin typeface="Verdana"/>
                <a:cs typeface="Verdana"/>
              </a:rPr>
              <a:t> of the selective </a:t>
            </a:r>
            <a:r>
              <a:rPr lang="nl-NL" sz="2000" dirty="0" err="1" smtClean="0">
                <a:solidFill>
                  <a:srgbClr val="000090"/>
                </a:solidFill>
                <a:effectLst/>
                <a:latin typeface="Verdana"/>
                <a:cs typeface="Verdana"/>
              </a:rPr>
              <a:t>serotonin</a:t>
            </a:r>
            <a:r>
              <a:rPr lang="nl-NL" sz="2000" dirty="0" smtClean="0">
                <a:solidFill>
                  <a:srgbClr val="000090"/>
                </a:solidFill>
                <a:effectLst/>
                <a:latin typeface="Verdana"/>
                <a:cs typeface="Verdana"/>
              </a:rPr>
              <a:t> </a:t>
            </a:r>
            <a:r>
              <a:rPr lang="nl-NL" sz="2000" dirty="0">
                <a:solidFill>
                  <a:srgbClr val="000090"/>
                </a:solidFill>
                <a:effectLst/>
                <a:latin typeface="Verdana"/>
                <a:cs typeface="Verdana"/>
              </a:rPr>
              <a:t>re-</a:t>
            </a:r>
            <a:r>
              <a:rPr lang="nl-NL" sz="2000" dirty="0" err="1">
                <a:solidFill>
                  <a:srgbClr val="000090"/>
                </a:solidFill>
                <a:effectLst/>
                <a:latin typeface="Verdana"/>
                <a:cs typeface="Verdana"/>
              </a:rPr>
              <a:t>uptake</a:t>
            </a:r>
            <a:r>
              <a:rPr lang="nl-NL" sz="2000" dirty="0">
                <a:solidFill>
                  <a:srgbClr val="000090"/>
                </a:solidFill>
                <a:effectLst/>
                <a:latin typeface="Verdana"/>
                <a:cs typeface="Verdana"/>
              </a:rPr>
              <a:t> inhibitors on </a:t>
            </a:r>
            <a:r>
              <a:rPr lang="nl-NL" sz="2000" dirty="0" err="1">
                <a:solidFill>
                  <a:srgbClr val="000090"/>
                </a:solidFill>
                <a:effectLst/>
                <a:latin typeface="Verdana"/>
                <a:cs typeface="Verdana"/>
              </a:rPr>
              <a:t>spermatogenesis</a:t>
            </a:r>
            <a:r>
              <a:rPr lang="nl-NL" sz="2000" dirty="0">
                <a:solidFill>
                  <a:srgbClr val="000090"/>
                </a:solidFill>
                <a:effectLst/>
                <a:latin typeface="Verdana"/>
                <a:cs typeface="Verdana"/>
              </a:rPr>
              <a:t> in </a:t>
            </a:r>
            <a:r>
              <a:rPr lang="nl-NL" sz="2000" dirty="0" err="1">
                <a:solidFill>
                  <a:srgbClr val="000090"/>
                </a:solidFill>
                <a:effectLst/>
                <a:latin typeface="Verdana"/>
                <a:cs typeface="Verdana"/>
              </a:rPr>
              <a:t>fertile</a:t>
            </a:r>
            <a:r>
              <a:rPr lang="nl-NL" sz="2000" dirty="0">
                <a:solidFill>
                  <a:srgbClr val="000090"/>
                </a:solidFill>
                <a:effectLst/>
                <a:latin typeface="Verdana"/>
                <a:cs typeface="Verdana"/>
              </a:rPr>
              <a:t> men </a:t>
            </a:r>
            <a:r>
              <a:rPr lang="nl-NL" sz="2000" dirty="0" err="1">
                <a:solidFill>
                  <a:srgbClr val="000090"/>
                </a:solidFill>
                <a:effectLst/>
                <a:latin typeface="Verdana"/>
                <a:cs typeface="Verdana"/>
              </a:rPr>
              <a:t>with</a:t>
            </a:r>
            <a:r>
              <a:rPr lang="nl-NL" sz="2000" dirty="0">
                <a:solidFill>
                  <a:srgbClr val="000090"/>
                </a:solidFill>
                <a:effectLst/>
                <a:latin typeface="Verdana"/>
                <a:cs typeface="Verdana"/>
              </a:rPr>
              <a:t> </a:t>
            </a:r>
            <a:r>
              <a:rPr lang="nl-NL" sz="2000" dirty="0" err="1">
                <a:solidFill>
                  <a:srgbClr val="000090"/>
                </a:solidFill>
                <a:effectLst/>
                <a:latin typeface="Verdana"/>
                <a:cs typeface="Verdana"/>
              </a:rPr>
              <a:t>depression</a:t>
            </a:r>
            <a:r>
              <a:rPr lang="nl-NL" sz="2000" dirty="0">
                <a:solidFill>
                  <a:srgbClr val="000090"/>
                </a:solidFill>
                <a:effectLst/>
                <a:latin typeface="Verdana"/>
                <a:cs typeface="Verdana"/>
              </a:rPr>
              <a:t/>
            </a:r>
            <a:br>
              <a:rPr lang="nl-NL" sz="2000" dirty="0">
                <a:solidFill>
                  <a:srgbClr val="000090"/>
                </a:solidFill>
                <a:effectLst/>
                <a:latin typeface="Verdana"/>
                <a:cs typeface="Verdana"/>
              </a:rPr>
            </a:br>
            <a:r>
              <a:rPr lang="ru-RU" sz="2000" dirty="0">
                <a:solidFill>
                  <a:srgbClr val="000090"/>
                </a:solidFill>
                <a:effectLst/>
                <a:latin typeface="Verdana"/>
                <a:cs typeface="Verdana"/>
              </a:rPr>
              <a:t/>
            </a:r>
            <a:br>
              <a:rPr lang="ru-RU" sz="2000" dirty="0">
                <a:solidFill>
                  <a:srgbClr val="000090"/>
                </a:solidFill>
                <a:effectLst/>
                <a:latin typeface="Verdana"/>
                <a:cs typeface="Verdana"/>
              </a:rPr>
            </a:br>
            <a:r>
              <a:rPr lang="ru-RU" sz="2400" dirty="0" smtClean="0">
                <a:solidFill>
                  <a:srgbClr val="000090"/>
                </a:solidFill>
                <a:effectLst/>
                <a:latin typeface="Verdana"/>
                <a:cs typeface="Verdana"/>
              </a:rPr>
              <a:t/>
            </a:r>
            <a:br>
              <a:rPr lang="ru-RU" sz="2400" dirty="0" smtClean="0">
                <a:solidFill>
                  <a:srgbClr val="000090"/>
                </a:solidFill>
                <a:effectLst/>
                <a:latin typeface="Verdana"/>
                <a:cs typeface="Verdana"/>
              </a:rPr>
            </a:br>
            <a:r>
              <a:rPr kumimoji="1" lang="en-US" sz="1600" dirty="0" smtClean="0">
                <a:solidFill>
                  <a:srgbClr val="000090"/>
                </a:solidFill>
                <a:effectLst/>
                <a:latin typeface="Verdana" charset="0"/>
              </a:rPr>
              <a:t>M</a:t>
            </a:r>
            <a:r>
              <a:rPr kumimoji="1" lang="en-US" sz="1600" dirty="0">
                <a:solidFill>
                  <a:srgbClr val="000090"/>
                </a:solidFill>
                <a:effectLst/>
                <a:latin typeface="Verdana" charset="0"/>
              </a:rPr>
              <a:t>. Korshunov¹, I.</a:t>
            </a:r>
            <a:r>
              <a:rPr kumimoji="1" lang="ru-RU" sz="1600" dirty="0">
                <a:solidFill>
                  <a:srgbClr val="000090"/>
                </a:solidFill>
                <a:effectLst/>
                <a:latin typeface="Verdana" charset="0"/>
              </a:rPr>
              <a:t> </a:t>
            </a:r>
            <a:r>
              <a:rPr kumimoji="1" lang="en-US" sz="1600" dirty="0">
                <a:solidFill>
                  <a:srgbClr val="000090"/>
                </a:solidFill>
                <a:effectLst/>
                <a:latin typeface="Verdana" charset="0"/>
              </a:rPr>
              <a:t>Vinogradov</a:t>
            </a:r>
            <a:r>
              <a:rPr kumimoji="1" lang="en-US" sz="1600" dirty="0" smtClean="0">
                <a:solidFill>
                  <a:srgbClr val="000090"/>
                </a:solidFill>
                <a:effectLst/>
                <a:latin typeface="Verdana" charset="0"/>
              </a:rPr>
              <a:t>¹</a:t>
            </a:r>
            <a:r>
              <a:rPr kumimoji="1" lang="ru-RU" sz="1600" dirty="0" smtClean="0">
                <a:solidFill>
                  <a:srgbClr val="000090"/>
                </a:solidFill>
                <a:effectLst/>
                <a:latin typeface="Verdana" charset="0"/>
              </a:rPr>
              <a:t>, </a:t>
            </a:r>
            <a:r>
              <a:rPr kumimoji="1" lang="ru-RU" sz="1600" dirty="0" err="1">
                <a:solidFill>
                  <a:srgbClr val="000090"/>
                </a:solidFill>
                <a:effectLst/>
                <a:latin typeface="Verdana" charset="0"/>
              </a:rPr>
              <a:t>M</a:t>
            </a:r>
            <a:r>
              <a:rPr kumimoji="1" lang="ru-RU" sz="1600" dirty="0">
                <a:solidFill>
                  <a:srgbClr val="000090"/>
                </a:solidFill>
                <a:effectLst/>
                <a:latin typeface="Verdana" charset="0"/>
              </a:rPr>
              <a:t>. </a:t>
            </a:r>
            <a:r>
              <a:rPr kumimoji="1" lang="ru-RU" sz="1600" dirty="0" err="1">
                <a:solidFill>
                  <a:srgbClr val="000090"/>
                </a:solidFill>
                <a:effectLst/>
                <a:latin typeface="Verdana" charset="0"/>
              </a:rPr>
              <a:t>Gabliya</a:t>
            </a:r>
            <a:r>
              <a:rPr kumimoji="1" lang="en-US" sz="1600" dirty="0">
                <a:solidFill>
                  <a:srgbClr val="000090"/>
                </a:solidFill>
                <a:effectLst/>
                <a:latin typeface="Verdana" charset="0"/>
              </a:rPr>
              <a:t>¹</a:t>
            </a:r>
            <a:r>
              <a:rPr kumimoji="1" lang="ru-RU" sz="1600" dirty="0">
                <a:solidFill>
                  <a:srgbClr val="000090"/>
                </a:solidFill>
                <a:effectLst/>
                <a:latin typeface="Verdana" charset="0"/>
              </a:rPr>
              <a:t>, </a:t>
            </a:r>
            <a:r>
              <a:rPr kumimoji="1" lang="ru-RU" sz="1600" dirty="0" err="1">
                <a:solidFill>
                  <a:srgbClr val="000090"/>
                </a:solidFill>
                <a:effectLst/>
                <a:latin typeface="Verdana" charset="0"/>
              </a:rPr>
              <a:t>Y</a:t>
            </a:r>
            <a:r>
              <a:rPr kumimoji="1" lang="ru-RU" sz="1600" dirty="0">
                <a:solidFill>
                  <a:srgbClr val="000090"/>
                </a:solidFill>
                <a:effectLst/>
                <a:latin typeface="Verdana" charset="0"/>
              </a:rPr>
              <a:t>. Shtyrya</a:t>
            </a:r>
            <a:r>
              <a:rPr kumimoji="1" lang="ru-RU" sz="1600" baseline="30000" dirty="0">
                <a:solidFill>
                  <a:srgbClr val="000090"/>
                </a:solidFill>
                <a:effectLst/>
                <a:latin typeface="Verdana" charset="0"/>
              </a:rPr>
              <a:t>3</a:t>
            </a:r>
            <a:r>
              <a:rPr kumimoji="1" lang="ru-RU" sz="1600" dirty="0">
                <a:solidFill>
                  <a:srgbClr val="000090"/>
                </a:solidFill>
                <a:effectLst/>
                <a:latin typeface="Verdana" charset="0"/>
              </a:rPr>
              <a:t>, </a:t>
            </a:r>
            <a:r>
              <a:rPr kumimoji="1" lang="en-US" sz="1600" dirty="0" smtClean="0">
                <a:solidFill>
                  <a:srgbClr val="000090"/>
                </a:solidFill>
                <a:effectLst/>
                <a:latin typeface="Verdana" charset="0"/>
              </a:rPr>
              <a:t>E</a:t>
            </a:r>
            <a:r>
              <a:rPr kumimoji="1" lang="en-US" sz="1600" dirty="0">
                <a:solidFill>
                  <a:srgbClr val="000090"/>
                </a:solidFill>
                <a:effectLst/>
                <a:latin typeface="Verdana" charset="0"/>
              </a:rPr>
              <a:t>. Korshunova²</a:t>
            </a:r>
            <a:r>
              <a:rPr kumimoji="1" lang="ru-RU" sz="1600" dirty="0">
                <a:solidFill>
                  <a:srgbClr val="000090"/>
                </a:solidFill>
                <a:effectLst/>
                <a:latin typeface="Verdana" charset="0"/>
              </a:rPr>
              <a:t/>
            </a:r>
            <a:br>
              <a:rPr kumimoji="1" lang="ru-RU" sz="1600" dirty="0">
                <a:solidFill>
                  <a:srgbClr val="000090"/>
                </a:solidFill>
                <a:effectLst/>
                <a:latin typeface="Verdana" charset="0"/>
              </a:rPr>
            </a:br>
            <a:r>
              <a:rPr kumimoji="1" lang="ru-RU" sz="1600" dirty="0" smtClean="0">
                <a:solidFill>
                  <a:srgbClr val="000090"/>
                </a:solidFill>
                <a:effectLst/>
                <a:latin typeface="Verdana" charset="0"/>
              </a:rPr>
              <a:t/>
            </a:r>
            <a:br>
              <a:rPr kumimoji="1" lang="ru-RU" sz="1600" dirty="0" smtClean="0">
                <a:solidFill>
                  <a:srgbClr val="000090"/>
                </a:solidFill>
                <a:effectLst/>
                <a:latin typeface="Verdana" charset="0"/>
              </a:rPr>
            </a:br>
            <a:r>
              <a:rPr kumimoji="1" lang="ru-RU" sz="1600" dirty="0">
                <a:solidFill>
                  <a:srgbClr val="000090"/>
                </a:solidFill>
                <a:effectLst/>
                <a:latin typeface="Verdana" charset="0"/>
              </a:rPr>
              <a:t/>
            </a:r>
            <a:br>
              <a:rPr kumimoji="1" lang="ru-RU" sz="1600" dirty="0">
                <a:solidFill>
                  <a:srgbClr val="000090"/>
                </a:solidFill>
                <a:effectLst/>
                <a:latin typeface="Verdana" charset="0"/>
              </a:rPr>
            </a:br>
            <a:r>
              <a:rPr kumimoji="1" lang="ru-RU" sz="1600" dirty="0" smtClean="0">
                <a:solidFill>
                  <a:srgbClr val="000090"/>
                </a:solidFill>
                <a:effectLst/>
                <a:latin typeface="Verdana" charset="0"/>
              </a:rPr>
              <a:t/>
            </a:r>
            <a:br>
              <a:rPr kumimoji="1" lang="ru-RU" sz="1600" dirty="0" smtClean="0">
                <a:solidFill>
                  <a:srgbClr val="000090"/>
                </a:solidFill>
                <a:effectLst/>
                <a:latin typeface="Verdana" charset="0"/>
              </a:rPr>
            </a:br>
            <a:r>
              <a:rPr kumimoji="1" lang="ru-RU" sz="1600" dirty="0" smtClean="0">
                <a:solidFill>
                  <a:srgbClr val="000090"/>
                </a:solidFill>
                <a:effectLst/>
                <a:latin typeface="Verdana" charset="0"/>
              </a:rPr>
              <a:t/>
            </a:r>
            <a:br>
              <a:rPr kumimoji="1" lang="ru-RU" sz="1600" dirty="0" smtClean="0">
                <a:solidFill>
                  <a:srgbClr val="000090"/>
                </a:solidFill>
                <a:effectLst/>
                <a:latin typeface="Verdana" charset="0"/>
              </a:rPr>
            </a:br>
            <a:r>
              <a:rPr kumimoji="1" lang="en-US" sz="1200" dirty="0" smtClean="0">
                <a:solidFill>
                  <a:srgbClr val="000090"/>
                </a:solidFill>
                <a:effectLst/>
                <a:latin typeface="Verdana" charset="0"/>
              </a:rPr>
              <a:t>¹</a:t>
            </a:r>
            <a:r>
              <a:rPr kumimoji="1" lang="en-US" sz="1200" dirty="0">
                <a:solidFill>
                  <a:srgbClr val="000090"/>
                </a:solidFill>
                <a:effectLst/>
                <a:latin typeface="Verdana" charset="0"/>
              </a:rPr>
              <a:t>Department of Clinical </a:t>
            </a:r>
            <a:r>
              <a:rPr kumimoji="1" lang="en-US" sz="1200" dirty="0" err="1" smtClean="0">
                <a:solidFill>
                  <a:srgbClr val="000090"/>
                </a:solidFill>
                <a:effectLst/>
                <a:latin typeface="Verdana" charset="0"/>
              </a:rPr>
              <a:t>Andrology</a:t>
            </a:r>
            <a:r>
              <a:rPr kumimoji="1" lang="en-US" sz="1200" dirty="0" smtClean="0">
                <a:solidFill>
                  <a:srgbClr val="000090"/>
                </a:solidFill>
                <a:effectLst/>
                <a:latin typeface="Verdana" charset="0"/>
              </a:rPr>
              <a:t>,</a:t>
            </a:r>
            <a:r>
              <a:rPr kumimoji="1" lang="ru-RU" sz="1200" dirty="0" smtClean="0">
                <a:solidFill>
                  <a:srgbClr val="000090"/>
                </a:solidFill>
                <a:effectLst/>
                <a:latin typeface="Verdana" charset="0"/>
              </a:rPr>
              <a:t> </a:t>
            </a:r>
            <a:r>
              <a:rPr kumimoji="1" lang="ru-RU" sz="1200" dirty="0" err="1" smtClean="0">
                <a:solidFill>
                  <a:srgbClr val="000090"/>
                </a:solidFill>
                <a:effectLst/>
                <a:latin typeface="Verdana" charset="0"/>
              </a:rPr>
              <a:t>T</a:t>
            </a:r>
            <a:r>
              <a:rPr kumimoji="1" lang="en-US" sz="1200" dirty="0" smtClean="0">
                <a:solidFill>
                  <a:srgbClr val="000090"/>
                </a:solidFill>
                <a:effectLst/>
                <a:latin typeface="Verdana" charset="0"/>
              </a:rPr>
              <a:t>he </a:t>
            </a:r>
            <a:r>
              <a:rPr kumimoji="1" lang="en-US" sz="1200" dirty="0">
                <a:solidFill>
                  <a:srgbClr val="000090"/>
                </a:solidFill>
                <a:effectLst/>
                <a:latin typeface="Verdana" charset="0"/>
              </a:rPr>
              <a:t>Federal State Budget Institution Peoples’ Friendship University of Russia, Moscow, </a:t>
            </a:r>
            <a:r>
              <a:rPr kumimoji="1" lang="en-US" sz="1200" dirty="0" smtClean="0">
                <a:solidFill>
                  <a:srgbClr val="000090"/>
                </a:solidFill>
                <a:effectLst/>
                <a:latin typeface="Verdana" charset="0"/>
              </a:rPr>
              <a:t>Russia</a:t>
            </a:r>
            <a:r>
              <a:rPr kumimoji="1" lang="ru-RU" sz="1200" dirty="0">
                <a:solidFill>
                  <a:srgbClr val="000090"/>
                </a:solidFill>
                <a:effectLst/>
                <a:latin typeface="Verdana" charset="0"/>
              </a:rPr>
              <a:t/>
            </a:r>
            <a:br>
              <a:rPr kumimoji="1" lang="ru-RU" sz="1200" dirty="0">
                <a:solidFill>
                  <a:srgbClr val="000090"/>
                </a:solidFill>
                <a:effectLst/>
                <a:latin typeface="Verdana" charset="0"/>
              </a:rPr>
            </a:br>
            <a:r>
              <a:rPr kumimoji="1" lang="en-US" sz="1200" dirty="0" smtClean="0">
                <a:solidFill>
                  <a:srgbClr val="000090"/>
                </a:solidFill>
                <a:effectLst/>
                <a:latin typeface="Verdana" charset="0"/>
              </a:rPr>
              <a:t>²</a:t>
            </a:r>
            <a:r>
              <a:rPr kumimoji="1" lang="en-US" sz="1200" dirty="0">
                <a:solidFill>
                  <a:srgbClr val="000090"/>
                </a:solidFill>
                <a:effectLst/>
                <a:latin typeface="Verdana" charset="0"/>
              </a:rPr>
              <a:t>Research Center of </a:t>
            </a:r>
            <a:r>
              <a:rPr kumimoji="1" lang="en-US" sz="1200" dirty="0" err="1">
                <a:solidFill>
                  <a:srgbClr val="000090"/>
                </a:solidFill>
                <a:effectLst/>
                <a:latin typeface="Verdana" charset="0"/>
              </a:rPr>
              <a:t>psychoneurology</a:t>
            </a:r>
            <a:r>
              <a:rPr kumimoji="1" lang="en-US" sz="1200" dirty="0">
                <a:solidFill>
                  <a:srgbClr val="000090"/>
                </a:solidFill>
                <a:effectLst/>
                <a:latin typeface="Verdana" charset="0"/>
              </a:rPr>
              <a:t>, urology department, Moscow, Russia</a:t>
            </a:r>
            <a:r>
              <a:rPr kumimoji="1" lang="en-US" sz="1200" dirty="0" smtClean="0">
                <a:solidFill>
                  <a:srgbClr val="000090"/>
                </a:solidFill>
                <a:effectLst/>
                <a:latin typeface="Verdana" charset="0"/>
              </a:rPr>
              <a:t>,</a:t>
            </a:r>
            <a:br>
              <a:rPr kumimoji="1" lang="en-US" sz="1200" dirty="0" smtClean="0">
                <a:solidFill>
                  <a:srgbClr val="000090"/>
                </a:solidFill>
                <a:effectLst/>
                <a:latin typeface="Verdana" charset="0"/>
              </a:rPr>
            </a:br>
            <a:r>
              <a:rPr kumimoji="1" lang="en-US" sz="1200" baseline="30000" dirty="0" smtClean="0">
                <a:solidFill>
                  <a:srgbClr val="000090"/>
                </a:solidFill>
                <a:effectLst/>
                <a:latin typeface="Verdana" charset="0"/>
              </a:rPr>
              <a:t>3</a:t>
            </a:r>
            <a:r>
              <a:rPr kumimoji="1" lang="en-US" sz="1200" dirty="0" smtClean="0">
                <a:solidFill>
                  <a:srgbClr val="000090"/>
                </a:solidFill>
                <a:effectLst/>
                <a:latin typeface="Verdana" charset="0"/>
              </a:rPr>
              <a:t>Russian</a:t>
            </a:r>
            <a:r>
              <a:rPr kumimoji="1" lang="en-US" sz="1200" dirty="0">
                <a:solidFill>
                  <a:srgbClr val="000090"/>
                </a:solidFill>
                <a:effectLst/>
                <a:latin typeface="Verdana" charset="0"/>
              </a:rPr>
              <a:t>-German center for reproduction and clinical embryology “</a:t>
            </a:r>
            <a:r>
              <a:rPr kumimoji="1" lang="en-US" altLang="ja-JP" sz="1200" dirty="0" err="1">
                <a:solidFill>
                  <a:srgbClr val="000090"/>
                </a:solidFill>
                <a:effectLst/>
                <a:latin typeface="Verdana" charset="0"/>
                <a:ea typeface="ＭＳ Ｐゴシック" charset="0"/>
                <a:cs typeface="ＭＳ Ｐゴシック" charset="0"/>
              </a:rPr>
              <a:t>Pokolenie</a:t>
            </a:r>
            <a:r>
              <a:rPr kumimoji="1" lang="en-US" altLang="ja-JP" sz="1200" dirty="0">
                <a:solidFill>
                  <a:srgbClr val="000090"/>
                </a:solidFill>
                <a:effectLst/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kumimoji="1" lang="en-US" altLang="ja-JP" sz="1200" dirty="0" smtClean="0">
                <a:solidFill>
                  <a:srgbClr val="000090"/>
                </a:solidFill>
                <a:effectLst/>
                <a:latin typeface="Verdana" charset="0"/>
                <a:ea typeface="ＭＳ Ｐゴシック" charset="0"/>
                <a:cs typeface="ＭＳ Ｐゴシック" charset="0"/>
              </a:rPr>
              <a:t>NEXT</a:t>
            </a:r>
            <a:r>
              <a:rPr kumimoji="1" lang="en-US" sz="1200" dirty="0">
                <a:solidFill>
                  <a:srgbClr val="000090"/>
                </a:solidFill>
                <a:effectLst/>
                <a:latin typeface="Verdana" charset="0"/>
              </a:rPr>
              <a:t>”</a:t>
            </a:r>
            <a:r>
              <a:rPr kumimoji="1" lang="en-US" altLang="ja-JP" sz="1200" dirty="0">
                <a:solidFill>
                  <a:srgbClr val="000090"/>
                </a:solidFill>
                <a:effectLst/>
                <a:latin typeface="Verdana" charset="0"/>
                <a:ea typeface="ＭＳ Ｐゴシック" charset="0"/>
                <a:cs typeface="ＭＳ Ｐゴシック" charset="0"/>
              </a:rPr>
              <a:t>, Moscow, </a:t>
            </a:r>
            <a:r>
              <a:rPr kumimoji="1" lang="en-US" altLang="ja-JP" sz="1200" dirty="0" smtClean="0">
                <a:solidFill>
                  <a:srgbClr val="000090"/>
                </a:solidFill>
                <a:effectLst/>
                <a:latin typeface="Verdana" charset="0"/>
                <a:ea typeface="ＭＳ Ｐゴシック" charset="0"/>
                <a:cs typeface="ＭＳ Ｐゴシック" charset="0"/>
              </a:rPr>
              <a:t> Russia</a:t>
            </a:r>
            <a:r>
              <a:rPr kumimoji="1" lang="ru-RU" altLang="ja-JP" sz="1200" dirty="0">
                <a:solidFill>
                  <a:srgbClr val="000090"/>
                </a:solidFill>
                <a:effectLst/>
                <a:latin typeface="Verdana" charset="0"/>
              </a:rPr>
              <a:t/>
            </a:r>
            <a:br>
              <a:rPr kumimoji="1" lang="ru-RU" altLang="ja-JP" sz="1200" dirty="0">
                <a:solidFill>
                  <a:srgbClr val="000090"/>
                </a:solidFill>
                <a:effectLst/>
                <a:latin typeface="Verdana" charset="0"/>
              </a:rPr>
            </a:br>
            <a:endParaRPr lang="ru-RU" sz="1200" dirty="0">
              <a:solidFill>
                <a:srgbClr val="000090"/>
              </a:solidFill>
              <a:effectLst/>
            </a:endParaRPr>
          </a:p>
        </p:txBody>
      </p:sp>
      <p:pic>
        <p:nvPicPr>
          <p:cNvPr id="4" name="Изображение 3" descr="Снимок экрана 2015-02-11 в 19.55.55.p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126000"/>
                    </a14:imgEffect>
                    <a14:imgEffect>
                      <a14:brightnessContrast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0" t="4697" r="921" b="2299"/>
          <a:stretch/>
        </p:blipFill>
        <p:spPr>
          <a:xfrm>
            <a:off x="5842000" y="5654331"/>
            <a:ext cx="3147389" cy="9889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384" y="230451"/>
            <a:ext cx="9828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err="1" smtClean="0">
                <a:solidFill>
                  <a:srgbClr val="000090"/>
                </a:solidFill>
                <a:latin typeface="Verdana"/>
                <a:cs typeface="Verdana"/>
              </a:rPr>
              <a:t>Nr</a:t>
            </a:r>
            <a:r>
              <a:rPr lang="ru-RU" sz="1000" b="1" dirty="0" smtClean="0">
                <a:solidFill>
                  <a:srgbClr val="000090"/>
                </a:solidFill>
                <a:latin typeface="Verdana"/>
                <a:cs typeface="Verdana"/>
              </a:rPr>
              <a:t>. 183</a:t>
            </a:r>
            <a:endParaRPr lang="ru-RU" sz="1000" b="1" dirty="0">
              <a:solidFill>
                <a:srgbClr val="000090"/>
              </a:solidFill>
              <a:latin typeface="Verdana"/>
              <a:cs typeface="Verdana"/>
            </a:endParaRPr>
          </a:p>
        </p:txBody>
      </p:sp>
      <p:pic>
        <p:nvPicPr>
          <p:cNvPr id="14" name="Звук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87948" y="126668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54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4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2783" y="176696"/>
            <a:ext cx="7547078" cy="1159565"/>
          </a:xfrm>
        </p:spPr>
        <p:txBody>
          <a:bodyPr/>
          <a:lstStyle/>
          <a:p>
            <a:pPr marL="0" indent="0" algn="l">
              <a:buNone/>
            </a:pPr>
            <a:r>
              <a:rPr lang="en-US" sz="2800" b="0" dirty="0" smtClean="0">
                <a:solidFill>
                  <a:srgbClr val="000090"/>
                </a:solidFill>
                <a:effectLst/>
                <a:latin typeface="Verdana"/>
                <a:cs typeface="Verdana"/>
              </a:rPr>
              <a:t>Conclusions</a:t>
            </a:r>
            <a:r>
              <a:rPr lang="ru-RU" sz="2800" b="0" dirty="0" smtClean="0">
                <a:solidFill>
                  <a:srgbClr val="000090"/>
                </a:solidFill>
                <a:effectLst/>
                <a:latin typeface="Verdana"/>
                <a:cs typeface="Verdana"/>
              </a:rPr>
              <a:t>:</a:t>
            </a:r>
            <a:r>
              <a:rPr lang="ru-RU" sz="2800" b="0" dirty="0">
                <a:solidFill>
                  <a:srgbClr val="000090"/>
                </a:solidFill>
                <a:effectLst/>
                <a:latin typeface="Verdana"/>
                <a:cs typeface="Verdana"/>
              </a:rPr>
              <a:t/>
            </a:r>
            <a:br>
              <a:rPr lang="ru-RU" sz="2800" b="0" dirty="0">
                <a:solidFill>
                  <a:srgbClr val="000090"/>
                </a:solidFill>
                <a:effectLst/>
                <a:latin typeface="Verdana"/>
                <a:cs typeface="Verdana"/>
              </a:rPr>
            </a:br>
            <a:endParaRPr lang="ru-RU" sz="2800" b="0" dirty="0">
              <a:solidFill>
                <a:srgbClr val="000090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9826" y="1336261"/>
            <a:ext cx="824947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Using SSRIs may have a negative effect on spermatogenesis and male fertility within the therapy</a:t>
            </a:r>
            <a:endParaRPr lang="ru-RU" sz="1600" b="0" dirty="0" smtClean="0">
              <a:solidFill>
                <a:srgbClr val="000090"/>
              </a:solidFill>
              <a:latin typeface="Verdana"/>
              <a:cs typeface="Verdana"/>
            </a:endParaRPr>
          </a:p>
          <a:p>
            <a:pPr algn="just"/>
            <a:endParaRPr lang="en-US" sz="1600" b="0" dirty="0" smtClean="0">
              <a:solidFill>
                <a:srgbClr val="000090"/>
              </a:solidFill>
              <a:latin typeface="Verdana"/>
              <a:cs typeface="Verdana"/>
            </a:endParaRPr>
          </a:p>
          <a:p>
            <a:pPr algn="just"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The most changes of sperm quality (morphology and DNA structure) were registered</a:t>
            </a:r>
            <a:endParaRPr lang="ru-RU" sz="1600" b="0" dirty="0" smtClean="0">
              <a:solidFill>
                <a:srgbClr val="000090"/>
              </a:solidFill>
              <a:latin typeface="Verdana"/>
              <a:cs typeface="Verdana"/>
            </a:endParaRPr>
          </a:p>
          <a:p>
            <a:pPr algn="just"/>
            <a:endParaRPr lang="en-US" sz="1600" b="0" dirty="0" smtClean="0">
              <a:solidFill>
                <a:srgbClr val="000090"/>
              </a:solidFill>
              <a:latin typeface="Verdana"/>
              <a:cs typeface="Verdana"/>
            </a:endParaRPr>
          </a:p>
          <a:p>
            <a:pPr algn="just"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Three months of drug discontinuation the semen parameters revert to the normal levels </a:t>
            </a:r>
            <a:endParaRPr lang="ru-RU" sz="1600" b="0" dirty="0" smtClean="0">
              <a:solidFill>
                <a:srgbClr val="000090"/>
              </a:solidFill>
              <a:latin typeface="Verdana"/>
              <a:cs typeface="Verdana"/>
            </a:endParaRPr>
          </a:p>
          <a:p>
            <a:pPr algn="just">
              <a:buFont typeface="Arial"/>
              <a:buChar char="•"/>
            </a:pPr>
            <a:endParaRPr lang="en-US" sz="1600" b="0" dirty="0" smtClean="0">
              <a:solidFill>
                <a:srgbClr val="000090"/>
              </a:solidFill>
              <a:latin typeface="Verdana"/>
              <a:cs typeface="Verdana"/>
            </a:endParaRPr>
          </a:p>
          <a:p>
            <a:pPr algn="just"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The level of DNA fragmentation decreased 3 months after the end of therapy. It had the values less then before the treatment that correlated with the reduction of depression’s symptoms</a:t>
            </a:r>
            <a:endParaRPr lang="ru-RU" sz="1600" b="0" dirty="0" smtClean="0">
              <a:solidFill>
                <a:srgbClr val="000090"/>
              </a:solidFill>
              <a:latin typeface="Verdana"/>
              <a:cs typeface="Verdana"/>
            </a:endParaRPr>
          </a:p>
          <a:p>
            <a:pPr algn="just"/>
            <a:endParaRPr lang="en-US" sz="1600" b="0" dirty="0" smtClean="0">
              <a:solidFill>
                <a:srgbClr val="000090"/>
              </a:solidFill>
              <a:latin typeface="Verdana"/>
              <a:cs typeface="Verdana"/>
            </a:endParaRPr>
          </a:p>
          <a:p>
            <a:pPr algn="just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Verdana"/>
                <a:cs typeface="Verdana"/>
              </a:rPr>
              <a:t>We</a:t>
            </a: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 need </a:t>
            </a: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to get more information about negative and positive effects </a:t>
            </a:r>
            <a:r>
              <a:rPr lang="en-US" sz="1600" dirty="0" smtClean="0">
                <a:solidFill>
                  <a:srgbClr val="000090"/>
                </a:solidFill>
                <a:latin typeface="Verdana"/>
                <a:cs typeface="Verdana"/>
              </a:rPr>
              <a:t>of</a:t>
            </a:r>
            <a:r>
              <a:rPr lang="ru-RU" sz="1600" b="0" dirty="0" smtClean="0">
                <a:solidFill>
                  <a:srgbClr val="000090"/>
                </a:solidFill>
                <a:latin typeface="Verdana"/>
                <a:cs typeface="Verdana"/>
              </a:rPr>
              <a:t> </a:t>
            </a: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using SSRIs in </a:t>
            </a: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infertile  </a:t>
            </a: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men with depression</a:t>
            </a:r>
            <a:endParaRPr lang="ru-RU" sz="1600" b="0" dirty="0" smtClean="0">
              <a:solidFill>
                <a:srgbClr val="000090"/>
              </a:solidFill>
              <a:latin typeface="Verdana"/>
              <a:cs typeface="Verdana"/>
            </a:endParaRPr>
          </a:p>
          <a:p>
            <a:endParaRPr lang="nl-NL" sz="1600" b="0" dirty="0" smtClean="0">
              <a:solidFill>
                <a:srgbClr val="000090"/>
              </a:solidFill>
            </a:endParaRPr>
          </a:p>
        </p:txBody>
      </p:sp>
      <p:pic>
        <p:nvPicPr>
          <p:cNvPr id="6" name="Изображение 5" descr="Снимок экрана 2015-02-11 в 19.55.55.p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126000"/>
                    </a14:imgEffect>
                    <a14:imgEffect>
                      <a14:brightnessContrast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0" t="4697" r="921" b="2299"/>
          <a:stretch/>
        </p:blipFill>
        <p:spPr>
          <a:xfrm>
            <a:off x="7511079" y="6332810"/>
            <a:ext cx="1579217" cy="435542"/>
          </a:xfrm>
          <a:prstGeom prst="rect">
            <a:avLst/>
          </a:prstGeom>
        </p:spPr>
      </p:pic>
      <p:pic>
        <p:nvPicPr>
          <p:cNvPr id="12" name="Звук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12673" y="2209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23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55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8420" y="1794871"/>
            <a:ext cx="8795032" cy="1123101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0" dirty="0" smtClean="0">
                <a:solidFill>
                  <a:srgbClr val="000090"/>
                </a:solidFill>
                <a:effectLst/>
                <a:latin typeface="Verdana"/>
                <a:cs typeface="Verdana"/>
              </a:rPr>
              <a:t/>
            </a:r>
            <a:br>
              <a:rPr lang="ru-RU" sz="2800" b="0" dirty="0" smtClean="0">
                <a:solidFill>
                  <a:srgbClr val="000090"/>
                </a:solidFill>
                <a:effectLst/>
                <a:latin typeface="Verdana"/>
                <a:cs typeface="Verdana"/>
              </a:rPr>
            </a:br>
            <a:r>
              <a:rPr lang="ru-RU" sz="2800" b="0" dirty="0">
                <a:solidFill>
                  <a:srgbClr val="000090"/>
                </a:solidFill>
                <a:effectLst/>
                <a:latin typeface="Verdana"/>
                <a:cs typeface="Verdana"/>
              </a:rPr>
              <a:t/>
            </a:r>
            <a:br>
              <a:rPr lang="ru-RU" sz="2800" b="0" dirty="0">
                <a:solidFill>
                  <a:srgbClr val="000090"/>
                </a:solidFill>
                <a:effectLst/>
                <a:latin typeface="Verdana"/>
                <a:cs typeface="Verdana"/>
              </a:rPr>
            </a:br>
            <a:r>
              <a:rPr lang="ru-RU" sz="2800" b="0" dirty="0" smtClean="0">
                <a:solidFill>
                  <a:srgbClr val="000090"/>
                </a:solidFill>
                <a:effectLst/>
                <a:latin typeface="Verdana"/>
                <a:cs typeface="Verdana"/>
              </a:rPr>
              <a:t/>
            </a:r>
            <a:br>
              <a:rPr lang="ru-RU" sz="2800" b="0" dirty="0" smtClean="0">
                <a:solidFill>
                  <a:srgbClr val="000090"/>
                </a:solidFill>
                <a:effectLst/>
                <a:latin typeface="Verdana"/>
                <a:cs typeface="Verdana"/>
              </a:rPr>
            </a:br>
            <a:r>
              <a:rPr lang="ru-RU" sz="2800" b="0" dirty="0">
                <a:solidFill>
                  <a:srgbClr val="000090"/>
                </a:solidFill>
                <a:effectLst/>
                <a:latin typeface="Verdana"/>
                <a:cs typeface="Verdana"/>
              </a:rPr>
              <a:t/>
            </a:r>
            <a:br>
              <a:rPr lang="ru-RU" sz="2800" b="0" dirty="0">
                <a:solidFill>
                  <a:srgbClr val="000090"/>
                </a:solidFill>
                <a:effectLst/>
                <a:latin typeface="Verdana"/>
                <a:cs typeface="Verdana"/>
              </a:rPr>
            </a:br>
            <a:r>
              <a:rPr lang="ru-RU" sz="2800" b="0" dirty="0" smtClean="0">
                <a:solidFill>
                  <a:srgbClr val="000090"/>
                </a:solidFill>
                <a:effectLst/>
                <a:latin typeface="Verdana"/>
                <a:cs typeface="Verdana"/>
              </a:rPr>
              <a:t>Thank </a:t>
            </a:r>
            <a:r>
              <a:rPr lang="ru-RU" sz="2800" b="0" dirty="0" err="1" smtClean="0">
                <a:solidFill>
                  <a:srgbClr val="000090"/>
                </a:solidFill>
                <a:effectLst/>
                <a:latin typeface="Verdana"/>
                <a:cs typeface="Verdana"/>
              </a:rPr>
              <a:t>you</a:t>
            </a:r>
            <a:r>
              <a:rPr lang="ru-RU" sz="2800" b="0" dirty="0" smtClean="0">
                <a:solidFill>
                  <a:srgbClr val="000090"/>
                </a:solidFill>
                <a:effectLst/>
                <a:latin typeface="Verdana"/>
                <a:cs typeface="Verdana"/>
              </a:rPr>
              <a:t/>
            </a:r>
            <a:br>
              <a:rPr lang="ru-RU" sz="2800" b="0" dirty="0" smtClean="0">
                <a:solidFill>
                  <a:srgbClr val="000090"/>
                </a:solidFill>
                <a:effectLst/>
                <a:latin typeface="Verdana"/>
                <a:cs typeface="Verdana"/>
              </a:rPr>
            </a:br>
            <a:r>
              <a:rPr lang="ru-RU" sz="2800" b="0" dirty="0" smtClean="0">
                <a:solidFill>
                  <a:srgbClr val="000090"/>
                </a:solidFill>
                <a:effectLst/>
                <a:latin typeface="Verdana"/>
                <a:cs typeface="Verdana"/>
              </a:rPr>
              <a:t> </a:t>
            </a:r>
            <a:r>
              <a:rPr lang="ru-RU" sz="2800" b="0" dirty="0" err="1" smtClean="0">
                <a:solidFill>
                  <a:srgbClr val="000090"/>
                </a:solidFill>
                <a:effectLst/>
                <a:latin typeface="Verdana"/>
                <a:cs typeface="Verdana"/>
              </a:rPr>
              <a:t>for</a:t>
            </a:r>
            <a:r>
              <a:rPr lang="ru-RU" sz="2800" b="0" dirty="0" smtClean="0">
                <a:solidFill>
                  <a:srgbClr val="000090"/>
                </a:solidFill>
                <a:effectLst/>
                <a:latin typeface="Verdana"/>
                <a:cs typeface="Verdana"/>
              </a:rPr>
              <a:t> </a:t>
            </a:r>
            <a:r>
              <a:rPr lang="ru-RU" sz="2800" b="0" dirty="0" err="1" smtClean="0">
                <a:solidFill>
                  <a:srgbClr val="000090"/>
                </a:solidFill>
                <a:effectLst/>
                <a:latin typeface="Verdana"/>
                <a:cs typeface="Verdana"/>
              </a:rPr>
              <a:t>your</a:t>
            </a:r>
            <a:r>
              <a:rPr lang="ru-RU" sz="2800" b="0" dirty="0" smtClean="0">
                <a:solidFill>
                  <a:srgbClr val="000090"/>
                </a:solidFill>
                <a:effectLst/>
                <a:latin typeface="Verdana"/>
                <a:cs typeface="Verdana"/>
              </a:rPr>
              <a:t> </a:t>
            </a:r>
            <a:r>
              <a:rPr lang="ru-RU" sz="2800" b="0" dirty="0" err="1" smtClean="0">
                <a:solidFill>
                  <a:srgbClr val="000090"/>
                </a:solidFill>
                <a:effectLst/>
                <a:latin typeface="Verdana"/>
                <a:cs typeface="Verdana"/>
              </a:rPr>
              <a:t>attention</a:t>
            </a:r>
            <a:r>
              <a:rPr lang="ru-RU" sz="2800" b="0" dirty="0" smtClean="0">
                <a:solidFill>
                  <a:srgbClr val="000090"/>
                </a:solidFill>
                <a:effectLst/>
                <a:latin typeface="Verdana"/>
                <a:cs typeface="Verdana"/>
              </a:rPr>
              <a:t>! </a:t>
            </a:r>
            <a:endParaRPr lang="ru-RU" sz="2800" b="0" dirty="0">
              <a:solidFill>
                <a:srgbClr val="000090"/>
              </a:solidFill>
              <a:effectLst/>
              <a:latin typeface="Verdana"/>
              <a:cs typeface="Verdana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32865" y="5132676"/>
            <a:ext cx="8606118" cy="1443858"/>
          </a:xfrm>
        </p:spPr>
        <p:txBody>
          <a:bodyPr>
            <a:normAutofit/>
          </a:bodyPr>
          <a:lstStyle/>
          <a:p>
            <a:pPr algn="just"/>
            <a:r>
              <a:rPr lang="en-US" sz="1400" dirty="0" smtClean="0">
                <a:solidFill>
                  <a:srgbClr val="000090"/>
                </a:solidFill>
                <a:latin typeface="Verdana"/>
                <a:cs typeface="Verdana"/>
              </a:rPr>
              <a:t>For further information </a:t>
            </a:r>
            <a:r>
              <a:rPr lang="en-US" sz="1400" smtClean="0">
                <a:solidFill>
                  <a:srgbClr val="000090"/>
                </a:solidFill>
                <a:latin typeface="Verdana"/>
                <a:cs typeface="Verdana"/>
              </a:rPr>
              <a:t>please c</a:t>
            </a:r>
            <a:r>
              <a:rPr lang="ru-RU" sz="1400" smtClean="0">
                <a:solidFill>
                  <a:srgbClr val="000090"/>
                </a:solidFill>
                <a:latin typeface="Verdana"/>
                <a:cs typeface="Verdana"/>
              </a:rPr>
              <a:t>ontact </a:t>
            </a:r>
            <a:r>
              <a:rPr lang="ru-RU" sz="1400" smtClean="0">
                <a:solidFill>
                  <a:srgbClr val="000090"/>
                </a:solidFill>
                <a:latin typeface="Verdana"/>
                <a:cs typeface="Verdana"/>
              </a:rPr>
              <a:t>:</a:t>
            </a:r>
            <a:r>
              <a:rPr lang="ru-RU" sz="1400" dirty="0" smtClean="0">
                <a:solidFill>
                  <a:srgbClr val="000090"/>
                </a:solidFill>
                <a:latin typeface="Verdana"/>
                <a:cs typeface="Verdana"/>
              </a:rPr>
              <a:t>	+7(905)7496457</a:t>
            </a:r>
          </a:p>
          <a:p>
            <a:pPr algn="just"/>
            <a:r>
              <a:rPr lang="ru-RU" sz="1400" dirty="0" smtClean="0">
                <a:solidFill>
                  <a:srgbClr val="000090"/>
                </a:solidFill>
                <a:latin typeface="Verdana"/>
                <a:cs typeface="Verdana"/>
              </a:rPr>
              <a:t>												</a:t>
            </a:r>
            <a:r>
              <a:rPr lang="ru-RU" sz="1400" dirty="0" err="1" smtClean="0">
                <a:solidFill>
                  <a:srgbClr val="000090"/>
                </a:solidFill>
                <a:latin typeface="Verdana"/>
                <a:cs typeface="Verdana"/>
              </a:rPr>
              <a:t>Dr.maximkorshunov@gmail.com</a:t>
            </a:r>
            <a:endParaRPr lang="ru-RU" sz="1400" dirty="0" smtClean="0">
              <a:solidFill>
                <a:srgbClr val="000090"/>
              </a:solidFill>
              <a:latin typeface="Verdana"/>
              <a:cs typeface="Verdana"/>
            </a:endParaRPr>
          </a:p>
          <a:p>
            <a:pPr algn="just"/>
            <a:r>
              <a:rPr lang="en-US" sz="1400" dirty="0" smtClean="0">
                <a:solidFill>
                  <a:srgbClr val="000090"/>
                </a:solidFill>
                <a:latin typeface="Verdana"/>
                <a:cs typeface="Verdana"/>
              </a:rPr>
              <a:t>													100001989808491</a:t>
            </a:r>
            <a:r>
              <a:rPr lang="en-US" sz="1400" dirty="0">
                <a:solidFill>
                  <a:srgbClr val="000090"/>
                </a:solidFill>
                <a:latin typeface="Verdana"/>
                <a:cs typeface="Verdana"/>
              </a:rPr>
              <a:t>@facebook.com</a:t>
            </a:r>
            <a:endParaRPr lang="ru-RU" sz="1400" dirty="0">
              <a:solidFill>
                <a:srgbClr val="000090"/>
              </a:solidFill>
              <a:latin typeface="Verdana"/>
              <a:cs typeface="Verdana"/>
            </a:endParaRPr>
          </a:p>
          <a:p>
            <a:pPr algn="just"/>
            <a:endParaRPr lang="ru-RU" sz="1400" dirty="0">
              <a:solidFill>
                <a:srgbClr val="000090"/>
              </a:solidFill>
              <a:latin typeface="Verdana"/>
              <a:cs typeface="Verdana"/>
            </a:endParaRPr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31" y="529494"/>
            <a:ext cx="1206954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Изображение 7" descr="логотип111122.jpg"/>
          <p:cNvPicPr>
            <a:picLocks noChangeAspect="1"/>
          </p:cNvPicPr>
          <p:nvPr/>
        </p:nvPicPr>
        <p:blipFill rotWithShape="1">
          <a:blip r:embed="rId5">
            <a:alphaModFix amt="87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672" b="2672"/>
          <a:stretch/>
        </p:blipFill>
        <p:spPr>
          <a:xfrm>
            <a:off x="7724517" y="529494"/>
            <a:ext cx="881602" cy="119189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9" name="TextBox 8"/>
          <p:cNvSpPr txBox="1"/>
          <p:nvPr/>
        </p:nvSpPr>
        <p:spPr>
          <a:xfrm>
            <a:off x="6349641" y="608777"/>
            <a:ext cx="1500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sz="1200" i="1" dirty="0" smtClean="0">
                <a:solidFill>
                  <a:srgbClr val="000090"/>
                </a:solidFill>
                <a:latin typeface="Apple Chancery"/>
                <a:cs typeface="Apple Chancery"/>
              </a:rPr>
              <a:t>Russian</a:t>
            </a:r>
            <a:r>
              <a:rPr kumimoji="1" lang="en-US" sz="1200" i="1" dirty="0">
                <a:solidFill>
                  <a:srgbClr val="000090"/>
                </a:solidFill>
                <a:latin typeface="Apple Chancery"/>
                <a:cs typeface="Apple Chancery"/>
              </a:rPr>
              <a:t>-German center for reproduction and clinical embryology “</a:t>
            </a:r>
            <a:r>
              <a:rPr kumimoji="1" lang="en-US" altLang="ja-JP" sz="1200" i="1" dirty="0" err="1">
                <a:solidFill>
                  <a:srgbClr val="000090"/>
                </a:solidFill>
                <a:latin typeface="Apple Chancery"/>
                <a:ea typeface="ＭＳ Ｐゴシック" charset="0"/>
                <a:cs typeface="Apple Chancery"/>
              </a:rPr>
              <a:t>Pokolenie</a:t>
            </a:r>
            <a:r>
              <a:rPr kumimoji="1" lang="en-US" altLang="ja-JP" sz="1200" i="1" dirty="0">
                <a:solidFill>
                  <a:srgbClr val="000090"/>
                </a:solidFill>
                <a:latin typeface="Apple Chancery"/>
                <a:ea typeface="ＭＳ Ｐゴシック" charset="0"/>
                <a:cs typeface="Apple Chancery"/>
              </a:rPr>
              <a:t> NEXT</a:t>
            </a:r>
            <a:r>
              <a:rPr kumimoji="1" lang="en-US" sz="1200" i="1" dirty="0">
                <a:solidFill>
                  <a:srgbClr val="000090"/>
                </a:solidFill>
                <a:latin typeface="Apple Chancery"/>
                <a:cs typeface="Apple Chancery"/>
              </a:rPr>
              <a:t>”</a:t>
            </a:r>
            <a:endParaRPr lang="ru-RU" sz="1200" i="1" dirty="0">
              <a:latin typeface="Apple Chancery"/>
              <a:cs typeface="Apple Chancery"/>
            </a:endParaRPr>
          </a:p>
        </p:txBody>
      </p:sp>
      <p:pic>
        <p:nvPicPr>
          <p:cNvPr id="12" name="Звук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11252" y="17948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7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9217" y="706784"/>
            <a:ext cx="8635999" cy="1336260"/>
          </a:xfrm>
          <a:extLst/>
        </p:spPr>
        <p:txBody>
          <a:bodyPr rtlCol="0">
            <a:normAutofit/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kumimoji="0" lang="ru-RU" sz="2400" b="0" dirty="0" smtClean="0">
                <a:solidFill>
                  <a:srgbClr val="000090"/>
                </a:solidFill>
                <a:effectLst/>
                <a:latin typeface="Verdana"/>
                <a:ea typeface="+mj-ea"/>
                <a:cs typeface="Verdana"/>
              </a:rPr>
              <a:t>  </a:t>
            </a:r>
            <a:r>
              <a:rPr kumimoji="0" lang="ru-RU" sz="2400" b="0" dirty="0" err="1" smtClean="0">
                <a:solidFill>
                  <a:srgbClr val="000090"/>
                </a:solidFill>
                <a:effectLst/>
                <a:latin typeface="Verdana"/>
                <a:ea typeface="+mj-ea"/>
                <a:cs typeface="Verdana"/>
              </a:rPr>
              <a:t>Antidepressants</a:t>
            </a:r>
            <a:r>
              <a:rPr kumimoji="0" lang="ru-RU" sz="2400" b="0" dirty="0" smtClean="0">
                <a:solidFill>
                  <a:srgbClr val="000090"/>
                </a:solidFill>
                <a:effectLst/>
                <a:latin typeface="Verdana"/>
                <a:ea typeface="+mj-ea"/>
                <a:cs typeface="Verdana"/>
              </a:rPr>
              <a:t> </a:t>
            </a:r>
            <a:endParaRPr kumimoji="0" lang="ru-RU" sz="2400" b="0" dirty="0">
              <a:solidFill>
                <a:srgbClr val="000090"/>
              </a:solidFill>
              <a:effectLst/>
              <a:latin typeface="Verdana"/>
              <a:ea typeface="+mj-ea"/>
              <a:cs typeface="Verdana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95288" y="3776870"/>
            <a:ext cx="8229600" cy="3755818"/>
          </a:xfrm>
          <a:prstGeom prst="rect">
            <a:avLst/>
          </a:prstGeom>
        </p:spPr>
        <p:txBody>
          <a:bodyPr/>
          <a:lstStyle/>
          <a:p>
            <a:pPr>
              <a:buFontTx/>
              <a:buNone/>
            </a:pPr>
            <a:r>
              <a:rPr kumimoji="0" lang="ru-RU" sz="2400" dirty="0">
                <a:latin typeface="Verdana" charset="0"/>
                <a:cs typeface="Verdana" charset="0"/>
              </a:rPr>
              <a:t>  </a:t>
            </a:r>
            <a:r>
              <a:rPr lang="ru-RU" sz="2400" dirty="0" err="1" smtClean="0">
                <a:solidFill>
                  <a:srgbClr val="000090"/>
                </a:solidFill>
                <a:latin typeface="Verdana" charset="0"/>
                <a:cs typeface="Verdana" charset="0"/>
              </a:rPr>
              <a:t>Infertility</a:t>
            </a:r>
            <a:r>
              <a:rPr kumimoji="0" lang="ru-RU" sz="4000" dirty="0" smtClean="0">
                <a:solidFill>
                  <a:srgbClr val="000090"/>
                </a:solidFill>
                <a:latin typeface="Verdana" charset="0"/>
                <a:cs typeface="Verdana" charset="0"/>
              </a:rPr>
              <a:t> </a:t>
            </a:r>
            <a:r>
              <a:rPr kumimoji="0" lang="ru-RU" dirty="0" smtClean="0">
                <a:latin typeface="Verdana" charset="0"/>
                <a:cs typeface="Verdana" charset="0"/>
              </a:rPr>
              <a:t>                                          </a:t>
            </a:r>
            <a:r>
              <a:rPr kumimoji="0" lang="ru-RU" dirty="0" smtClean="0">
                <a:latin typeface="Verdana" charset="0"/>
                <a:cs typeface="Verdana" charset="0"/>
              </a:rPr>
              <a:t>  </a:t>
            </a:r>
            <a:r>
              <a:rPr kumimoji="0" lang="ru-RU" sz="2400" dirty="0" err="1" smtClean="0">
                <a:solidFill>
                  <a:srgbClr val="000090"/>
                </a:solidFill>
                <a:latin typeface="Verdana" charset="0"/>
                <a:cs typeface="Verdana" charset="0"/>
              </a:rPr>
              <a:t>Depression</a:t>
            </a:r>
            <a:endParaRPr kumimoji="0" lang="ru-RU" sz="2400" dirty="0">
              <a:solidFill>
                <a:srgbClr val="000090"/>
              </a:solidFill>
              <a:latin typeface="Verdana" charset="0"/>
              <a:cs typeface="Verdana" charset="0"/>
            </a:endParaRPr>
          </a:p>
        </p:txBody>
      </p:sp>
      <p:sp>
        <p:nvSpPr>
          <p:cNvPr id="22531" name="AutoShape 4"/>
          <p:cNvSpPr>
            <a:spLocks noChangeArrowheads="1"/>
          </p:cNvSpPr>
          <p:nvPr/>
        </p:nvSpPr>
        <p:spPr bwMode="auto">
          <a:xfrm>
            <a:off x="3778156" y="4030662"/>
            <a:ext cx="1655762" cy="287338"/>
          </a:xfrm>
          <a:prstGeom prst="rightArrow">
            <a:avLst>
              <a:gd name="adj1" fmla="val 50000"/>
              <a:gd name="adj2" fmla="val 144060"/>
            </a:avLst>
          </a:prstGeom>
          <a:solidFill>
            <a:srgbClr val="00009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1" lang="ru-RU" sz="2400">
              <a:solidFill>
                <a:srgbClr val="CC0000"/>
              </a:solidFill>
              <a:latin typeface="Tahoma" charset="0"/>
            </a:endParaRPr>
          </a:p>
        </p:txBody>
      </p:sp>
      <p:sp>
        <p:nvSpPr>
          <p:cNvPr id="22532" name="AutoShape 5"/>
          <p:cNvSpPr>
            <a:spLocks noChangeArrowheads="1"/>
          </p:cNvSpPr>
          <p:nvPr/>
        </p:nvSpPr>
        <p:spPr bwMode="auto">
          <a:xfrm rot="10800000">
            <a:off x="3649915" y="4403697"/>
            <a:ext cx="1728788" cy="287338"/>
          </a:xfrm>
          <a:prstGeom prst="rightArrow">
            <a:avLst>
              <a:gd name="adj1" fmla="val 50000"/>
              <a:gd name="adj2" fmla="val 150414"/>
            </a:avLst>
          </a:prstGeom>
          <a:solidFill>
            <a:srgbClr val="00009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kumimoji="1" lang="ru-RU" sz="2400">
              <a:solidFill>
                <a:srgbClr val="CC0000"/>
              </a:solidFill>
              <a:latin typeface="Tahoma" charset="0"/>
            </a:endParaRPr>
          </a:p>
        </p:txBody>
      </p:sp>
      <p:sp>
        <p:nvSpPr>
          <p:cNvPr id="22533" name="AutoShape 6"/>
          <p:cNvSpPr>
            <a:spLocks noChangeArrowheads="1"/>
          </p:cNvSpPr>
          <p:nvPr/>
        </p:nvSpPr>
        <p:spPr bwMode="auto">
          <a:xfrm rot="-3828164" flipH="1" flipV="1">
            <a:off x="2333083" y="2468563"/>
            <a:ext cx="1646238" cy="290512"/>
          </a:xfrm>
          <a:prstGeom prst="rightArrow">
            <a:avLst>
              <a:gd name="adj1" fmla="val 50000"/>
              <a:gd name="adj2" fmla="val 148357"/>
            </a:avLst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pPr algn="ctr" eaLnBrk="0" hangingPunct="0"/>
            <a:endParaRPr kumimoji="1" lang="ru-RU" sz="2400">
              <a:solidFill>
                <a:srgbClr val="CC0000"/>
              </a:solidFill>
              <a:latin typeface="Tahoma" charset="0"/>
            </a:endParaRPr>
          </a:p>
        </p:txBody>
      </p:sp>
      <p:sp>
        <p:nvSpPr>
          <p:cNvPr id="22534" name="AutoShape 7"/>
          <p:cNvSpPr>
            <a:spLocks noChangeArrowheads="1"/>
          </p:cNvSpPr>
          <p:nvPr/>
        </p:nvSpPr>
        <p:spPr bwMode="auto">
          <a:xfrm rot="14614374" flipH="1">
            <a:off x="5462715" y="2453767"/>
            <a:ext cx="1655762" cy="306388"/>
          </a:xfrm>
          <a:prstGeom prst="rightArrow">
            <a:avLst>
              <a:gd name="adj1" fmla="val 50000"/>
              <a:gd name="adj2" fmla="val 143485"/>
            </a:avLst>
          </a:prstGeom>
          <a:solidFill>
            <a:srgbClr val="00009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 eaLnBrk="0" hangingPunct="0"/>
            <a:endParaRPr kumimoji="1" lang="ru-RU" sz="2400">
              <a:solidFill>
                <a:srgbClr val="CC0000"/>
              </a:solidFill>
              <a:latin typeface="Tahoma" charset="0"/>
            </a:endParaRPr>
          </a:p>
        </p:txBody>
      </p:sp>
      <p:pic>
        <p:nvPicPr>
          <p:cNvPr id="8" name="Picture 5" descr="депрессия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04" b="7504"/>
          <a:stretch/>
        </p:blipFill>
        <p:spPr bwMode="auto">
          <a:xfrm>
            <a:off x="207348" y="501346"/>
            <a:ext cx="1734960" cy="1871267"/>
          </a:xfrm>
          <a:prstGeom prst="rect">
            <a:avLst/>
          </a:prstGeom>
          <a:noFill/>
          <a:ln>
            <a:noFill/>
          </a:ln>
          <a:effectLst>
            <a:reflection endPos="72000" dir="5400000" sy="-100000" algn="bl" rotWithShape="0"/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Изображение 9" descr="Снимок экрана 2015-02-11 в 19.55.55.p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126000"/>
                    </a14:imgEffect>
                    <a14:imgEffect>
                      <a14:brightnessContrast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0" t="4697" r="921" b="2299"/>
          <a:stretch/>
        </p:blipFill>
        <p:spPr>
          <a:xfrm>
            <a:off x="7511079" y="6332810"/>
            <a:ext cx="1579217" cy="435542"/>
          </a:xfrm>
          <a:prstGeom prst="rect">
            <a:avLst/>
          </a:prstGeom>
        </p:spPr>
      </p:pic>
      <p:pic>
        <p:nvPicPr>
          <p:cNvPr id="15" name="Звук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85513" y="163664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21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4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1" name="Diagram 5"/>
          <p:cNvGrpSpPr>
            <a:grpSpLocks noGrp="1" noChangeAspect="1"/>
          </p:cNvGrpSpPr>
          <p:nvPr/>
        </p:nvGrpSpPr>
        <p:grpSpPr bwMode="auto">
          <a:xfrm>
            <a:off x="138597" y="692150"/>
            <a:ext cx="8893175" cy="5616575"/>
            <a:chOff x="158" y="618"/>
            <a:chExt cx="5602" cy="3538"/>
          </a:xfrm>
        </p:grpSpPr>
        <p:sp>
          <p:nvSpPr>
            <p:cNvPr id="25606" name="AutoShape 4"/>
            <p:cNvSpPr>
              <a:spLocks noChangeAspect="1" noChangeArrowheads="1" noTextEdit="1"/>
            </p:cNvSpPr>
            <p:nvPr/>
          </p:nvSpPr>
          <p:spPr bwMode="auto">
            <a:xfrm>
              <a:off x="158" y="618"/>
              <a:ext cx="5602" cy="3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5607" name="_s1028"/>
            <p:cNvSpPr>
              <a:spLocks noChangeArrowheads="1" noTextEdit="1"/>
            </p:cNvSpPr>
            <p:nvPr/>
          </p:nvSpPr>
          <p:spPr bwMode="auto">
            <a:xfrm>
              <a:off x="1938" y="1172"/>
              <a:ext cx="2042" cy="2042"/>
            </a:xfrm>
            <a:custGeom>
              <a:avLst/>
              <a:gdLst>
                <a:gd name="T0" fmla="*/ 60 w 21600"/>
                <a:gd name="T1" fmla="*/ 7 h 21600"/>
                <a:gd name="T2" fmla="*/ 27 w 21600"/>
                <a:gd name="T3" fmla="*/ 56 h 21600"/>
                <a:gd name="T4" fmla="*/ 72 w 21600"/>
                <a:gd name="T5" fmla="*/ 37 h 21600"/>
                <a:gd name="T6" fmla="*/ 128 w 21600"/>
                <a:gd name="T7" fmla="*/ -20 h 21600"/>
                <a:gd name="T8" fmla="*/ 156 w 21600"/>
                <a:gd name="T9" fmla="*/ 29 h 21600"/>
                <a:gd name="T10" fmla="*/ 107 w 21600"/>
                <a:gd name="T11" fmla="*/ 58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2663" y="3845"/>
                  </a:moveTo>
                  <a:cubicBezTo>
                    <a:pt x="12055" y="3682"/>
                    <a:pt x="11429" y="3599"/>
                    <a:pt x="10800" y="3599"/>
                  </a:cubicBezTo>
                  <a:cubicBezTo>
                    <a:pt x="8227" y="3599"/>
                    <a:pt x="5850" y="4972"/>
                    <a:pt x="4564" y="7200"/>
                  </a:cubicBezTo>
                  <a:lnTo>
                    <a:pt x="1446" y="5400"/>
                  </a:lnTo>
                  <a:cubicBezTo>
                    <a:pt x="3376" y="2058"/>
                    <a:pt x="6941" y="-1"/>
                    <a:pt x="10800" y="-1"/>
                  </a:cubicBezTo>
                  <a:cubicBezTo>
                    <a:pt x="11743" y="-1"/>
                    <a:pt x="12683" y="123"/>
                    <a:pt x="13595" y="368"/>
                  </a:cubicBezTo>
                  <a:lnTo>
                    <a:pt x="14294" y="-2240"/>
                  </a:lnTo>
                  <a:lnTo>
                    <a:pt x="17476" y="3271"/>
                  </a:lnTo>
                  <a:lnTo>
                    <a:pt x="11964" y="6453"/>
                  </a:lnTo>
                  <a:lnTo>
                    <a:pt x="12663" y="3845"/>
                  </a:ln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endParaRPr lang="ru-RU"/>
            </a:p>
          </p:txBody>
        </p:sp>
        <p:sp>
          <p:nvSpPr>
            <p:cNvPr id="25608" name="_s1029"/>
            <p:cNvSpPr>
              <a:spLocks noChangeArrowheads="1" noTextEdit="1"/>
            </p:cNvSpPr>
            <p:nvPr/>
          </p:nvSpPr>
          <p:spPr bwMode="auto">
            <a:xfrm rot="10800000">
              <a:off x="1938" y="1560"/>
              <a:ext cx="2042" cy="2042"/>
            </a:xfrm>
            <a:custGeom>
              <a:avLst/>
              <a:gdLst>
                <a:gd name="T0" fmla="*/ 60 w 21600"/>
                <a:gd name="T1" fmla="*/ 7 h 21600"/>
                <a:gd name="T2" fmla="*/ 27 w 21600"/>
                <a:gd name="T3" fmla="*/ 56 h 21600"/>
                <a:gd name="T4" fmla="*/ 72 w 21600"/>
                <a:gd name="T5" fmla="*/ 37 h 21600"/>
                <a:gd name="T6" fmla="*/ 128 w 21600"/>
                <a:gd name="T7" fmla="*/ -20 h 21600"/>
                <a:gd name="T8" fmla="*/ 156 w 21600"/>
                <a:gd name="T9" fmla="*/ 29 h 21600"/>
                <a:gd name="T10" fmla="*/ 107 w 21600"/>
                <a:gd name="T11" fmla="*/ 58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2663" y="3845"/>
                  </a:moveTo>
                  <a:cubicBezTo>
                    <a:pt x="12055" y="3682"/>
                    <a:pt x="11429" y="3599"/>
                    <a:pt x="10800" y="3599"/>
                  </a:cubicBezTo>
                  <a:cubicBezTo>
                    <a:pt x="8227" y="3599"/>
                    <a:pt x="5850" y="4972"/>
                    <a:pt x="4564" y="7200"/>
                  </a:cubicBezTo>
                  <a:lnTo>
                    <a:pt x="1446" y="5400"/>
                  </a:lnTo>
                  <a:cubicBezTo>
                    <a:pt x="3376" y="2058"/>
                    <a:pt x="6941" y="-1"/>
                    <a:pt x="10800" y="-1"/>
                  </a:cubicBezTo>
                  <a:cubicBezTo>
                    <a:pt x="11743" y="-1"/>
                    <a:pt x="12683" y="123"/>
                    <a:pt x="13595" y="368"/>
                  </a:cubicBezTo>
                  <a:lnTo>
                    <a:pt x="14294" y="-2240"/>
                  </a:lnTo>
                  <a:lnTo>
                    <a:pt x="17476" y="3271"/>
                  </a:lnTo>
                  <a:lnTo>
                    <a:pt x="11964" y="6453"/>
                  </a:lnTo>
                  <a:lnTo>
                    <a:pt x="12663" y="3845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endParaRPr lang="ru-RU"/>
            </a:p>
          </p:txBody>
        </p:sp>
        <p:sp>
          <p:nvSpPr>
            <p:cNvPr id="25609" name="_s1030"/>
            <p:cNvSpPr>
              <a:spLocks noChangeArrowheads="1"/>
            </p:cNvSpPr>
            <p:nvPr/>
          </p:nvSpPr>
          <p:spPr bwMode="auto">
            <a:xfrm>
              <a:off x="3277" y="1932"/>
              <a:ext cx="1281" cy="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pPr algn="ctr"/>
              <a:r>
                <a:rPr lang="ru-RU" sz="2000" dirty="0" err="1" smtClean="0">
                  <a:solidFill>
                    <a:srgbClr val="000090"/>
                  </a:solidFill>
                  <a:latin typeface="Verdana" charset="0"/>
                  <a:cs typeface="Verdana" charset="0"/>
                </a:rPr>
                <a:t>Depression</a:t>
              </a:r>
              <a:endParaRPr lang="ru-RU" sz="2000" dirty="0">
                <a:solidFill>
                  <a:srgbClr val="000090"/>
                </a:solidFill>
                <a:latin typeface="Verdana" charset="0"/>
                <a:cs typeface="Verdana" charset="0"/>
              </a:endParaRPr>
            </a:p>
          </p:txBody>
        </p:sp>
        <p:sp>
          <p:nvSpPr>
            <p:cNvPr id="25610" name="_s1031"/>
            <p:cNvSpPr>
              <a:spLocks noChangeArrowheads="1"/>
            </p:cNvSpPr>
            <p:nvPr/>
          </p:nvSpPr>
          <p:spPr bwMode="auto">
            <a:xfrm>
              <a:off x="1338" y="1932"/>
              <a:ext cx="1292" cy="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pPr algn="ctr"/>
              <a:r>
                <a:rPr lang="ru-RU" sz="2000" dirty="0" err="1" smtClean="0">
                  <a:solidFill>
                    <a:srgbClr val="000090"/>
                  </a:solidFill>
                  <a:latin typeface="Verdana" charset="0"/>
                  <a:cs typeface="Verdana" charset="0"/>
                </a:rPr>
                <a:t>Infertility</a:t>
              </a:r>
              <a:endParaRPr lang="ru-RU" sz="2000" dirty="0">
                <a:solidFill>
                  <a:srgbClr val="000090"/>
                </a:solidFill>
                <a:latin typeface="Verdana" charset="0"/>
                <a:cs typeface="Verdana" charset="0"/>
              </a:endParaRPr>
            </a:p>
          </p:txBody>
        </p:sp>
      </p:grpSp>
      <p:pic>
        <p:nvPicPr>
          <p:cNvPr id="1035" name="Picture 15" descr="вопрос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741" y="1431370"/>
            <a:ext cx="1944216" cy="1872803"/>
          </a:xfrm>
          <a:prstGeom prst="rect">
            <a:avLst/>
          </a:prstGeom>
          <a:noFill/>
          <a:ln>
            <a:noFill/>
          </a:ln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1721027" y="327731"/>
            <a:ext cx="60152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/>
            <a:r>
              <a:rPr lang="ru-RU" sz="2800" dirty="0" err="1" smtClean="0">
                <a:solidFill>
                  <a:srgbClr val="000090"/>
                </a:solidFill>
                <a:latin typeface="Verdana"/>
                <a:cs typeface="Verdana"/>
              </a:rPr>
              <a:t>Morbid</a:t>
            </a:r>
            <a:r>
              <a:rPr lang="en-US" sz="2800" dirty="0" smtClean="0">
                <a:solidFill>
                  <a:srgbClr val="000090"/>
                </a:solidFill>
                <a:latin typeface="Verdana"/>
                <a:cs typeface="Verdana"/>
              </a:rPr>
              <a:t> </a:t>
            </a:r>
            <a:r>
              <a:rPr lang="en-US" sz="2800" dirty="0">
                <a:solidFill>
                  <a:srgbClr val="000090"/>
                </a:solidFill>
                <a:latin typeface="Verdana"/>
                <a:cs typeface="Verdana"/>
              </a:rPr>
              <a:t>vicious circle</a:t>
            </a:r>
            <a:r>
              <a:rPr lang="ru-RU" sz="2800" dirty="0" smtClean="0">
                <a:solidFill>
                  <a:srgbClr val="000090"/>
                </a:solidFill>
                <a:effectLst/>
                <a:latin typeface="Verdana"/>
                <a:cs typeface="Verdana"/>
              </a:rPr>
              <a:t> </a:t>
            </a:r>
            <a:endParaRPr kumimoji="0" lang="ru-RU" sz="2800" dirty="0">
              <a:solidFill>
                <a:srgbClr val="000090"/>
              </a:solidFill>
              <a:latin typeface="Verdana"/>
              <a:cs typeface="Verdana"/>
            </a:endParaRPr>
          </a:p>
        </p:txBody>
      </p:sp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233" y="4266516"/>
            <a:ext cx="2265198" cy="1851364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25605" name="Изображение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24" y="1251744"/>
            <a:ext cx="1871662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0" descr="ожидани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659" y="4266516"/>
            <a:ext cx="2297113" cy="193991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Изображение 12" descr="Снимок экрана 2015-02-11 в 19.55.55.png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126000"/>
                    </a14:imgEffect>
                    <a14:imgEffect>
                      <a14:brightnessContrast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0" t="4697" r="921" b="2299"/>
          <a:stretch/>
        </p:blipFill>
        <p:spPr>
          <a:xfrm>
            <a:off x="7511079" y="6332810"/>
            <a:ext cx="1579217" cy="435542"/>
          </a:xfrm>
          <a:prstGeom prst="rect">
            <a:avLst/>
          </a:prstGeom>
        </p:spPr>
      </p:pic>
      <p:pic>
        <p:nvPicPr>
          <p:cNvPr id="14" name="Звук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65674" y="208497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874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2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16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45141"/>
            <a:ext cx="8047681" cy="1008494"/>
          </a:xfrm>
          <a:extLst/>
        </p:spPr>
        <p:txBody>
          <a:bodyPr rtlCol="0">
            <a:normAutofit/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nl-NL" sz="2800" b="0" dirty="0">
                <a:solidFill>
                  <a:srgbClr val="000090"/>
                </a:solidFill>
                <a:effectLst/>
                <a:latin typeface="Verdana"/>
                <a:cs typeface="Verdana"/>
              </a:rPr>
              <a:t>S</a:t>
            </a:r>
            <a:r>
              <a:rPr lang="nl-NL" sz="2800" b="0" dirty="0" smtClean="0">
                <a:solidFill>
                  <a:srgbClr val="000090"/>
                </a:solidFill>
                <a:effectLst/>
                <a:latin typeface="Verdana"/>
                <a:cs typeface="Verdana"/>
              </a:rPr>
              <a:t>elective </a:t>
            </a:r>
            <a:r>
              <a:rPr lang="nl-NL" sz="2800" b="0" dirty="0" err="1">
                <a:solidFill>
                  <a:srgbClr val="000090"/>
                </a:solidFill>
                <a:effectLst/>
                <a:latin typeface="Verdana"/>
                <a:cs typeface="Verdana"/>
              </a:rPr>
              <a:t>serotonin</a:t>
            </a:r>
            <a:r>
              <a:rPr lang="nl-NL" sz="2800" b="0" dirty="0">
                <a:solidFill>
                  <a:srgbClr val="000090"/>
                </a:solidFill>
                <a:effectLst/>
                <a:latin typeface="Verdana"/>
                <a:cs typeface="Verdana"/>
              </a:rPr>
              <a:t> re-</a:t>
            </a:r>
            <a:r>
              <a:rPr lang="nl-NL" sz="2800" b="0" dirty="0" err="1">
                <a:solidFill>
                  <a:srgbClr val="000090"/>
                </a:solidFill>
                <a:effectLst/>
                <a:latin typeface="Verdana"/>
                <a:cs typeface="Verdana"/>
              </a:rPr>
              <a:t>uptake</a:t>
            </a:r>
            <a:r>
              <a:rPr lang="nl-NL" sz="2800" b="0" dirty="0">
                <a:solidFill>
                  <a:srgbClr val="000090"/>
                </a:solidFill>
                <a:effectLst/>
                <a:latin typeface="Verdana"/>
                <a:cs typeface="Verdana"/>
              </a:rPr>
              <a:t> </a:t>
            </a:r>
            <a:r>
              <a:rPr lang="nl-NL" sz="2800" b="0" dirty="0" smtClean="0">
                <a:solidFill>
                  <a:srgbClr val="000090"/>
                </a:solidFill>
                <a:effectLst/>
                <a:latin typeface="Verdana"/>
                <a:cs typeface="Verdana"/>
              </a:rPr>
              <a:t>inhibitor</a:t>
            </a:r>
            <a:r>
              <a:rPr lang="nl-NL" sz="2800" b="0" dirty="0">
                <a:solidFill>
                  <a:srgbClr val="000090"/>
                </a:solidFill>
                <a:effectLst/>
                <a:latin typeface="Verdana"/>
                <a:cs typeface="Verdana"/>
              </a:rPr>
              <a:t>s</a:t>
            </a:r>
            <a:r>
              <a:rPr lang="nl-NL" sz="2400" dirty="0" smtClean="0">
                <a:solidFill>
                  <a:srgbClr val="000090"/>
                </a:solidFill>
                <a:effectLst/>
                <a:latin typeface="Verdana"/>
                <a:cs typeface="Verdana"/>
              </a:rPr>
              <a:t> </a:t>
            </a:r>
            <a:endParaRPr kumimoji="0" lang="ru-RU" sz="2400" dirty="0">
              <a:solidFill>
                <a:srgbClr val="FFFFFF"/>
              </a:solidFill>
              <a:latin typeface="Verdana"/>
              <a:ea typeface="+mj-ea"/>
              <a:cs typeface="Verdana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1714799"/>
            <a:ext cx="7772400" cy="5143201"/>
          </a:xfrm>
          <a:prstGeom prst="rect">
            <a:avLst/>
          </a:prstGeom>
        </p:spPr>
        <p:txBody>
          <a:bodyPr/>
          <a:lstStyle/>
          <a:p>
            <a:pPr>
              <a:buFont typeface="Arial"/>
              <a:buChar char="•"/>
            </a:pPr>
            <a:r>
              <a:rPr kumimoji="0" lang="ru-RU" sz="1800" dirty="0" err="1" smtClean="0">
                <a:solidFill>
                  <a:srgbClr val="000090"/>
                </a:solidFill>
                <a:latin typeface="Verdana" charset="0"/>
                <a:cs typeface="Verdana" charset="0"/>
              </a:rPr>
              <a:t>Paroxetine</a:t>
            </a:r>
            <a:endParaRPr kumimoji="0" lang="ru-RU" sz="1800" dirty="0">
              <a:solidFill>
                <a:srgbClr val="000090"/>
              </a:solidFill>
              <a:latin typeface="Verdana" charset="0"/>
              <a:cs typeface="Verdana" charset="0"/>
            </a:endParaRPr>
          </a:p>
          <a:p>
            <a:pPr>
              <a:buFont typeface="Arial"/>
              <a:buChar char="•"/>
            </a:pPr>
            <a:r>
              <a:rPr kumimoji="0" lang="ru-RU" sz="1800" dirty="0" err="1" smtClean="0">
                <a:solidFill>
                  <a:srgbClr val="000090"/>
                </a:solidFill>
                <a:latin typeface="Verdana" charset="0"/>
                <a:cs typeface="Verdana" charset="0"/>
              </a:rPr>
              <a:t>Sertraline</a:t>
            </a:r>
            <a:endParaRPr kumimoji="0" lang="ru-RU" sz="1800" dirty="0">
              <a:solidFill>
                <a:srgbClr val="000090"/>
              </a:solidFill>
              <a:latin typeface="Verdana" charset="0"/>
              <a:cs typeface="Verdana" charset="0"/>
            </a:endParaRPr>
          </a:p>
          <a:p>
            <a:pPr>
              <a:buFont typeface="Arial"/>
              <a:buChar char="•"/>
            </a:pPr>
            <a:r>
              <a:rPr kumimoji="0" lang="ru-RU" sz="1800" dirty="0" err="1" smtClean="0">
                <a:solidFill>
                  <a:srgbClr val="000090"/>
                </a:solidFill>
                <a:latin typeface="Verdana" charset="0"/>
                <a:cs typeface="Verdana" charset="0"/>
              </a:rPr>
              <a:t>Fluoxetine</a:t>
            </a:r>
            <a:endParaRPr kumimoji="0" lang="ru-RU" sz="1800" dirty="0">
              <a:solidFill>
                <a:srgbClr val="000090"/>
              </a:solidFill>
              <a:latin typeface="Verdana" charset="0"/>
              <a:cs typeface="Verdana" charset="0"/>
            </a:endParaRPr>
          </a:p>
          <a:p>
            <a:pPr>
              <a:buFont typeface="Arial"/>
              <a:buChar char="•"/>
            </a:pPr>
            <a:r>
              <a:rPr kumimoji="0" lang="ru-RU" sz="1800" dirty="0" err="1" smtClean="0">
                <a:solidFill>
                  <a:srgbClr val="000090"/>
                </a:solidFill>
                <a:latin typeface="Verdana" charset="0"/>
                <a:cs typeface="Verdana" charset="0"/>
              </a:rPr>
              <a:t>Citaloprame</a:t>
            </a:r>
            <a:endParaRPr kumimoji="0" lang="ru-RU" sz="1800" dirty="0">
              <a:solidFill>
                <a:srgbClr val="000090"/>
              </a:solidFill>
              <a:latin typeface="Verdana" charset="0"/>
              <a:cs typeface="Verdana" charset="0"/>
            </a:endParaRPr>
          </a:p>
          <a:p>
            <a:pPr>
              <a:buFont typeface="Arial"/>
              <a:buChar char="•"/>
            </a:pPr>
            <a:r>
              <a:rPr kumimoji="0" lang="ru-RU" sz="1800" dirty="0" err="1" smtClean="0">
                <a:solidFill>
                  <a:srgbClr val="000090"/>
                </a:solidFill>
                <a:latin typeface="Verdana" charset="0"/>
                <a:cs typeface="Verdana" charset="0"/>
              </a:rPr>
              <a:t>Fluvaxamine</a:t>
            </a:r>
            <a:endParaRPr kumimoji="0" lang="ru-RU" sz="1800" dirty="0">
              <a:solidFill>
                <a:srgbClr val="000090"/>
              </a:solidFill>
              <a:latin typeface="Verdana" charset="0"/>
              <a:cs typeface="Verdana" charset="0"/>
            </a:endParaRPr>
          </a:p>
          <a:p>
            <a:pPr>
              <a:buFont typeface="Arial"/>
              <a:buChar char="•"/>
            </a:pPr>
            <a:r>
              <a:rPr kumimoji="0" lang="ru-RU" sz="1800" dirty="0" err="1" smtClean="0">
                <a:solidFill>
                  <a:srgbClr val="000090"/>
                </a:solidFill>
                <a:latin typeface="Verdana" charset="0"/>
                <a:cs typeface="Verdana" charset="0"/>
              </a:rPr>
              <a:t>Dapoxetine</a:t>
            </a:r>
            <a:endParaRPr kumimoji="0" lang="ru-RU" sz="1800" dirty="0">
              <a:solidFill>
                <a:srgbClr val="000090"/>
              </a:solidFill>
              <a:latin typeface="Verdana" charset="0"/>
              <a:cs typeface="Verdana" charset="0"/>
            </a:endParaRPr>
          </a:p>
        </p:txBody>
      </p:sp>
      <p:grpSp>
        <p:nvGrpSpPr>
          <p:cNvPr id="6" name="Группа 25"/>
          <p:cNvGrpSpPr>
            <a:grpSpLocks/>
          </p:cNvGrpSpPr>
          <p:nvPr/>
        </p:nvGrpSpPr>
        <p:grpSpPr bwMode="auto">
          <a:xfrm>
            <a:off x="4621878" y="1424087"/>
            <a:ext cx="4960746" cy="3521324"/>
            <a:chOff x="4600919" y="2363782"/>
            <a:chExt cx="2817474" cy="2174613"/>
          </a:xfrm>
        </p:grpSpPr>
        <p:sp>
          <p:nvSpPr>
            <p:cNvPr id="7" name="TextBox 26"/>
            <p:cNvSpPr txBox="1">
              <a:spLocks noChangeArrowheads="1"/>
            </p:cNvSpPr>
            <p:nvPr/>
          </p:nvSpPr>
          <p:spPr bwMode="auto">
            <a:xfrm>
              <a:off x="5076056" y="4447848"/>
              <a:ext cx="1418141" cy="90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9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9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 eaLnBrk="0" hangingPunct="0">
                <a:defRPr sz="19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 eaLnBrk="0" hangingPunct="0">
                <a:defRPr sz="19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 eaLnBrk="0" hangingPunct="0">
                <a:defRPr sz="19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eaLnBrk="1" hangingPunct="1"/>
              <a:r>
                <a:rPr lang="en-US" sz="1200" b="1">
                  <a:solidFill>
                    <a:srgbClr val="000090"/>
                  </a:solidFill>
                  <a:latin typeface="Verdana" charset="0"/>
                </a:rPr>
                <a:t>R</a:t>
              </a:r>
              <a:r>
                <a:rPr lang="ru-RU" sz="1200" b="1">
                  <a:solidFill>
                    <a:srgbClr val="000090"/>
                  </a:solidFill>
                  <a:latin typeface="Verdana" charset="0"/>
                </a:rPr>
                <a:t>eceptor</a:t>
              </a:r>
            </a:p>
          </p:txBody>
        </p:sp>
        <p:grpSp>
          <p:nvGrpSpPr>
            <p:cNvPr id="8" name="Группа 27"/>
            <p:cNvGrpSpPr>
              <a:grpSpLocks/>
            </p:cNvGrpSpPr>
            <p:nvPr/>
          </p:nvGrpSpPr>
          <p:grpSpPr bwMode="auto">
            <a:xfrm>
              <a:off x="4600919" y="2363782"/>
              <a:ext cx="2817474" cy="2165273"/>
              <a:chOff x="4600919" y="2363782"/>
              <a:chExt cx="2817474" cy="2165273"/>
            </a:xfrm>
          </p:grpSpPr>
          <p:sp>
            <p:nvSpPr>
              <p:cNvPr id="9" name="Овал 8"/>
              <p:cNvSpPr/>
              <p:nvPr/>
            </p:nvSpPr>
            <p:spPr>
              <a:xfrm>
                <a:off x="5188097" y="3361582"/>
                <a:ext cx="1424102" cy="325336"/>
              </a:xfrm>
              <a:prstGeom prst="ellipse">
                <a:avLst/>
              </a:prstGeom>
              <a:solidFill>
                <a:srgbClr val="B536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000">
                  <a:solidFill>
                    <a:srgbClr val="0000FF"/>
                  </a:solidFill>
                </a:endParaRPr>
              </a:p>
            </p:txBody>
          </p:sp>
          <p:sp>
            <p:nvSpPr>
              <p:cNvPr id="10" name="Блок-схема: ручное управление 6"/>
              <p:cNvSpPr/>
              <p:nvPr/>
            </p:nvSpPr>
            <p:spPr>
              <a:xfrm rot="10800000">
                <a:off x="5263296" y="2453548"/>
                <a:ext cx="1255634" cy="1031527"/>
              </a:xfrm>
              <a:prstGeom prst="flowChartManualOperation">
                <a:avLst/>
              </a:prstGeom>
              <a:solidFill>
                <a:srgbClr val="B536C5">
                  <a:alpha val="9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000">
                  <a:solidFill>
                    <a:srgbClr val="FFFF00"/>
                  </a:solidFill>
                </a:endParaRPr>
              </a:p>
            </p:txBody>
          </p:sp>
          <p:sp>
            <p:nvSpPr>
              <p:cNvPr id="11" name="Овал 10"/>
              <p:cNvSpPr/>
              <p:nvPr/>
            </p:nvSpPr>
            <p:spPr>
              <a:xfrm>
                <a:off x="5500548" y="2363782"/>
                <a:ext cx="781128" cy="179531"/>
              </a:xfrm>
              <a:prstGeom prst="ellipse">
                <a:avLst/>
              </a:prstGeom>
              <a:solidFill>
                <a:srgbClr val="B536C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000"/>
              </a:p>
            </p:txBody>
          </p:sp>
          <p:sp>
            <p:nvSpPr>
              <p:cNvPr id="12" name="Овал 11"/>
              <p:cNvSpPr/>
              <p:nvPr/>
            </p:nvSpPr>
            <p:spPr>
              <a:xfrm>
                <a:off x="5323006" y="3457182"/>
                <a:ext cx="112437" cy="56074"/>
              </a:xfrm>
              <a:prstGeom prst="ellipse">
                <a:avLst/>
              </a:prstGeom>
              <a:solidFill>
                <a:srgbClr val="3399FF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000"/>
              </a:p>
            </p:txBody>
          </p:sp>
          <p:sp>
            <p:nvSpPr>
              <p:cNvPr id="13" name="Овал 12"/>
              <p:cNvSpPr/>
              <p:nvPr/>
            </p:nvSpPr>
            <p:spPr>
              <a:xfrm>
                <a:off x="5470350" y="3497892"/>
                <a:ext cx="112437" cy="56074"/>
              </a:xfrm>
              <a:prstGeom prst="ellipse">
                <a:avLst/>
              </a:prstGeom>
              <a:solidFill>
                <a:srgbClr val="3399FF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000"/>
              </a:p>
            </p:txBody>
          </p:sp>
          <p:sp>
            <p:nvSpPr>
              <p:cNvPr id="14" name="Овал 13"/>
              <p:cNvSpPr/>
              <p:nvPr/>
            </p:nvSpPr>
            <p:spPr>
              <a:xfrm>
                <a:off x="6236025" y="3401108"/>
                <a:ext cx="112437" cy="56074"/>
              </a:xfrm>
              <a:prstGeom prst="ellipse">
                <a:avLst/>
              </a:prstGeom>
              <a:solidFill>
                <a:srgbClr val="3399FF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000"/>
              </a:p>
            </p:txBody>
          </p:sp>
          <p:sp>
            <p:nvSpPr>
              <p:cNvPr id="15" name="Овал 14"/>
              <p:cNvSpPr/>
              <p:nvPr/>
            </p:nvSpPr>
            <p:spPr>
              <a:xfrm>
                <a:off x="5444330" y="3429145"/>
                <a:ext cx="112437" cy="56074"/>
              </a:xfrm>
              <a:prstGeom prst="ellipse">
                <a:avLst/>
              </a:prstGeom>
              <a:solidFill>
                <a:srgbClr val="3399FF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000"/>
              </a:p>
            </p:txBody>
          </p:sp>
          <p:sp>
            <p:nvSpPr>
              <p:cNvPr id="16" name="Овал 15"/>
              <p:cNvSpPr/>
              <p:nvPr/>
            </p:nvSpPr>
            <p:spPr>
              <a:xfrm>
                <a:off x="6123588" y="3469856"/>
                <a:ext cx="112437" cy="56074"/>
              </a:xfrm>
              <a:prstGeom prst="ellipse">
                <a:avLst/>
              </a:prstGeom>
              <a:solidFill>
                <a:srgbClr val="3399FF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000"/>
              </a:p>
            </p:txBody>
          </p:sp>
          <p:sp>
            <p:nvSpPr>
              <p:cNvPr id="17" name="Овал 16"/>
              <p:cNvSpPr/>
              <p:nvPr/>
            </p:nvSpPr>
            <p:spPr>
              <a:xfrm>
                <a:off x="6281231" y="3491460"/>
                <a:ext cx="112437" cy="56074"/>
              </a:xfrm>
              <a:prstGeom prst="ellipse">
                <a:avLst/>
              </a:prstGeom>
              <a:solidFill>
                <a:srgbClr val="3399FF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000"/>
              </a:p>
            </p:txBody>
          </p:sp>
          <p:sp>
            <p:nvSpPr>
              <p:cNvPr id="18" name="Блок-схема: сопоставление 14"/>
              <p:cNvSpPr/>
              <p:nvPr/>
            </p:nvSpPr>
            <p:spPr>
              <a:xfrm rot="15174902">
                <a:off x="6269901" y="3560589"/>
                <a:ext cx="119642" cy="187394"/>
              </a:xfrm>
              <a:prstGeom prst="flowChartCollate">
                <a:avLst/>
              </a:prstGeom>
              <a:solidFill>
                <a:srgbClr val="00800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Блок-схема: сопоставление 15"/>
              <p:cNvSpPr/>
              <p:nvPr/>
            </p:nvSpPr>
            <p:spPr>
              <a:xfrm rot="17249981">
                <a:off x="5379077" y="3555943"/>
                <a:ext cx="119642" cy="187394"/>
              </a:xfrm>
              <a:prstGeom prst="flowChartCollate">
                <a:avLst/>
              </a:prstGeom>
              <a:solidFill>
                <a:srgbClr val="00800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Блок-схема: сопоставление 16"/>
              <p:cNvSpPr/>
              <p:nvPr/>
            </p:nvSpPr>
            <p:spPr>
              <a:xfrm rot="16200000">
                <a:off x="5796177" y="3593318"/>
                <a:ext cx="119642" cy="187394"/>
              </a:xfrm>
              <a:prstGeom prst="flowChartCollate">
                <a:avLst/>
              </a:prstGeom>
              <a:solidFill>
                <a:srgbClr val="00800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0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1" name="Прямая со стрелкой 20"/>
              <p:cNvCxnSpPr>
                <a:stCxn id="16" idx="4"/>
              </p:cNvCxnSpPr>
              <p:nvPr/>
            </p:nvCxnSpPr>
            <p:spPr>
              <a:xfrm>
                <a:off x="6179664" y="3526066"/>
                <a:ext cx="0" cy="374110"/>
              </a:xfrm>
              <a:prstGeom prst="straightConnector1">
                <a:avLst/>
              </a:prstGeom>
              <a:ln w="28575" cmpd="sng">
                <a:solidFill>
                  <a:srgbClr val="3366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41"/>
              <p:cNvSpPr txBox="1">
                <a:spLocks noChangeArrowheads="1"/>
              </p:cNvSpPr>
              <p:nvPr/>
            </p:nvSpPr>
            <p:spPr bwMode="auto">
              <a:xfrm>
                <a:off x="6000252" y="4000621"/>
                <a:ext cx="1418141" cy="905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2pPr>
                <a:lvl3pPr marL="1143000" indent="-22860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3pPr>
                <a:lvl4pPr marL="1600200" indent="-22860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4pPr>
                <a:lvl5pPr marL="2057400" indent="-22860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9pPr>
              </a:lstStyle>
              <a:p>
                <a:pPr eaLnBrk="1" hangingPunct="1"/>
                <a:r>
                  <a:rPr lang="ru-RU" sz="1200" b="1">
                    <a:solidFill>
                      <a:srgbClr val="000090"/>
                    </a:solidFill>
                    <a:latin typeface="Verdana" charset="0"/>
                  </a:rPr>
                  <a:t>Serotonin</a:t>
                </a:r>
              </a:p>
            </p:txBody>
          </p:sp>
          <p:sp>
            <p:nvSpPr>
              <p:cNvPr id="23" name="Дуга 42"/>
              <p:cNvSpPr>
                <a:spLocks/>
              </p:cNvSpPr>
              <p:nvPr/>
            </p:nvSpPr>
            <p:spPr bwMode="auto">
              <a:xfrm>
                <a:off x="4916451" y="4282588"/>
                <a:ext cx="1967977" cy="246467"/>
              </a:xfrm>
              <a:custGeom>
                <a:avLst/>
                <a:gdLst>
                  <a:gd name="T0" fmla="*/ 5838 w 1967977"/>
                  <a:gd name="T1" fmla="*/ 136638 h 246467"/>
                  <a:gd name="T2" fmla="*/ 911528 w 1967977"/>
                  <a:gd name="T3" fmla="*/ 334 h 246467"/>
                  <a:gd name="T4" fmla="*/ 1054210 w 1967977"/>
                  <a:gd name="T5" fmla="*/ 314 h 246467"/>
                  <a:gd name="T6" fmla="*/ 1967978 w 1967977"/>
                  <a:gd name="T7" fmla="*/ 123234 h 2464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7977" h="246467" stroke="0">
                    <a:moveTo>
                      <a:pt x="5838" y="136638"/>
                    </a:moveTo>
                    <a:cubicBezTo>
                      <a:pt x="-54753" y="67288"/>
                      <a:pt x="355991" y="5472"/>
                      <a:pt x="911528" y="334"/>
                    </a:cubicBezTo>
                    <a:lnTo>
                      <a:pt x="1054210" y="314"/>
                    </a:lnTo>
                    <a:cubicBezTo>
                      <a:pt x="1569088" y="4928"/>
                      <a:pt x="1967978" y="58586"/>
                      <a:pt x="1967978" y="123234"/>
                    </a:cubicBezTo>
                    <a:lnTo>
                      <a:pt x="983989" y="123234"/>
                    </a:lnTo>
                    <a:lnTo>
                      <a:pt x="5838" y="136638"/>
                    </a:lnTo>
                    <a:close/>
                  </a:path>
                  <a:path w="1967977" h="246467" fill="none">
                    <a:moveTo>
                      <a:pt x="5838" y="136638"/>
                    </a:moveTo>
                    <a:cubicBezTo>
                      <a:pt x="-54753" y="67288"/>
                      <a:pt x="355991" y="5472"/>
                      <a:pt x="911528" y="334"/>
                    </a:cubicBezTo>
                    <a:lnTo>
                      <a:pt x="1054210" y="314"/>
                    </a:lnTo>
                    <a:cubicBezTo>
                      <a:pt x="1569088" y="4928"/>
                      <a:pt x="1967978" y="58586"/>
                      <a:pt x="1967978" y="123234"/>
                    </a:cubicBezTo>
                  </a:path>
                </a:pathLst>
              </a:custGeom>
              <a:noFill/>
              <a:ln w="38100" cap="flat" cmpd="sng">
                <a:solidFill>
                  <a:srgbClr val="FF6600"/>
                </a:solidFill>
                <a:prstDash val="solid"/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ru-RU"/>
              </a:p>
            </p:txBody>
          </p:sp>
          <p:cxnSp>
            <p:nvCxnSpPr>
              <p:cNvPr id="24" name="Прямая со стрелкой 23"/>
              <p:cNvCxnSpPr/>
              <p:nvPr/>
            </p:nvCxnSpPr>
            <p:spPr>
              <a:xfrm>
                <a:off x="6179664" y="4132114"/>
                <a:ext cx="0" cy="90803"/>
              </a:xfrm>
              <a:prstGeom prst="straightConnector1">
                <a:avLst/>
              </a:prstGeom>
              <a:ln w="28575" cmpd="sng">
                <a:solidFill>
                  <a:srgbClr val="3366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Пирог 21"/>
              <p:cNvSpPr/>
              <p:nvPr/>
            </p:nvSpPr>
            <p:spPr>
              <a:xfrm rot="18735492">
                <a:off x="6084482" y="4117403"/>
                <a:ext cx="190650" cy="310788"/>
              </a:xfrm>
              <a:prstGeom prst="pie">
                <a:avLst/>
              </a:prstGeom>
              <a:solidFill>
                <a:srgbClr val="FF000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Пирог 22"/>
              <p:cNvSpPr/>
              <p:nvPr/>
            </p:nvSpPr>
            <p:spPr>
              <a:xfrm rot="18735492">
                <a:off x="5365185" y="4139408"/>
                <a:ext cx="190650" cy="310788"/>
              </a:xfrm>
              <a:prstGeom prst="pi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TextBox 46"/>
              <p:cNvSpPr txBox="1">
                <a:spLocks noChangeArrowheads="1"/>
              </p:cNvSpPr>
              <p:nvPr/>
            </p:nvSpPr>
            <p:spPr bwMode="auto">
              <a:xfrm>
                <a:off x="4916756" y="3974867"/>
                <a:ext cx="1023396" cy="905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2pPr>
                <a:lvl3pPr marL="1143000" indent="-22860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3pPr>
                <a:lvl4pPr marL="1600200" indent="-22860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4pPr>
                <a:lvl5pPr marL="2057400" indent="-22860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9pPr>
              </a:lstStyle>
              <a:p>
                <a:pPr algn="ctr" eaLnBrk="1" hangingPunct="1"/>
                <a:r>
                  <a:rPr lang="en-US" sz="1200" b="1">
                    <a:solidFill>
                      <a:srgbClr val="000090"/>
                    </a:solidFill>
                    <a:latin typeface="Verdana" charset="0"/>
                  </a:rPr>
                  <a:t>R</a:t>
                </a:r>
                <a:r>
                  <a:rPr lang="ru-RU" sz="1200" b="1">
                    <a:solidFill>
                      <a:srgbClr val="000090"/>
                    </a:solidFill>
                    <a:latin typeface="Verdana" charset="0"/>
                  </a:rPr>
                  <a:t>e-uptake</a:t>
                </a:r>
              </a:p>
            </p:txBody>
          </p:sp>
          <p:cxnSp>
            <p:nvCxnSpPr>
              <p:cNvPr id="28" name="Прямая со стрелкой 27"/>
              <p:cNvCxnSpPr/>
              <p:nvPr/>
            </p:nvCxnSpPr>
            <p:spPr>
              <a:xfrm flipV="1">
                <a:off x="5422436" y="3686918"/>
                <a:ext cx="6412" cy="277599"/>
              </a:xfrm>
              <a:prstGeom prst="straightConnector1">
                <a:avLst/>
              </a:prstGeom>
              <a:ln w="38100" cmpd="sng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9" name="Равно 28"/>
              <p:cNvSpPr/>
              <p:nvPr/>
            </p:nvSpPr>
            <p:spPr>
              <a:xfrm>
                <a:off x="5281396" y="3784293"/>
                <a:ext cx="282318" cy="93077"/>
              </a:xfrm>
              <a:prstGeom prst="mathEqual">
                <a:avLst/>
              </a:prstGeom>
              <a:solidFill>
                <a:srgbClr val="FF000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TextBox 49"/>
              <p:cNvSpPr txBox="1">
                <a:spLocks noChangeArrowheads="1"/>
              </p:cNvSpPr>
              <p:nvPr/>
            </p:nvSpPr>
            <p:spPr bwMode="auto">
              <a:xfrm>
                <a:off x="4600919" y="3929594"/>
                <a:ext cx="944450" cy="156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2pPr>
                <a:lvl3pPr marL="1143000" indent="-22860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3pPr>
                <a:lvl4pPr marL="1600200" indent="-22860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4pPr>
                <a:lvl5pPr marL="2057400" indent="-22860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9pPr>
              </a:lstStyle>
              <a:p>
                <a:pPr eaLnBrk="1" hangingPunct="1"/>
                <a:r>
                  <a:rPr lang="ru-RU" sz="1200" b="1" dirty="0" err="1" smtClean="0">
                    <a:solidFill>
                      <a:srgbClr val="000090"/>
                    </a:solidFill>
                    <a:latin typeface="Verdana" charset="0"/>
                  </a:rPr>
                  <a:t>SSRIs</a:t>
                </a:r>
                <a:endParaRPr lang="ru-RU" sz="1200" b="1" dirty="0">
                  <a:solidFill>
                    <a:srgbClr val="000090"/>
                  </a:solidFill>
                  <a:latin typeface="Verdana" charset="0"/>
                </a:endParaRPr>
              </a:p>
            </p:txBody>
          </p:sp>
          <p:cxnSp>
            <p:nvCxnSpPr>
              <p:cNvPr id="31" name="Прямая со стрелкой 30"/>
              <p:cNvCxnSpPr>
                <a:cxnSpLocks noChangeShapeType="1"/>
              </p:cNvCxnSpPr>
              <p:nvPr/>
            </p:nvCxnSpPr>
            <p:spPr bwMode="auto">
              <a:xfrm>
                <a:off x="4976227" y="4065413"/>
                <a:ext cx="287069" cy="157504"/>
              </a:xfrm>
              <a:prstGeom prst="straightConnector1">
                <a:avLst/>
              </a:prstGeom>
              <a:noFill/>
              <a:ln w="38100">
                <a:solidFill>
                  <a:srgbClr val="2D2D8A"/>
                </a:solidFill>
                <a:round/>
                <a:headEnd/>
                <a:tailEnd type="arrow" w="med" len="med"/>
              </a:ln>
              <a:effectLst>
                <a:outerShdw blurRad="40000" dist="23000" dir="5400000" rotWithShape="0">
                  <a:srgbClr val="000000">
                    <a:alpha val="34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2" name="TextBox 51"/>
              <p:cNvSpPr txBox="1">
                <a:spLocks noChangeArrowheads="1"/>
              </p:cNvSpPr>
              <p:nvPr/>
            </p:nvSpPr>
            <p:spPr bwMode="auto">
              <a:xfrm>
                <a:off x="5444331" y="2677794"/>
                <a:ext cx="992340" cy="905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2pPr>
                <a:lvl3pPr marL="1143000" indent="-22860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3pPr>
                <a:lvl4pPr marL="1600200" indent="-22860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4pPr>
                <a:lvl5pPr marL="2057400" indent="-228600" eaLnBrk="0" hangingPunct="0">
                  <a:defRPr sz="19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charset="0"/>
                    <a:ea typeface="Arial" charset="0"/>
                  </a:defRPr>
                </a:lvl9pPr>
              </a:lstStyle>
              <a:p>
                <a:pPr algn="ctr" eaLnBrk="1" hangingPunct="1"/>
                <a:r>
                  <a:rPr lang="ru-RU" sz="1200" b="1">
                    <a:solidFill>
                      <a:srgbClr val="000090"/>
                    </a:solidFill>
                    <a:latin typeface="Verdana" charset="0"/>
                  </a:rPr>
                  <a:t>Neuron</a:t>
                </a:r>
                <a:r>
                  <a:rPr lang="ru-RU" sz="1200" b="1">
                    <a:latin typeface="Garamond" charset="0"/>
                  </a:rPr>
                  <a:t> </a:t>
                </a:r>
              </a:p>
            </p:txBody>
          </p:sp>
        </p:grpSp>
      </p:grpSp>
      <p:pic>
        <p:nvPicPr>
          <p:cNvPr id="33" name="Изображение 32" descr="Снимок экрана 2015-02-11 в 19.55.55.p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126000"/>
                    </a14:imgEffect>
                    <a14:imgEffect>
                      <a14:brightnessContrast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0" t="4697" r="921" b="2299"/>
          <a:stretch/>
        </p:blipFill>
        <p:spPr>
          <a:xfrm>
            <a:off x="7511079" y="6332810"/>
            <a:ext cx="1579217" cy="435542"/>
          </a:xfrm>
          <a:prstGeom prst="rect">
            <a:avLst/>
          </a:prstGeom>
        </p:spPr>
      </p:pic>
      <p:pic>
        <p:nvPicPr>
          <p:cNvPr id="28672" name="Звук 2867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8122" y="15261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30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1" fill="hold"/>
                                        <p:tgtEl>
                                          <p:spTgt spid="286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6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641" fill="hold"/>
                                        <p:tgtEl>
                                          <p:spTgt spid="286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7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solidFill>
                  <a:srgbClr val="FFFFFF"/>
                </a:solidFill>
                <a:latin typeface="Verdana" charset="0"/>
                <a:cs typeface="Verdana" charset="0"/>
              </a:rPr>
              <a:t>EAU Guidelines on treatment of premature ejaculation (20</a:t>
            </a:r>
            <a:r>
              <a:rPr lang="ru-RU" sz="2400">
                <a:solidFill>
                  <a:srgbClr val="FFFFFF"/>
                </a:solidFill>
                <a:latin typeface="Verdana" charset="0"/>
                <a:cs typeface="Verdana" charset="0"/>
              </a:rPr>
              <a:t>14</a:t>
            </a:r>
            <a:r>
              <a:rPr lang="en-US" sz="2400">
                <a:solidFill>
                  <a:srgbClr val="FFFFFF"/>
                </a:solidFill>
                <a:latin typeface="Verdana" charset="0"/>
                <a:cs typeface="Verdana" charset="0"/>
              </a:rPr>
              <a:t>)</a:t>
            </a:r>
            <a:r>
              <a:rPr lang="ru-RU" sz="4800">
                <a:solidFill>
                  <a:srgbClr val="FFFFFF"/>
                </a:solidFill>
                <a:latin typeface="Verdana" charset="0"/>
                <a:cs typeface="Verdana" charset="0"/>
              </a:rPr>
              <a:t/>
            </a:r>
            <a:br>
              <a:rPr lang="ru-RU" sz="4800">
                <a:solidFill>
                  <a:srgbClr val="FFFFFF"/>
                </a:solidFill>
                <a:latin typeface="Verdana" charset="0"/>
                <a:cs typeface="Verdana" charset="0"/>
              </a:rPr>
            </a:br>
            <a:endParaRPr lang="ru-RU">
              <a:latin typeface="Calisto MT" charset="0"/>
            </a:endParaRPr>
          </a:p>
        </p:txBody>
      </p:sp>
      <p:sp>
        <p:nvSpPr>
          <p:cNvPr id="29698" name="Содержимое 2"/>
          <p:cNvSpPr>
            <a:spLocks noGrp="1"/>
          </p:cNvSpPr>
          <p:nvPr>
            <p:ph idx="4294967295"/>
          </p:nvPr>
        </p:nvSpPr>
        <p:spPr>
          <a:xfrm>
            <a:off x="739775" y="2770188"/>
            <a:ext cx="7662863" cy="3267075"/>
          </a:xfrm>
          <a:prstGeom prst="rect">
            <a:avLst/>
          </a:prstGeom>
        </p:spPr>
        <p:txBody>
          <a:bodyPr/>
          <a:lstStyle/>
          <a:p>
            <a:endParaRPr lang="ru-RU">
              <a:latin typeface="Calisto MT" charset="0"/>
            </a:endParaRPr>
          </a:p>
        </p:txBody>
      </p:sp>
      <p:pic>
        <p:nvPicPr>
          <p:cNvPr id="29699" name="Изображение 3" descr="Снимок экрана 2014-09-10 в 14.51.40.p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91000"/>
                    </a14:imgEffect>
                    <a14:imgEffect>
                      <a14:brightnessContrast bright="20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12" t="2161" r="812" b="-2161"/>
          <a:stretch/>
        </p:blipFill>
        <p:spPr bwMode="auto">
          <a:xfrm>
            <a:off x="36000" y="1385508"/>
            <a:ext cx="8856663" cy="448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7736" y="304392"/>
            <a:ext cx="7430648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0090"/>
                </a:solidFill>
                <a:latin typeface="Verdana" charset="0"/>
                <a:cs typeface="Verdana" charset="0"/>
              </a:rPr>
              <a:t>EAU Guidelines on treatment of premature ejaculation (20</a:t>
            </a:r>
            <a:r>
              <a:rPr lang="ru-RU" sz="2400" dirty="0" smtClean="0">
                <a:solidFill>
                  <a:srgbClr val="000090"/>
                </a:solidFill>
                <a:latin typeface="Verdana" charset="0"/>
                <a:cs typeface="Verdana" charset="0"/>
              </a:rPr>
              <a:t>14</a:t>
            </a:r>
            <a:r>
              <a:rPr lang="en-US" sz="2400" dirty="0" smtClean="0">
                <a:solidFill>
                  <a:srgbClr val="000090"/>
                </a:solidFill>
                <a:latin typeface="Verdana" charset="0"/>
                <a:cs typeface="Verdana" charset="0"/>
              </a:rPr>
              <a:t>)</a:t>
            </a:r>
            <a:r>
              <a:rPr lang="ru-RU" sz="2400" dirty="0" smtClean="0">
                <a:solidFill>
                  <a:srgbClr val="000090"/>
                </a:solidFill>
                <a:latin typeface="Verdana" charset="0"/>
                <a:cs typeface="Verdana" charset="0"/>
              </a:rPr>
              <a:t/>
            </a:r>
            <a:br>
              <a:rPr lang="ru-RU" sz="2400" dirty="0" smtClean="0">
                <a:solidFill>
                  <a:srgbClr val="000090"/>
                </a:solidFill>
                <a:latin typeface="Verdana" charset="0"/>
                <a:cs typeface="Verdana" charset="0"/>
              </a:rPr>
            </a:br>
            <a:endParaRPr lang="ru-RU" sz="2400" dirty="0">
              <a:solidFill>
                <a:srgbClr val="00009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5447" y="2770188"/>
            <a:ext cx="8777215" cy="1281371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Изображение 7" descr="Снимок экрана 2015-02-11 в 19.55.55.png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126000"/>
                    </a14:imgEffect>
                    <a14:imgEffect>
                      <a14:brightnessContrast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0" t="4697" r="921" b="2299"/>
          <a:stretch/>
        </p:blipFill>
        <p:spPr>
          <a:xfrm>
            <a:off x="7511079" y="6332810"/>
            <a:ext cx="1579217" cy="435542"/>
          </a:xfrm>
          <a:prstGeom prst="rect">
            <a:avLst/>
          </a:prstGeom>
        </p:spPr>
      </p:pic>
      <p:pic>
        <p:nvPicPr>
          <p:cNvPr id="20" name="Звук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00209" y="19573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861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90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9" t="20987" r="37888" b="38324"/>
          <a:stretch>
            <a:fillRect/>
          </a:stretch>
        </p:blipFill>
        <p:spPr bwMode="auto">
          <a:xfrm>
            <a:off x="278781" y="345141"/>
            <a:ext cx="4914500" cy="2633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" t="21886" r="38199" b="21941"/>
          <a:stretch>
            <a:fillRect/>
          </a:stretch>
        </p:blipFill>
        <p:spPr>
          <a:xfrm>
            <a:off x="2167762" y="2025780"/>
            <a:ext cx="5126447" cy="2624067"/>
          </a:xfrm>
          <a:prstGeom prst="rect">
            <a:avLst/>
          </a:prstGeom>
          <a:noFill/>
        </p:spPr>
      </p:pic>
      <p:pic>
        <p:nvPicPr>
          <p:cNvPr id="7" name="Изображение 6" descr="Снимок экрана 2015-02-11 в 19.55.55.png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126000"/>
                    </a14:imgEffect>
                    <a14:imgEffect>
                      <a14:brightnessContrast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0" t="4697" r="921" b="2299"/>
          <a:stretch/>
        </p:blipFill>
        <p:spPr>
          <a:xfrm>
            <a:off x="7511079" y="6332810"/>
            <a:ext cx="1579217" cy="435542"/>
          </a:xfrm>
          <a:prstGeom prst="rect">
            <a:avLst/>
          </a:prstGeom>
        </p:spPr>
      </p:pic>
      <p:pic>
        <p:nvPicPr>
          <p:cNvPr id="4" name="Изображение 3" descr="Снимок экрана 2015-02-13 в 10.25.4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206" y="3666758"/>
            <a:ext cx="4890594" cy="2666052"/>
          </a:xfrm>
          <a:prstGeom prst="rect">
            <a:avLst/>
          </a:prstGeom>
        </p:spPr>
      </p:pic>
      <p:pic>
        <p:nvPicPr>
          <p:cNvPr id="20" name="Звук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34556" y="21658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01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98231" y="0"/>
            <a:ext cx="7493620" cy="5515168"/>
          </a:xfrm>
        </p:spPr>
        <p:txBody>
          <a:bodyPr/>
          <a:lstStyle/>
          <a:p>
            <a:pPr marL="0" indent="0" algn="l">
              <a:buNone/>
            </a:pPr>
            <a:r>
              <a:rPr lang="en-US" sz="2800" b="0" dirty="0" smtClean="0">
                <a:solidFill>
                  <a:srgbClr val="000090"/>
                </a:solidFill>
                <a:effectLst/>
                <a:latin typeface="Verdana"/>
                <a:cs typeface="Verdana"/>
              </a:rPr>
              <a:t/>
            </a:r>
            <a:br>
              <a:rPr lang="en-US" sz="2800" b="0" dirty="0" smtClean="0">
                <a:solidFill>
                  <a:srgbClr val="000090"/>
                </a:solidFill>
                <a:effectLst/>
                <a:latin typeface="Verdana"/>
                <a:cs typeface="Verdana"/>
              </a:rPr>
            </a:br>
            <a:r>
              <a:rPr lang="en-US" sz="2800" b="0" dirty="0" smtClean="0">
                <a:solidFill>
                  <a:srgbClr val="000090"/>
                </a:solidFill>
                <a:effectLst/>
                <a:latin typeface="Verdana"/>
                <a:cs typeface="Verdana"/>
              </a:rPr>
              <a:t>Aim</a:t>
            </a:r>
            <a:r>
              <a:rPr lang="ru-RU" sz="2800" b="0" dirty="0" smtClean="0">
                <a:solidFill>
                  <a:srgbClr val="000090"/>
                </a:solidFill>
                <a:effectLst/>
                <a:latin typeface="Verdana"/>
                <a:cs typeface="Verdana"/>
              </a:rPr>
              <a:t> </a:t>
            </a:r>
            <a:r>
              <a:rPr lang="ru-RU" sz="2800" b="0" dirty="0" err="1" smtClean="0">
                <a:solidFill>
                  <a:srgbClr val="000090"/>
                </a:solidFill>
                <a:effectLst/>
                <a:latin typeface="Verdana"/>
                <a:cs typeface="Verdana"/>
              </a:rPr>
              <a:t>of</a:t>
            </a:r>
            <a:r>
              <a:rPr lang="ru-RU" sz="2800" b="0" dirty="0">
                <a:solidFill>
                  <a:srgbClr val="000090"/>
                </a:solidFill>
                <a:effectLst/>
                <a:latin typeface="Verdana"/>
                <a:cs typeface="Verdana"/>
              </a:rPr>
              <a:t> </a:t>
            </a:r>
            <a:r>
              <a:rPr lang="ru-RU" sz="2800" b="0" dirty="0" err="1" smtClean="0">
                <a:solidFill>
                  <a:srgbClr val="000090"/>
                </a:solidFill>
                <a:effectLst/>
                <a:latin typeface="Verdana"/>
                <a:cs typeface="Verdana"/>
              </a:rPr>
              <a:t>study</a:t>
            </a:r>
            <a:r>
              <a:rPr lang="ru-RU" sz="2800" b="0" dirty="0" smtClean="0">
                <a:solidFill>
                  <a:srgbClr val="000090"/>
                </a:solidFill>
                <a:effectLst/>
                <a:latin typeface="Verdana"/>
                <a:cs typeface="Verdana"/>
              </a:rPr>
              <a:t>:</a:t>
            </a:r>
            <a:r>
              <a:rPr lang="en-US" sz="2800" b="0" dirty="0" smtClean="0">
                <a:solidFill>
                  <a:srgbClr val="000090"/>
                </a:solidFill>
                <a:effectLst/>
                <a:latin typeface="Verdana"/>
                <a:cs typeface="Verdana"/>
              </a:rPr>
              <a:t> </a:t>
            </a:r>
            <a:endParaRPr lang="ru-RU" sz="2800" b="0" dirty="0">
              <a:solidFill>
                <a:srgbClr val="000090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92883" y="1658410"/>
            <a:ext cx="6400800" cy="2988673"/>
          </a:xfrm>
        </p:spPr>
        <p:txBody>
          <a:bodyPr/>
          <a:lstStyle/>
          <a:p>
            <a:pPr marL="45720" indent="0">
              <a:spcBef>
                <a:spcPts val="0"/>
              </a:spcBef>
              <a:buNone/>
            </a:pPr>
            <a:endParaRPr lang="en-US" sz="1800" dirty="0" smtClean="0">
              <a:solidFill>
                <a:srgbClr val="000090"/>
              </a:solidFill>
              <a:latin typeface="Verdana"/>
              <a:cs typeface="Verdana"/>
            </a:endParaRPr>
          </a:p>
          <a:p>
            <a:pPr marL="45720" indent="0">
              <a:spcBef>
                <a:spcPts val="0"/>
              </a:spcBef>
              <a:buNone/>
            </a:pPr>
            <a:r>
              <a:rPr lang="en-US" sz="1800" dirty="0" smtClean="0">
                <a:solidFill>
                  <a:srgbClr val="000090"/>
                </a:solidFill>
                <a:latin typeface="Verdana"/>
                <a:cs typeface="Verdana"/>
              </a:rPr>
              <a:t>To evaluate the effect of SSRIs on spermatogenesis in the treatment of depression</a:t>
            </a:r>
            <a:endParaRPr lang="ru-RU" sz="1800" dirty="0" smtClean="0">
              <a:solidFill>
                <a:srgbClr val="000090"/>
              </a:solidFill>
              <a:latin typeface="Verdana"/>
              <a:cs typeface="Verdana"/>
            </a:endParaRPr>
          </a:p>
          <a:p>
            <a:pPr algn="just">
              <a:spcBef>
                <a:spcPts val="0"/>
              </a:spcBef>
            </a:pPr>
            <a:endParaRPr lang="ru-RU" sz="2400" dirty="0">
              <a:latin typeface="Verdana"/>
              <a:cs typeface="Verdana"/>
            </a:endParaRPr>
          </a:p>
          <a:p>
            <a:pPr algn="just">
              <a:spcBef>
                <a:spcPts val="0"/>
              </a:spcBef>
            </a:pPr>
            <a:endParaRPr lang="ru-RU" sz="2400" dirty="0">
              <a:latin typeface="Verdana"/>
              <a:cs typeface="Verdana"/>
            </a:endParaRPr>
          </a:p>
          <a:p>
            <a:endParaRPr lang="ru-RU" dirty="0"/>
          </a:p>
        </p:txBody>
      </p:sp>
      <p:pic>
        <p:nvPicPr>
          <p:cNvPr id="5" name="Изображение 4" descr="Снимок экрана 2015-02-11 в 19.55.55.p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126000"/>
                    </a14:imgEffect>
                    <a14:imgEffect>
                      <a14:brightnessContrast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0" t="4697" r="921" b="2299"/>
          <a:stretch/>
        </p:blipFill>
        <p:spPr>
          <a:xfrm>
            <a:off x="7511079" y="6332810"/>
            <a:ext cx="1579217" cy="435542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7">
            <a:alphaModFix amt="97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000"/>
                    </a14:imgEffect>
                    <a14:imgEffect>
                      <a14:saturation sat="191000"/>
                    </a14:imgEffect>
                    <a14:imgEffect>
                      <a14:brightnessContrast bright="2000" contrast="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1311" y="2655556"/>
            <a:ext cx="2656698" cy="2184400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5" name="Звук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74469" y="18427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37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6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0" y="476672"/>
            <a:ext cx="9036496" cy="835362"/>
          </a:xfrm>
        </p:spPr>
        <p:txBody>
          <a:bodyPr/>
          <a:lstStyle/>
          <a:p>
            <a:pPr marL="0" indent="0" algn="l">
              <a:buNone/>
            </a:pPr>
            <a:r>
              <a:rPr lang="ru-RU" sz="2800" b="0" dirty="0" smtClean="0">
                <a:solidFill>
                  <a:srgbClr val="000090"/>
                </a:solidFill>
                <a:effectLst/>
                <a:latin typeface="Verdana"/>
                <a:cs typeface="Verdana"/>
              </a:rPr>
              <a:t>    </a:t>
            </a:r>
            <a:r>
              <a:rPr lang="en-US" sz="2800" b="0" dirty="0" smtClean="0">
                <a:solidFill>
                  <a:srgbClr val="000090"/>
                </a:solidFill>
                <a:effectLst/>
                <a:latin typeface="Verdana"/>
                <a:cs typeface="Verdana"/>
              </a:rPr>
              <a:t>Material </a:t>
            </a:r>
            <a:r>
              <a:rPr lang="en-US" sz="2800" b="0" dirty="0">
                <a:solidFill>
                  <a:srgbClr val="000090"/>
                </a:solidFill>
                <a:effectLst/>
                <a:latin typeface="Verdana"/>
                <a:cs typeface="Verdana"/>
              </a:rPr>
              <a:t>&amp; </a:t>
            </a:r>
            <a:r>
              <a:rPr lang="en-US" sz="2800" b="0" dirty="0" smtClean="0">
                <a:solidFill>
                  <a:srgbClr val="000090"/>
                </a:solidFill>
                <a:effectLst/>
                <a:latin typeface="Verdana"/>
                <a:cs typeface="Verdana"/>
              </a:rPr>
              <a:t>Methods</a:t>
            </a:r>
            <a:r>
              <a:rPr lang="ru-RU" sz="2800" b="0" dirty="0">
                <a:solidFill>
                  <a:srgbClr val="000090"/>
                </a:solidFill>
                <a:effectLst/>
                <a:latin typeface="Verdana"/>
                <a:cs typeface="Verdana"/>
              </a:rPr>
              <a:t>:</a:t>
            </a:r>
            <a:r>
              <a:rPr lang="ru-RU" sz="2800" b="0" dirty="0">
                <a:solidFill>
                  <a:srgbClr val="000090"/>
                </a:solidFill>
                <a:effectLst/>
              </a:rPr>
              <a:t/>
            </a:r>
            <a:br>
              <a:rPr lang="ru-RU" sz="2800" b="0" dirty="0">
                <a:solidFill>
                  <a:srgbClr val="000090"/>
                </a:solidFill>
                <a:effectLst/>
              </a:rPr>
            </a:br>
            <a:endParaRPr lang="nl-NL" sz="2800" b="0" dirty="0" smtClean="0">
              <a:solidFill>
                <a:srgbClr val="000090"/>
              </a:solidFill>
              <a:effectLst/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4294967295"/>
          </p:nvPr>
        </p:nvSpPr>
        <p:spPr>
          <a:xfrm>
            <a:off x="179512" y="566799"/>
            <a:ext cx="8496944" cy="5762049"/>
          </a:xfrm>
          <a:prstGeom prst="rect">
            <a:avLst/>
          </a:prstGeom>
        </p:spPr>
        <p:txBody>
          <a:bodyPr/>
          <a:lstStyle/>
          <a:p>
            <a:pPr marL="45720" indent="0" algn="just">
              <a:spcBef>
                <a:spcPts val="0"/>
              </a:spcBef>
              <a:buNone/>
            </a:pPr>
            <a:endParaRPr lang="ru-RU" sz="1200" dirty="0" smtClean="0">
              <a:latin typeface="Verdana"/>
              <a:cs typeface="Verdana"/>
            </a:endParaRPr>
          </a:p>
          <a:p>
            <a:pPr algn="just">
              <a:spcBef>
                <a:spcPts val="0"/>
              </a:spcBef>
            </a:pPr>
            <a:endParaRPr lang="ru-RU" sz="1200" dirty="0" smtClean="0">
              <a:latin typeface="Verdana"/>
              <a:cs typeface="Verdana"/>
            </a:endParaRPr>
          </a:p>
          <a:p>
            <a:pPr algn="just">
              <a:spcBef>
                <a:spcPts val="0"/>
              </a:spcBef>
            </a:pPr>
            <a:endParaRPr lang="ru-RU" sz="1200" dirty="0">
              <a:latin typeface="Verdana"/>
              <a:cs typeface="Verdana"/>
            </a:endParaRPr>
          </a:p>
          <a:p>
            <a:pPr algn="just">
              <a:spcBef>
                <a:spcPts val="0"/>
              </a:spcBef>
            </a:pPr>
            <a:endParaRPr lang="ru-RU" sz="1200" dirty="0" smtClean="0">
              <a:latin typeface="Verdana"/>
              <a:cs typeface="Verdana"/>
            </a:endParaRPr>
          </a:p>
          <a:p>
            <a:pPr marL="45720" indent="0" algn="just">
              <a:spcBef>
                <a:spcPts val="0"/>
              </a:spcBef>
              <a:buNone/>
            </a:pPr>
            <a:endParaRPr lang="ru-RU" sz="1200" dirty="0" smtClean="0">
              <a:latin typeface="Verdana"/>
              <a:cs typeface="Verdana"/>
            </a:endParaRPr>
          </a:p>
          <a:p>
            <a:pPr algn="just">
              <a:spcBef>
                <a:spcPts val="0"/>
              </a:spcBef>
            </a:pPr>
            <a:endParaRPr lang="ru-RU" sz="1200" dirty="0">
              <a:latin typeface="Verdana"/>
              <a:cs typeface="Verdana"/>
            </a:endParaRPr>
          </a:p>
          <a:p>
            <a:pPr marL="45720" indent="0" algn="just">
              <a:spcBef>
                <a:spcPts val="0"/>
              </a:spcBef>
              <a:buNone/>
            </a:pPr>
            <a:endParaRPr lang="ru-RU" sz="1200" dirty="0" smtClean="0">
              <a:latin typeface="Verdana"/>
              <a:cs typeface="Verdana"/>
            </a:endParaRPr>
          </a:p>
          <a:p>
            <a:pPr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19 </a:t>
            </a: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married </a:t>
            </a: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fertile </a:t>
            </a: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(have children) men with depression of mild severity (the mean age 35,2±4,5 SD years) </a:t>
            </a:r>
          </a:p>
          <a:p>
            <a:pPr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None of them has any urological disorders</a:t>
            </a:r>
            <a:endParaRPr lang="ru-RU" sz="1600" b="0" dirty="0" smtClean="0">
              <a:solidFill>
                <a:srgbClr val="000090"/>
              </a:solidFill>
              <a:latin typeface="Verdana"/>
              <a:cs typeface="Verdana"/>
            </a:endParaRPr>
          </a:p>
          <a:p>
            <a:pPr>
              <a:buFont typeface="Arial"/>
              <a:buChar char="•"/>
            </a:pPr>
            <a:r>
              <a:rPr lang="ru-RU" sz="1600" b="0" dirty="0" err="1" smtClean="0">
                <a:solidFill>
                  <a:srgbClr val="000090"/>
                </a:solidFill>
                <a:latin typeface="Verdana"/>
                <a:cs typeface="Verdana"/>
              </a:rPr>
              <a:t>All</a:t>
            </a:r>
            <a:r>
              <a:rPr lang="ru-RU" sz="1600" b="0" dirty="0" smtClean="0">
                <a:solidFill>
                  <a:srgbClr val="000090"/>
                </a:solidFill>
                <a:latin typeface="Verdana"/>
                <a:cs typeface="Verdana"/>
              </a:rPr>
              <a:t> </a:t>
            </a:r>
            <a:r>
              <a:rPr lang="ru-RU" sz="1600" b="0" dirty="0" err="1" smtClean="0">
                <a:solidFill>
                  <a:srgbClr val="000090"/>
                </a:solidFill>
                <a:latin typeface="Verdana"/>
                <a:cs typeface="Verdana"/>
              </a:rPr>
              <a:t>the</a:t>
            </a:r>
            <a:r>
              <a:rPr lang="ru-RU" sz="1600" b="0" dirty="0" smtClean="0">
                <a:solidFill>
                  <a:srgbClr val="000090"/>
                </a:solidFill>
                <a:latin typeface="Verdana"/>
                <a:cs typeface="Verdana"/>
              </a:rPr>
              <a:t> </a:t>
            </a:r>
            <a:r>
              <a:rPr lang="ru-RU" sz="1600" b="0" dirty="0" err="1" smtClean="0">
                <a:solidFill>
                  <a:srgbClr val="000090"/>
                </a:solidFill>
                <a:latin typeface="Verdana"/>
                <a:cs typeface="Verdana"/>
              </a:rPr>
              <a:t>patients</a:t>
            </a:r>
            <a:r>
              <a:rPr lang="ru-RU" sz="1600" b="0" dirty="0" smtClean="0">
                <a:solidFill>
                  <a:srgbClr val="000090"/>
                </a:solidFill>
                <a:latin typeface="Verdana"/>
                <a:cs typeface="Verdana"/>
              </a:rPr>
              <a:t> </a:t>
            </a:r>
            <a:r>
              <a:rPr lang="ru-RU" sz="1600" b="0" dirty="0" err="1" smtClean="0">
                <a:solidFill>
                  <a:srgbClr val="000090"/>
                </a:solidFill>
                <a:latin typeface="Verdana"/>
                <a:cs typeface="Verdana"/>
              </a:rPr>
              <a:t>were</a:t>
            </a:r>
            <a:r>
              <a:rPr lang="ru-RU" sz="1600" b="0" dirty="0" smtClean="0">
                <a:solidFill>
                  <a:srgbClr val="000090"/>
                </a:solidFill>
                <a:latin typeface="Verdana"/>
                <a:cs typeface="Verdana"/>
              </a:rPr>
              <a:t> </a:t>
            </a:r>
            <a:r>
              <a:rPr lang="ru-RU" sz="1600" b="0" dirty="0" err="1" smtClean="0">
                <a:solidFill>
                  <a:srgbClr val="000090"/>
                </a:solidFill>
                <a:latin typeface="Verdana"/>
                <a:cs typeface="Verdana"/>
              </a:rPr>
              <a:t>examined</a:t>
            </a:r>
            <a:r>
              <a:rPr lang="ru-RU" sz="1600" b="0" dirty="0" smtClean="0">
                <a:solidFill>
                  <a:srgbClr val="000090"/>
                </a:solidFill>
                <a:latin typeface="Verdana"/>
                <a:cs typeface="Verdana"/>
              </a:rPr>
              <a:t> </a:t>
            </a:r>
            <a:r>
              <a:rPr lang="ru-RU" sz="1600" b="0" dirty="0" err="1" smtClean="0">
                <a:solidFill>
                  <a:srgbClr val="000090"/>
                </a:solidFill>
                <a:latin typeface="Verdana"/>
                <a:cs typeface="Verdana"/>
              </a:rPr>
              <a:t>by</a:t>
            </a:r>
            <a:r>
              <a:rPr lang="ru-RU" sz="1600" b="0" dirty="0" smtClean="0">
                <a:solidFill>
                  <a:srgbClr val="000090"/>
                </a:solidFill>
                <a:latin typeface="Verdana"/>
                <a:cs typeface="Verdana"/>
              </a:rPr>
              <a:t> </a:t>
            </a:r>
            <a:r>
              <a:rPr lang="ru-RU" sz="1600" b="0" dirty="0" err="1" smtClean="0">
                <a:solidFill>
                  <a:srgbClr val="000090"/>
                </a:solidFill>
                <a:latin typeface="Verdana"/>
                <a:cs typeface="Verdana"/>
              </a:rPr>
              <a:t>the</a:t>
            </a:r>
            <a:r>
              <a:rPr lang="ru-RU" sz="1600" b="0" dirty="0" smtClean="0">
                <a:solidFill>
                  <a:srgbClr val="000090"/>
                </a:solidFill>
                <a:latin typeface="Verdana"/>
                <a:cs typeface="Verdana"/>
              </a:rPr>
              <a:t> </a:t>
            </a:r>
            <a:r>
              <a:rPr lang="ru-RU" sz="1600" b="0" dirty="0" err="1" smtClean="0">
                <a:solidFill>
                  <a:srgbClr val="000090"/>
                </a:solidFill>
                <a:latin typeface="Verdana"/>
                <a:cs typeface="Verdana"/>
              </a:rPr>
              <a:t>psychiatrist</a:t>
            </a:r>
            <a:r>
              <a:rPr lang="ru-RU" sz="1600" b="0" dirty="0" smtClean="0">
                <a:solidFill>
                  <a:srgbClr val="000090"/>
                </a:solidFill>
                <a:latin typeface="Verdana"/>
                <a:cs typeface="Verdana"/>
              </a:rPr>
              <a:t> </a:t>
            </a:r>
            <a:endParaRPr lang="en-US" sz="1600" b="0" dirty="0" smtClean="0">
              <a:solidFill>
                <a:srgbClr val="000090"/>
              </a:solidFill>
              <a:latin typeface="Verdana"/>
              <a:cs typeface="Verdana"/>
            </a:endParaRPr>
          </a:p>
          <a:p>
            <a:pPr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The patients were treated by fluoxetine 20 mg per day during 6 weeks</a:t>
            </a:r>
          </a:p>
          <a:p>
            <a:pPr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Semen analysis was performed according to the WHO 5 guidelines before starting medication, after the therapy and 3 months of drug discontinuation</a:t>
            </a:r>
          </a:p>
          <a:p>
            <a:pPr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Level of DNA fragmentation was determined by «</a:t>
            </a:r>
            <a:r>
              <a:rPr lang="en-US" sz="1600" b="0" dirty="0" err="1" smtClean="0">
                <a:solidFill>
                  <a:srgbClr val="000090"/>
                </a:solidFill>
                <a:latin typeface="Verdana"/>
                <a:cs typeface="Verdana"/>
              </a:rPr>
              <a:t>Halosperm</a:t>
            </a: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» method</a:t>
            </a:r>
            <a:endParaRPr lang="ru-RU" sz="1600" b="0" dirty="0" smtClean="0">
              <a:solidFill>
                <a:srgbClr val="000090"/>
              </a:solidFill>
              <a:latin typeface="Verdana"/>
              <a:cs typeface="Verdana"/>
            </a:endParaRPr>
          </a:p>
          <a:p>
            <a:pPr marL="285750" indent="-285750" eaLnBrk="1" hangingPunct="1">
              <a:buFont typeface="Arial"/>
              <a:buChar char="•"/>
            </a:pPr>
            <a:endParaRPr lang="nl-NL" sz="1600" dirty="0" smtClean="0">
              <a:solidFill>
                <a:srgbClr val="000090"/>
              </a:solidFill>
            </a:endParaRPr>
          </a:p>
        </p:txBody>
      </p:sp>
      <p:pic>
        <p:nvPicPr>
          <p:cNvPr id="7" name="Изображение 6" descr="Снимок экрана 2015-02-11 в 19.55.55.p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126000"/>
                    </a14:imgEffect>
                    <a14:imgEffect>
                      <a14:brightnessContrast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0" t="4697" r="921" b="2299"/>
          <a:stretch/>
        </p:blipFill>
        <p:spPr>
          <a:xfrm>
            <a:off x="7511079" y="6332810"/>
            <a:ext cx="1579217" cy="435542"/>
          </a:xfrm>
          <a:prstGeom prst="rect">
            <a:avLst/>
          </a:prstGeom>
        </p:spPr>
      </p:pic>
      <p:pic>
        <p:nvPicPr>
          <p:cNvPr id="13" name="Звук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59957" y="1397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50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8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ontent Placeholder 2"/>
          <p:cNvSpPr>
            <a:spLocks noGrp="1"/>
          </p:cNvSpPr>
          <p:nvPr>
            <p:ph idx="4294967295"/>
          </p:nvPr>
        </p:nvSpPr>
        <p:spPr>
          <a:xfrm>
            <a:off x="179512" y="640522"/>
            <a:ext cx="5760640" cy="610084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just"/>
            <a:endParaRPr lang="en-US" sz="1400" u="sng" dirty="0" smtClean="0">
              <a:latin typeface="Verdana"/>
              <a:cs typeface="Verdana"/>
            </a:endParaRPr>
          </a:p>
          <a:p>
            <a:pPr algn="just"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All </a:t>
            </a:r>
            <a:r>
              <a:rPr lang="en-US" sz="1600" b="0" dirty="0">
                <a:solidFill>
                  <a:srgbClr val="000090"/>
                </a:solidFill>
                <a:latin typeface="Verdana"/>
                <a:cs typeface="Verdana"/>
              </a:rPr>
              <a:t>the men had </a:t>
            </a: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normal</a:t>
            </a:r>
            <a:r>
              <a:rPr lang="ru-RU" sz="1600" b="0" dirty="0" smtClean="0">
                <a:solidFill>
                  <a:srgbClr val="000090"/>
                </a:solidFill>
                <a:latin typeface="Verdana"/>
                <a:cs typeface="Verdana"/>
              </a:rPr>
              <a:t> </a:t>
            </a: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parameters </a:t>
            </a:r>
            <a:r>
              <a:rPr lang="en-US" sz="1600" b="0" dirty="0">
                <a:solidFill>
                  <a:srgbClr val="000090"/>
                </a:solidFill>
                <a:latin typeface="Verdana"/>
                <a:cs typeface="Verdana"/>
              </a:rPr>
              <a:t>of sperm before the </a:t>
            </a: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treatment</a:t>
            </a:r>
          </a:p>
          <a:p>
            <a:pPr algn="just"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After </a:t>
            </a:r>
            <a:r>
              <a:rPr lang="ru-RU" sz="1600" b="0" dirty="0" smtClean="0">
                <a:solidFill>
                  <a:srgbClr val="000090"/>
                </a:solidFill>
                <a:latin typeface="Verdana"/>
                <a:cs typeface="Verdana"/>
              </a:rPr>
              <a:t>6</a:t>
            </a: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 </a:t>
            </a:r>
            <a:r>
              <a:rPr lang="en-US" sz="1600" b="0" dirty="0">
                <a:solidFill>
                  <a:srgbClr val="000090"/>
                </a:solidFill>
                <a:latin typeface="Verdana"/>
                <a:cs typeface="Verdana"/>
              </a:rPr>
              <a:t>weeks of </a:t>
            </a: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the treatment the </a:t>
            </a:r>
            <a:r>
              <a:rPr lang="en-US" sz="1600" b="0" dirty="0">
                <a:solidFill>
                  <a:srgbClr val="000090"/>
                </a:solidFill>
                <a:latin typeface="Verdana"/>
                <a:cs typeface="Verdana"/>
              </a:rPr>
              <a:t>mean volume of semen decreased from 3,1±0,7 </a:t>
            </a:r>
            <a:r>
              <a:rPr lang="ru-RU" sz="1600" b="0" dirty="0">
                <a:solidFill>
                  <a:srgbClr val="000090"/>
                </a:solidFill>
                <a:latin typeface="Verdana"/>
                <a:cs typeface="Verdana"/>
              </a:rPr>
              <a:t>to </a:t>
            </a:r>
            <a:r>
              <a:rPr lang="en-US" sz="1600" b="0" dirty="0">
                <a:solidFill>
                  <a:srgbClr val="000090"/>
                </a:solidFill>
                <a:latin typeface="Verdana"/>
                <a:cs typeface="Verdana"/>
              </a:rPr>
              <a:t>2,9±0,5 ml SD, the mean sperm </a:t>
            </a: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concentration </a:t>
            </a:r>
            <a:r>
              <a:rPr lang="ru-RU" sz="1600" dirty="0" smtClean="0">
                <a:solidFill>
                  <a:srgbClr val="000090"/>
                </a:solidFill>
                <a:latin typeface="Verdana"/>
                <a:cs typeface="Verdana"/>
              </a:rPr>
              <a:t>↓</a:t>
            </a: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 from </a:t>
            </a:r>
            <a:r>
              <a:rPr lang="en-US" sz="1600" b="0" dirty="0">
                <a:solidFill>
                  <a:srgbClr val="000090"/>
                </a:solidFill>
                <a:latin typeface="Verdana"/>
                <a:cs typeface="Verdana"/>
              </a:rPr>
              <a:t>39,4±18,5</a:t>
            </a:r>
            <a:r>
              <a:rPr lang="ru-RU" sz="1600" b="0" dirty="0">
                <a:solidFill>
                  <a:srgbClr val="000090"/>
                </a:solidFill>
                <a:latin typeface="Verdana"/>
                <a:cs typeface="Verdana"/>
              </a:rPr>
              <a:t>х</a:t>
            </a:r>
            <a:r>
              <a:rPr lang="en-US" sz="1600" b="0" dirty="0">
                <a:solidFill>
                  <a:srgbClr val="000090"/>
                </a:solidFill>
                <a:latin typeface="Verdana"/>
                <a:cs typeface="Verdana"/>
              </a:rPr>
              <a:t>10</a:t>
            </a:r>
            <a:r>
              <a:rPr lang="en-US" sz="1600" b="0" baseline="30000" dirty="0">
                <a:solidFill>
                  <a:srgbClr val="000090"/>
                </a:solidFill>
                <a:latin typeface="Verdana"/>
                <a:cs typeface="Verdana"/>
              </a:rPr>
              <a:t>6</a:t>
            </a:r>
            <a:r>
              <a:rPr lang="en-US" sz="1600" b="0" dirty="0">
                <a:solidFill>
                  <a:srgbClr val="000090"/>
                </a:solidFill>
                <a:latin typeface="Verdana"/>
                <a:cs typeface="Verdana"/>
              </a:rPr>
              <a:t> to 34,3±16,8</a:t>
            </a:r>
            <a:r>
              <a:rPr lang="ru-RU" sz="1600" b="0" dirty="0">
                <a:solidFill>
                  <a:srgbClr val="000090"/>
                </a:solidFill>
                <a:latin typeface="Verdana"/>
                <a:cs typeface="Verdana"/>
              </a:rPr>
              <a:t>х</a:t>
            </a:r>
            <a:r>
              <a:rPr lang="en-US" sz="1600" b="0" dirty="0">
                <a:solidFill>
                  <a:srgbClr val="000090"/>
                </a:solidFill>
                <a:latin typeface="Verdana"/>
                <a:cs typeface="Verdana"/>
              </a:rPr>
              <a:t>10</a:t>
            </a:r>
            <a:r>
              <a:rPr lang="en-US" sz="1600" b="0" baseline="30000" dirty="0">
                <a:solidFill>
                  <a:srgbClr val="000090"/>
                </a:solidFill>
                <a:latin typeface="Verdana"/>
                <a:cs typeface="Verdana"/>
              </a:rPr>
              <a:t>6</a:t>
            </a:r>
            <a:r>
              <a:rPr lang="en-US" sz="1600" b="0" dirty="0">
                <a:solidFill>
                  <a:srgbClr val="000090"/>
                </a:solidFill>
                <a:latin typeface="Verdana"/>
                <a:cs typeface="Verdana"/>
              </a:rPr>
              <a:t> </a:t>
            </a: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SD, </a:t>
            </a:r>
            <a:r>
              <a:rPr lang="en-US" sz="1600" b="0" dirty="0">
                <a:solidFill>
                  <a:srgbClr val="000090"/>
                </a:solidFill>
                <a:latin typeface="Verdana"/>
                <a:cs typeface="Verdana"/>
              </a:rPr>
              <a:t>t</a:t>
            </a: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he sperm motility (</a:t>
            </a:r>
            <a:r>
              <a:rPr lang="en-US" sz="1600" b="0" dirty="0" err="1" smtClean="0">
                <a:solidFill>
                  <a:srgbClr val="000090"/>
                </a:solidFill>
                <a:latin typeface="Verdana"/>
                <a:cs typeface="Verdana"/>
              </a:rPr>
              <a:t>a+b</a:t>
            </a: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) </a:t>
            </a:r>
            <a:r>
              <a:rPr lang="ru-RU" sz="1600" dirty="0" smtClean="0">
                <a:solidFill>
                  <a:srgbClr val="000090"/>
                </a:solidFill>
                <a:latin typeface="Verdana"/>
                <a:cs typeface="Verdana"/>
              </a:rPr>
              <a:t>↓</a:t>
            </a:r>
            <a:r>
              <a:rPr lang="ru-RU" sz="1600" dirty="0" smtClean="0">
                <a:solidFill>
                  <a:srgbClr val="000090"/>
                </a:solidFill>
              </a:rPr>
              <a:t> </a:t>
            </a: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from </a:t>
            </a:r>
            <a:r>
              <a:rPr lang="en-US" sz="1600" b="0" dirty="0">
                <a:solidFill>
                  <a:srgbClr val="000090"/>
                </a:solidFill>
                <a:latin typeface="Verdana"/>
                <a:cs typeface="Verdana"/>
              </a:rPr>
              <a:t>41,7±</a:t>
            </a: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7,6 </a:t>
            </a:r>
            <a:r>
              <a:rPr lang="en-US" sz="1600" b="0" dirty="0">
                <a:solidFill>
                  <a:srgbClr val="000090"/>
                </a:solidFill>
                <a:latin typeface="Verdana"/>
                <a:cs typeface="Verdana"/>
              </a:rPr>
              <a:t>to 35,5±7,8% </a:t>
            </a: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SD, </a:t>
            </a:r>
            <a:r>
              <a:rPr lang="en-US" sz="1600" b="0" dirty="0">
                <a:solidFill>
                  <a:srgbClr val="000090"/>
                </a:solidFill>
                <a:latin typeface="Verdana"/>
                <a:cs typeface="Verdana"/>
              </a:rPr>
              <a:t>t</a:t>
            </a: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he </a:t>
            </a:r>
            <a:r>
              <a:rPr lang="en-US" sz="1600" b="0" dirty="0">
                <a:solidFill>
                  <a:srgbClr val="000090"/>
                </a:solidFill>
                <a:latin typeface="Verdana"/>
                <a:cs typeface="Verdana"/>
              </a:rPr>
              <a:t>mean percent of normal morphology </a:t>
            </a: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felt </a:t>
            </a:r>
            <a:r>
              <a:rPr lang="en-US" sz="1600" b="0" dirty="0">
                <a:solidFill>
                  <a:srgbClr val="000090"/>
                </a:solidFill>
                <a:latin typeface="Verdana"/>
                <a:cs typeface="Verdana"/>
              </a:rPr>
              <a:t>down from 16,7±2,8 to 10,7±</a:t>
            </a: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2.2 </a:t>
            </a:r>
            <a:r>
              <a:rPr lang="en-US" sz="1600" b="0" dirty="0">
                <a:solidFill>
                  <a:srgbClr val="000090"/>
                </a:solidFill>
                <a:latin typeface="Verdana"/>
                <a:cs typeface="Verdana"/>
              </a:rPr>
              <a:t>SD. </a:t>
            </a: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The </a:t>
            </a:r>
            <a:r>
              <a:rPr lang="en-US" sz="1600" b="0" dirty="0">
                <a:solidFill>
                  <a:srgbClr val="000090"/>
                </a:solidFill>
                <a:latin typeface="Verdana"/>
                <a:cs typeface="Verdana"/>
              </a:rPr>
              <a:t>mean percentage DNA fragmentation of spermatozoa </a:t>
            </a: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increased </a:t>
            </a:r>
            <a:r>
              <a:rPr lang="en-US" sz="1600" b="0" dirty="0">
                <a:solidFill>
                  <a:srgbClr val="000090"/>
                </a:solidFill>
                <a:latin typeface="Verdana"/>
                <a:cs typeface="Verdana"/>
              </a:rPr>
              <a:t>from 16,2±4,9 to 22,2±</a:t>
            </a: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4,3 SD</a:t>
            </a:r>
          </a:p>
          <a:p>
            <a:pPr algn="just"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After </a:t>
            </a:r>
            <a:r>
              <a:rPr lang="en-US" sz="1600" b="0" dirty="0">
                <a:solidFill>
                  <a:srgbClr val="000090"/>
                </a:solidFill>
                <a:latin typeface="Verdana"/>
                <a:cs typeface="Verdana"/>
              </a:rPr>
              <a:t>3 </a:t>
            </a: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months </a:t>
            </a:r>
            <a:r>
              <a:rPr lang="en-US" sz="1600" b="0" dirty="0">
                <a:solidFill>
                  <a:srgbClr val="000090"/>
                </a:solidFill>
                <a:latin typeface="Verdana"/>
                <a:cs typeface="Verdana"/>
              </a:rPr>
              <a:t>of drug discontinuation the </a:t>
            </a: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volume </a:t>
            </a:r>
            <a:r>
              <a:rPr lang="en-US" sz="1600" b="0" dirty="0">
                <a:solidFill>
                  <a:srgbClr val="000090"/>
                </a:solidFill>
                <a:latin typeface="Verdana"/>
                <a:cs typeface="Verdana"/>
              </a:rPr>
              <a:t>of semen increased to </a:t>
            </a:r>
            <a:r>
              <a:rPr lang="ru-RU" sz="1600" b="0" dirty="0">
                <a:solidFill>
                  <a:srgbClr val="000090"/>
                </a:solidFill>
                <a:latin typeface="Verdana"/>
                <a:cs typeface="Verdana"/>
              </a:rPr>
              <a:t>3,2±1,8 ml, </a:t>
            </a: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sperm </a:t>
            </a:r>
            <a:r>
              <a:rPr lang="en-US" sz="1600" b="0" dirty="0">
                <a:solidFill>
                  <a:srgbClr val="000090"/>
                </a:solidFill>
                <a:latin typeface="Verdana"/>
                <a:cs typeface="Verdana"/>
              </a:rPr>
              <a:t>concentration </a:t>
            </a:r>
            <a:r>
              <a:rPr lang="ru-RU" sz="1600" dirty="0" smtClean="0">
                <a:solidFill>
                  <a:srgbClr val="000090"/>
                </a:solidFill>
                <a:latin typeface="Verdana"/>
                <a:cs typeface="Verdana"/>
              </a:rPr>
              <a:t>↑</a:t>
            </a: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to </a:t>
            </a:r>
            <a:r>
              <a:rPr lang="ru-RU" sz="1600" b="0" dirty="0">
                <a:solidFill>
                  <a:srgbClr val="000090"/>
                </a:solidFill>
                <a:latin typeface="Verdana"/>
                <a:cs typeface="Verdana"/>
              </a:rPr>
              <a:t>36,1±</a:t>
            </a:r>
            <a:r>
              <a:rPr lang="ru-RU" sz="1600" dirty="0">
                <a:solidFill>
                  <a:srgbClr val="000090"/>
                </a:solidFill>
                <a:latin typeface="Verdana"/>
                <a:cs typeface="Verdana"/>
              </a:rPr>
              <a:t>17,5х</a:t>
            </a:r>
            <a:r>
              <a:rPr lang="en-US" sz="1600" dirty="0">
                <a:solidFill>
                  <a:srgbClr val="000090"/>
                </a:solidFill>
                <a:latin typeface="Verdana"/>
                <a:cs typeface="Verdana"/>
              </a:rPr>
              <a:t>10</a:t>
            </a:r>
            <a:r>
              <a:rPr lang="en-US" sz="1600" baseline="30000" dirty="0">
                <a:solidFill>
                  <a:srgbClr val="000090"/>
                </a:solidFill>
                <a:latin typeface="Verdana"/>
                <a:cs typeface="Verdana"/>
              </a:rPr>
              <a:t>6</a:t>
            </a:r>
            <a:r>
              <a:rPr lang="ru-RU" sz="1600" b="0" dirty="0" smtClean="0">
                <a:solidFill>
                  <a:srgbClr val="000090"/>
                </a:solidFill>
                <a:latin typeface="Verdana"/>
                <a:cs typeface="Verdana"/>
              </a:rPr>
              <a:t>, </a:t>
            </a:r>
            <a:r>
              <a:rPr lang="ru-RU" sz="1600" b="0" dirty="0" err="1">
                <a:solidFill>
                  <a:srgbClr val="000090"/>
                </a:solidFill>
                <a:latin typeface="Verdana"/>
                <a:cs typeface="Verdana"/>
              </a:rPr>
              <a:t>the</a:t>
            </a:r>
            <a:r>
              <a:rPr lang="ru-RU" sz="1600" b="0" dirty="0">
                <a:solidFill>
                  <a:srgbClr val="000090"/>
                </a:solidFill>
                <a:latin typeface="Verdana"/>
                <a:cs typeface="Verdana"/>
              </a:rPr>
              <a:t> mean </a:t>
            </a:r>
            <a:r>
              <a:rPr lang="ru-RU" sz="1600" b="0" dirty="0" smtClean="0">
                <a:solidFill>
                  <a:srgbClr val="000090"/>
                </a:solidFill>
                <a:latin typeface="Verdana"/>
                <a:cs typeface="Verdana"/>
              </a:rPr>
              <a:t>motility      </a:t>
            </a:r>
            <a:r>
              <a:rPr lang="ru-RU" sz="1600" dirty="0" smtClean="0">
                <a:solidFill>
                  <a:srgbClr val="000090"/>
                </a:solidFill>
                <a:latin typeface="Verdana"/>
                <a:cs typeface="Verdana"/>
              </a:rPr>
              <a:t>↑</a:t>
            </a:r>
            <a:r>
              <a:rPr lang="ru-RU" sz="1600" b="0" dirty="0" smtClean="0">
                <a:solidFill>
                  <a:srgbClr val="000090"/>
                </a:solidFill>
                <a:latin typeface="Verdana"/>
                <a:cs typeface="Verdana"/>
              </a:rPr>
              <a:t>to</a:t>
            </a:r>
            <a:r>
              <a:rPr lang="ru-RU" sz="1600" dirty="0" smtClean="0">
                <a:solidFill>
                  <a:srgbClr val="000090"/>
                </a:solidFill>
                <a:latin typeface="Verdana"/>
                <a:cs typeface="Verdana"/>
              </a:rPr>
              <a:t> </a:t>
            </a:r>
            <a:r>
              <a:rPr lang="ru-RU" sz="1600" b="0" dirty="0" smtClean="0">
                <a:solidFill>
                  <a:srgbClr val="000090"/>
                </a:solidFill>
                <a:latin typeface="Verdana"/>
                <a:cs typeface="Verdana"/>
              </a:rPr>
              <a:t>39,5</a:t>
            </a:r>
            <a:r>
              <a:rPr lang="ru-RU" sz="1600" b="0" dirty="0">
                <a:solidFill>
                  <a:srgbClr val="000090"/>
                </a:solidFill>
                <a:latin typeface="Verdana"/>
                <a:cs typeface="Verdana"/>
              </a:rPr>
              <a:t>±8,6, %</a:t>
            </a:r>
            <a:r>
              <a:rPr lang="ru-RU" sz="1600" b="0" dirty="0" smtClean="0">
                <a:solidFill>
                  <a:srgbClr val="000090"/>
                </a:solidFill>
                <a:latin typeface="Verdana"/>
                <a:cs typeface="Verdana"/>
              </a:rPr>
              <a:t> </a:t>
            </a:r>
            <a:r>
              <a:rPr lang="ru-RU" sz="1600" b="0" dirty="0">
                <a:solidFill>
                  <a:srgbClr val="000090"/>
                </a:solidFill>
                <a:latin typeface="Verdana"/>
                <a:cs typeface="Verdana"/>
              </a:rPr>
              <a:t>of normal </a:t>
            </a:r>
            <a:r>
              <a:rPr lang="ru-RU" sz="1600" b="0" dirty="0" smtClean="0">
                <a:solidFill>
                  <a:srgbClr val="000090"/>
                </a:solidFill>
                <a:latin typeface="Verdana"/>
                <a:cs typeface="Verdana"/>
              </a:rPr>
              <a:t>morphology</a:t>
            </a:r>
            <a:r>
              <a:rPr lang="ru-RU" sz="1600" dirty="0" smtClean="0">
                <a:solidFill>
                  <a:srgbClr val="000090"/>
                </a:solidFill>
                <a:latin typeface="Verdana"/>
                <a:cs typeface="Verdana"/>
              </a:rPr>
              <a:t>↑ </a:t>
            </a:r>
            <a:r>
              <a:rPr lang="ru-RU" sz="1600" b="0" dirty="0" smtClean="0">
                <a:solidFill>
                  <a:srgbClr val="000090"/>
                </a:solidFill>
                <a:latin typeface="Verdana"/>
                <a:cs typeface="Verdana"/>
              </a:rPr>
              <a:t>to </a:t>
            </a:r>
            <a:r>
              <a:rPr lang="ru-RU" sz="1600" b="0" dirty="0">
                <a:solidFill>
                  <a:srgbClr val="000090"/>
                </a:solidFill>
                <a:latin typeface="Verdana"/>
                <a:cs typeface="Verdana"/>
              </a:rPr>
              <a:t>15,1±2,4% </a:t>
            </a:r>
            <a:r>
              <a:rPr lang="ru-RU" sz="1600" b="0" dirty="0" smtClean="0">
                <a:solidFill>
                  <a:srgbClr val="000090"/>
                </a:solidFill>
                <a:latin typeface="Verdana"/>
                <a:cs typeface="Verdana"/>
              </a:rPr>
              <a:t>SD. </a:t>
            </a:r>
            <a:r>
              <a:rPr lang="ru-RU" sz="1600" b="0" dirty="0">
                <a:solidFill>
                  <a:srgbClr val="000090"/>
                </a:solidFill>
                <a:latin typeface="Verdana"/>
                <a:cs typeface="Verdana"/>
              </a:rPr>
              <a:t>S</a:t>
            </a:r>
            <a:r>
              <a:rPr lang="ru-RU" sz="1600" b="0" dirty="0" smtClean="0">
                <a:solidFill>
                  <a:srgbClr val="000090"/>
                </a:solidFill>
                <a:latin typeface="Verdana"/>
                <a:cs typeface="Verdana"/>
              </a:rPr>
              <a:t>perm </a:t>
            </a:r>
            <a:r>
              <a:rPr lang="ru-RU" sz="1600" b="0" dirty="0">
                <a:solidFill>
                  <a:srgbClr val="000090"/>
                </a:solidFill>
                <a:latin typeface="Verdana"/>
                <a:cs typeface="Verdana"/>
              </a:rPr>
              <a:t>DNA fragmentation index decreased to 13,8±3,1 </a:t>
            </a:r>
            <a:r>
              <a:rPr lang="ru-RU" sz="1600" b="0" dirty="0" smtClean="0">
                <a:solidFill>
                  <a:srgbClr val="000090"/>
                </a:solidFill>
                <a:latin typeface="Verdana"/>
                <a:cs typeface="Verdana"/>
              </a:rPr>
              <a:t>SD</a:t>
            </a:r>
          </a:p>
          <a:p>
            <a:pPr algn="just"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After </a:t>
            </a:r>
            <a:r>
              <a:rPr lang="en-US" sz="1600" b="0" dirty="0">
                <a:solidFill>
                  <a:srgbClr val="000090"/>
                </a:solidFill>
                <a:latin typeface="Verdana"/>
                <a:cs typeface="Verdana"/>
              </a:rPr>
              <a:t>3 weeks of the treatment, two patients (10.5%) complained on delayed </a:t>
            </a: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ejaculation </a:t>
            </a:r>
            <a:r>
              <a:rPr lang="en-US" sz="1600" b="0" dirty="0">
                <a:solidFill>
                  <a:srgbClr val="000090"/>
                </a:solidFill>
                <a:latin typeface="Verdana"/>
                <a:cs typeface="Verdana"/>
              </a:rPr>
              <a:t>that required a dose reduction to 10 mg per </a:t>
            </a: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day</a:t>
            </a:r>
          </a:p>
          <a:p>
            <a:pPr algn="just"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The </a:t>
            </a:r>
            <a:r>
              <a:rPr lang="en-US" sz="1600" b="0" dirty="0">
                <a:solidFill>
                  <a:srgbClr val="000090"/>
                </a:solidFill>
                <a:latin typeface="Verdana"/>
                <a:cs typeface="Verdana"/>
              </a:rPr>
              <a:t>reduction of the symptoms by depression </a:t>
            </a: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scale (Beck) </a:t>
            </a:r>
            <a:r>
              <a:rPr lang="en-US" sz="1600" b="0" dirty="0">
                <a:solidFill>
                  <a:srgbClr val="000090"/>
                </a:solidFill>
                <a:latin typeface="Verdana"/>
                <a:cs typeface="Verdana"/>
              </a:rPr>
              <a:t>in all </a:t>
            </a:r>
            <a:r>
              <a:rPr lang="en-US" sz="1600" b="0" dirty="0" smtClean="0">
                <a:solidFill>
                  <a:srgbClr val="000090"/>
                </a:solidFill>
                <a:latin typeface="Verdana"/>
                <a:cs typeface="Verdana"/>
              </a:rPr>
              <a:t>cases was </a:t>
            </a:r>
            <a:r>
              <a:rPr lang="en-US" sz="1600" b="0" dirty="0">
                <a:solidFill>
                  <a:srgbClr val="000090"/>
                </a:solidFill>
                <a:latin typeface="Verdana"/>
                <a:cs typeface="Verdana"/>
              </a:rPr>
              <a:t>fixed</a:t>
            </a:r>
            <a:endParaRPr lang="en-US" sz="1600" b="0" dirty="0" smtClean="0">
              <a:solidFill>
                <a:srgbClr val="000090"/>
              </a:solidFill>
              <a:latin typeface="Verdana"/>
              <a:cs typeface="Verdana"/>
            </a:endParaRPr>
          </a:p>
          <a:p>
            <a:pPr algn="just"/>
            <a:endParaRPr lang="ru-RU" sz="1400" b="0" dirty="0">
              <a:solidFill>
                <a:srgbClr val="000090"/>
              </a:solidFill>
              <a:latin typeface="Verdana"/>
              <a:cs typeface="Verdana"/>
            </a:endParaRPr>
          </a:p>
        </p:txBody>
      </p:sp>
      <p:graphicFrame>
        <p:nvGraphicFramePr>
          <p:cNvPr id="4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7477480"/>
              </p:ext>
            </p:extLst>
          </p:nvPr>
        </p:nvGraphicFramePr>
        <p:xfrm>
          <a:off x="5940152" y="44624"/>
          <a:ext cx="3181514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7905413"/>
              </p:ext>
            </p:extLst>
          </p:nvPr>
        </p:nvGraphicFramePr>
        <p:xfrm>
          <a:off x="6137968" y="1196752"/>
          <a:ext cx="2952328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6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7063387"/>
              </p:ext>
            </p:extLst>
          </p:nvPr>
        </p:nvGraphicFramePr>
        <p:xfrm>
          <a:off x="6372200" y="2276872"/>
          <a:ext cx="2592288" cy="1512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8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2933070"/>
              </p:ext>
            </p:extLst>
          </p:nvPr>
        </p:nvGraphicFramePr>
        <p:xfrm>
          <a:off x="6372200" y="4437112"/>
          <a:ext cx="2761377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5262742"/>
              </p:ext>
            </p:extLst>
          </p:nvPr>
        </p:nvGraphicFramePr>
        <p:xfrm>
          <a:off x="5940152" y="3429000"/>
          <a:ext cx="3277996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74871" y="320261"/>
            <a:ext cx="374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buNone/>
            </a:pPr>
            <a:r>
              <a:rPr lang="en-US" sz="2800" dirty="0" smtClean="0">
                <a:solidFill>
                  <a:srgbClr val="000090"/>
                </a:solidFill>
                <a:latin typeface="Verdana"/>
                <a:cs typeface="Verdana"/>
              </a:rPr>
              <a:t>Results</a:t>
            </a:r>
            <a:r>
              <a:rPr lang="ru-RU" sz="2800" dirty="0" smtClean="0">
                <a:solidFill>
                  <a:srgbClr val="000090"/>
                </a:solidFill>
                <a:latin typeface="Verdana"/>
                <a:cs typeface="Verdana"/>
              </a:rPr>
              <a:t>:</a:t>
            </a:r>
            <a:endParaRPr lang="ru-RU" sz="2800" dirty="0">
              <a:solidFill>
                <a:srgbClr val="000090"/>
              </a:solidFill>
              <a:latin typeface="Verdana"/>
              <a:cs typeface="Verdana"/>
            </a:endParaRPr>
          </a:p>
        </p:txBody>
      </p:sp>
      <p:pic>
        <p:nvPicPr>
          <p:cNvPr id="13" name="Изображение 12" descr="Снимок экрана 2015-02-11 в 19.55.55.png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126000"/>
                    </a14:imgEffect>
                    <a14:imgEffect>
                      <a14:brightnessContrast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0" t="4697" r="921" b="2299"/>
          <a:stretch/>
        </p:blipFill>
        <p:spPr>
          <a:xfrm>
            <a:off x="7511079" y="6332810"/>
            <a:ext cx="1579217" cy="435542"/>
          </a:xfrm>
          <a:prstGeom prst="rect">
            <a:avLst/>
          </a:prstGeom>
        </p:spPr>
      </p:pic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19861" y="2006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3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14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theme/_rels/themeOverr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theme/_rels/themeOverr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theme/_rels/themeOverr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Бытие">
    <a:dk1>
      <a:sysClr val="windowText" lastClr="000000"/>
    </a:dk1>
    <a:lt1>
      <a:sysClr val="window" lastClr="FFFFFF"/>
    </a:lt1>
    <a:dk2>
      <a:srgbClr val="465466"/>
    </a:dk2>
    <a:lt2>
      <a:srgbClr val="BBD7F8"/>
    </a:lt2>
    <a:accent1>
      <a:srgbClr val="80B606"/>
    </a:accent1>
    <a:accent2>
      <a:srgbClr val="E29F1D"/>
    </a:accent2>
    <a:accent3>
      <a:srgbClr val="2397E2"/>
    </a:accent3>
    <a:accent4>
      <a:srgbClr val="35ACA2"/>
    </a:accent4>
    <a:accent5>
      <a:srgbClr val="5430BB"/>
    </a:accent5>
    <a:accent6>
      <a:srgbClr val="8D34E0"/>
    </a:accent6>
    <a:hlink>
      <a:srgbClr val="00B0F0"/>
    </a:hlink>
    <a:folHlink>
      <a:srgbClr val="0070C0"/>
    </a:folHlink>
  </a:clrScheme>
  <a:fontScheme name="Бытие">
    <a:majorFont>
      <a:latin typeface="Calisto MT"/>
      <a:ea typeface=""/>
      <a:cs typeface=""/>
      <a:font script="Jpan" typeface="ＭＳ 明朝"/>
      <a:font script="Hans" typeface="宋体"/>
      <a:font script="Hant" typeface="新細明體"/>
    </a:majorFont>
    <a:minorFont>
      <a:latin typeface="Calisto MT"/>
      <a:ea typeface=""/>
      <a:cs typeface=""/>
      <a:font script="Jpan" typeface="ＭＳ 明朝"/>
      <a:font script="Hans" typeface="宋体"/>
      <a:font script="Hant" typeface="新細明體"/>
    </a:minorFont>
  </a:fontScheme>
  <a:fmtScheme name="Бытие">
    <a:fillStyleLst>
      <a:solidFill>
        <a:schemeClr val="phClr"/>
      </a:solidFill>
      <a:gradFill rotWithShape="1">
        <a:gsLst>
          <a:gs pos="0">
            <a:schemeClr val="phClr">
              <a:tint val="100000"/>
              <a:shade val="70000"/>
              <a:satMod val="100000"/>
              <a:greenMod val="110000"/>
            </a:schemeClr>
          </a:gs>
          <a:gs pos="75000">
            <a:schemeClr val="phClr">
              <a:tint val="40000"/>
              <a:satMod val="150000"/>
              <a:redMod val="100000"/>
              <a:blueMod val="100000"/>
            </a:schemeClr>
          </a:gs>
          <a:gs pos="100000">
            <a:schemeClr val="phClr">
              <a:tint val="60000"/>
              <a:satMod val="120000"/>
              <a:redMod val="100000"/>
              <a:blueMod val="100000"/>
            </a:schemeClr>
          </a:gs>
        </a:gsLst>
        <a:path path="circle">
          <a:fillToRect l="25000" t="25000" r="5000" b="5000"/>
        </a:path>
      </a:gradFill>
      <a:gradFill rotWithShape="1">
        <a:gsLst>
          <a:gs pos="0">
            <a:schemeClr val="phClr">
              <a:tint val="50000"/>
              <a:shade val="100000"/>
              <a:alpha val="100000"/>
              <a:satMod val="150000"/>
            </a:schemeClr>
          </a:gs>
          <a:gs pos="40000">
            <a:schemeClr val="phClr">
              <a:tint val="70000"/>
              <a:shade val="100000"/>
              <a:alpha val="100000"/>
              <a:satMod val="150000"/>
            </a:schemeClr>
          </a:gs>
          <a:gs pos="100000">
            <a:schemeClr val="phClr">
              <a:shade val="90000"/>
              <a:satMod val="110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>
            <a:shade val="95000"/>
            <a:satMod val="105000"/>
          </a:schemeClr>
        </a:solidFill>
        <a:prstDash val="solid"/>
      </a:ln>
      <a:ln w="31750" cap="flat" cmpd="sng" algn="ctr">
        <a:solidFill>
          <a:schemeClr val="phClr"/>
        </a:solidFill>
        <a:prstDash val="solid"/>
      </a:ln>
      <a:ln w="317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88900" dist="50800" dir="11400000" sx="102000" sy="101000" algn="tl" rotWithShape="0">
            <a:srgbClr val="000000">
              <a:alpha val="35000"/>
            </a:srgbClr>
          </a:outerShdw>
        </a:effectLst>
        <a:scene3d>
          <a:camera prst="perspectiveFront" fov="4800000"/>
          <a:lightRig rig="morning" dir="tl"/>
        </a:scene3d>
        <a:sp3d prstMaterial="softmetal">
          <a:bevelT w="0" h="0"/>
        </a:sp3d>
      </a:effectStyle>
      <a:effectStyle>
        <a:effectLst>
          <a:innerShdw blurRad="50800" dist="25400" dir="13500000">
            <a:srgbClr val="000000">
              <a:alpha val="75000"/>
            </a:srgbClr>
          </a:innerShdw>
          <a:reflection blurRad="101600" stA="40000" endPos="50000" dist="63500" dir="5400000" fadeDir="7200000" sy="-100000" kx="300000" rotWithShape="0"/>
        </a:effectLst>
        <a:scene3d>
          <a:camera prst="orthographicFront">
            <a:rot lat="0" lon="0" rev="0"/>
          </a:camera>
          <a:lightRig rig="chilly" dir="tr">
            <a:rot lat="0" lon="0" rev="1200000"/>
          </a:lightRig>
        </a:scene3d>
        <a:sp3d prstMaterial="plastic">
          <a:bevelT w="0" h="0"/>
        </a:sp3d>
      </a:effectStyle>
    </a:effectStyleLst>
    <a:bgFillStyleLst>
      <a:blipFill rotWithShape="1">
        <a:blip xmlns:r="http://schemas.openxmlformats.org/officeDocument/2006/relationships" r:embed="rId1"/>
        <a:stretch/>
      </a:blipFill>
      <a:blipFill rotWithShape="1">
        <a:blip xmlns:r="http://schemas.openxmlformats.org/officeDocument/2006/relationships" r:embed="rId2"/>
        <a:stretch/>
      </a:blipFill>
      <a:blipFill rotWithShape="1">
        <a:blip xmlns:r="http://schemas.openxmlformats.org/officeDocument/2006/relationships" r:embed="rId3"/>
        <a:stretch/>
      </a:blipFill>
    </a:bgFillStyleLst>
  </a:fmtScheme>
</a:themeOverride>
</file>

<file path=ppt/theme/themeOverride2.xml><?xml version="1.0" encoding="utf-8"?>
<a:themeOverride xmlns:a="http://schemas.openxmlformats.org/drawingml/2006/main">
  <a:clrScheme name="Бытие">
    <a:dk1>
      <a:sysClr val="windowText" lastClr="000000"/>
    </a:dk1>
    <a:lt1>
      <a:sysClr val="window" lastClr="FFFFFF"/>
    </a:lt1>
    <a:dk2>
      <a:srgbClr val="465466"/>
    </a:dk2>
    <a:lt2>
      <a:srgbClr val="BBD7F8"/>
    </a:lt2>
    <a:accent1>
      <a:srgbClr val="80B606"/>
    </a:accent1>
    <a:accent2>
      <a:srgbClr val="E29F1D"/>
    </a:accent2>
    <a:accent3>
      <a:srgbClr val="2397E2"/>
    </a:accent3>
    <a:accent4>
      <a:srgbClr val="35ACA2"/>
    </a:accent4>
    <a:accent5>
      <a:srgbClr val="5430BB"/>
    </a:accent5>
    <a:accent6>
      <a:srgbClr val="8D34E0"/>
    </a:accent6>
    <a:hlink>
      <a:srgbClr val="00B0F0"/>
    </a:hlink>
    <a:folHlink>
      <a:srgbClr val="0070C0"/>
    </a:folHlink>
  </a:clrScheme>
  <a:fontScheme name="Бытие">
    <a:majorFont>
      <a:latin typeface="Calisto MT"/>
      <a:ea typeface=""/>
      <a:cs typeface=""/>
      <a:font script="Jpan" typeface="ＭＳ 明朝"/>
      <a:font script="Hans" typeface="宋体"/>
      <a:font script="Hant" typeface="新細明體"/>
    </a:majorFont>
    <a:minorFont>
      <a:latin typeface="Calisto MT"/>
      <a:ea typeface=""/>
      <a:cs typeface=""/>
      <a:font script="Jpan" typeface="ＭＳ 明朝"/>
      <a:font script="Hans" typeface="宋体"/>
      <a:font script="Hant" typeface="新細明體"/>
    </a:minorFont>
  </a:fontScheme>
  <a:fmtScheme name="Бытие">
    <a:fillStyleLst>
      <a:solidFill>
        <a:schemeClr val="phClr"/>
      </a:solidFill>
      <a:gradFill rotWithShape="1">
        <a:gsLst>
          <a:gs pos="0">
            <a:schemeClr val="phClr">
              <a:tint val="100000"/>
              <a:shade val="70000"/>
              <a:satMod val="100000"/>
              <a:greenMod val="110000"/>
            </a:schemeClr>
          </a:gs>
          <a:gs pos="75000">
            <a:schemeClr val="phClr">
              <a:tint val="40000"/>
              <a:satMod val="150000"/>
              <a:redMod val="100000"/>
              <a:blueMod val="100000"/>
            </a:schemeClr>
          </a:gs>
          <a:gs pos="100000">
            <a:schemeClr val="phClr">
              <a:tint val="60000"/>
              <a:satMod val="120000"/>
              <a:redMod val="100000"/>
              <a:blueMod val="100000"/>
            </a:schemeClr>
          </a:gs>
        </a:gsLst>
        <a:path path="circle">
          <a:fillToRect l="25000" t="25000" r="5000" b="5000"/>
        </a:path>
      </a:gradFill>
      <a:gradFill rotWithShape="1">
        <a:gsLst>
          <a:gs pos="0">
            <a:schemeClr val="phClr">
              <a:tint val="50000"/>
              <a:shade val="100000"/>
              <a:alpha val="100000"/>
              <a:satMod val="150000"/>
            </a:schemeClr>
          </a:gs>
          <a:gs pos="40000">
            <a:schemeClr val="phClr">
              <a:tint val="70000"/>
              <a:shade val="100000"/>
              <a:alpha val="100000"/>
              <a:satMod val="150000"/>
            </a:schemeClr>
          </a:gs>
          <a:gs pos="100000">
            <a:schemeClr val="phClr">
              <a:shade val="90000"/>
              <a:satMod val="110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>
            <a:shade val="95000"/>
            <a:satMod val="105000"/>
          </a:schemeClr>
        </a:solidFill>
        <a:prstDash val="solid"/>
      </a:ln>
      <a:ln w="31750" cap="flat" cmpd="sng" algn="ctr">
        <a:solidFill>
          <a:schemeClr val="phClr"/>
        </a:solidFill>
        <a:prstDash val="solid"/>
      </a:ln>
      <a:ln w="317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88900" dist="50800" dir="11400000" sx="102000" sy="101000" algn="tl" rotWithShape="0">
            <a:srgbClr val="000000">
              <a:alpha val="35000"/>
            </a:srgbClr>
          </a:outerShdw>
        </a:effectLst>
        <a:scene3d>
          <a:camera prst="perspectiveFront" fov="4800000"/>
          <a:lightRig rig="morning" dir="tl"/>
        </a:scene3d>
        <a:sp3d prstMaterial="softmetal">
          <a:bevelT w="0" h="0"/>
        </a:sp3d>
      </a:effectStyle>
      <a:effectStyle>
        <a:effectLst>
          <a:innerShdw blurRad="50800" dist="25400" dir="13500000">
            <a:srgbClr val="000000">
              <a:alpha val="75000"/>
            </a:srgbClr>
          </a:innerShdw>
          <a:reflection blurRad="101600" stA="40000" endPos="50000" dist="63500" dir="5400000" fadeDir="7200000" sy="-100000" kx="300000" rotWithShape="0"/>
        </a:effectLst>
        <a:scene3d>
          <a:camera prst="orthographicFront">
            <a:rot lat="0" lon="0" rev="0"/>
          </a:camera>
          <a:lightRig rig="chilly" dir="tr">
            <a:rot lat="0" lon="0" rev="1200000"/>
          </a:lightRig>
        </a:scene3d>
        <a:sp3d prstMaterial="plastic">
          <a:bevelT w="0" h="0"/>
        </a:sp3d>
      </a:effectStyle>
    </a:effectStyleLst>
    <a:bgFillStyleLst>
      <a:blipFill rotWithShape="1">
        <a:blip xmlns:r="http://schemas.openxmlformats.org/officeDocument/2006/relationships" r:embed="rId1"/>
        <a:stretch/>
      </a:blipFill>
      <a:blipFill rotWithShape="1">
        <a:blip xmlns:r="http://schemas.openxmlformats.org/officeDocument/2006/relationships" r:embed="rId2"/>
        <a:stretch/>
      </a:blipFill>
      <a:blipFill rotWithShape="1">
        <a:blip xmlns:r="http://schemas.openxmlformats.org/officeDocument/2006/relationships" r:embed="rId3"/>
        <a:stretch/>
      </a:blipFill>
    </a:bgFillStyleLst>
  </a:fmtScheme>
</a:themeOverride>
</file>

<file path=ppt/theme/themeOverride3.xml><?xml version="1.0" encoding="utf-8"?>
<a:themeOverride xmlns:a="http://schemas.openxmlformats.org/drawingml/2006/main">
  <a:clrScheme name="Бытие">
    <a:dk1>
      <a:sysClr val="windowText" lastClr="000000"/>
    </a:dk1>
    <a:lt1>
      <a:sysClr val="window" lastClr="FFFFFF"/>
    </a:lt1>
    <a:dk2>
      <a:srgbClr val="465466"/>
    </a:dk2>
    <a:lt2>
      <a:srgbClr val="BBD7F8"/>
    </a:lt2>
    <a:accent1>
      <a:srgbClr val="80B606"/>
    </a:accent1>
    <a:accent2>
      <a:srgbClr val="E29F1D"/>
    </a:accent2>
    <a:accent3>
      <a:srgbClr val="2397E2"/>
    </a:accent3>
    <a:accent4>
      <a:srgbClr val="35ACA2"/>
    </a:accent4>
    <a:accent5>
      <a:srgbClr val="5430BB"/>
    </a:accent5>
    <a:accent6>
      <a:srgbClr val="8D34E0"/>
    </a:accent6>
    <a:hlink>
      <a:srgbClr val="00B0F0"/>
    </a:hlink>
    <a:folHlink>
      <a:srgbClr val="0070C0"/>
    </a:folHlink>
  </a:clrScheme>
  <a:fontScheme name="Бытие">
    <a:majorFont>
      <a:latin typeface="Calisto MT"/>
      <a:ea typeface=""/>
      <a:cs typeface=""/>
      <a:font script="Jpan" typeface="ＭＳ 明朝"/>
      <a:font script="Hans" typeface="宋体"/>
      <a:font script="Hant" typeface="新細明體"/>
    </a:majorFont>
    <a:minorFont>
      <a:latin typeface="Calisto MT"/>
      <a:ea typeface=""/>
      <a:cs typeface=""/>
      <a:font script="Jpan" typeface="ＭＳ 明朝"/>
      <a:font script="Hans" typeface="宋体"/>
      <a:font script="Hant" typeface="新細明體"/>
    </a:minorFont>
  </a:fontScheme>
  <a:fmtScheme name="Бытие">
    <a:fillStyleLst>
      <a:solidFill>
        <a:schemeClr val="phClr"/>
      </a:solidFill>
      <a:gradFill rotWithShape="1">
        <a:gsLst>
          <a:gs pos="0">
            <a:schemeClr val="phClr">
              <a:tint val="100000"/>
              <a:shade val="70000"/>
              <a:satMod val="100000"/>
              <a:greenMod val="110000"/>
            </a:schemeClr>
          </a:gs>
          <a:gs pos="75000">
            <a:schemeClr val="phClr">
              <a:tint val="40000"/>
              <a:satMod val="150000"/>
              <a:redMod val="100000"/>
              <a:blueMod val="100000"/>
            </a:schemeClr>
          </a:gs>
          <a:gs pos="100000">
            <a:schemeClr val="phClr">
              <a:tint val="60000"/>
              <a:satMod val="120000"/>
              <a:redMod val="100000"/>
              <a:blueMod val="100000"/>
            </a:schemeClr>
          </a:gs>
        </a:gsLst>
        <a:path path="circle">
          <a:fillToRect l="25000" t="25000" r="5000" b="5000"/>
        </a:path>
      </a:gradFill>
      <a:gradFill rotWithShape="1">
        <a:gsLst>
          <a:gs pos="0">
            <a:schemeClr val="phClr">
              <a:tint val="50000"/>
              <a:shade val="100000"/>
              <a:alpha val="100000"/>
              <a:satMod val="150000"/>
            </a:schemeClr>
          </a:gs>
          <a:gs pos="40000">
            <a:schemeClr val="phClr">
              <a:tint val="70000"/>
              <a:shade val="100000"/>
              <a:alpha val="100000"/>
              <a:satMod val="150000"/>
            </a:schemeClr>
          </a:gs>
          <a:gs pos="100000">
            <a:schemeClr val="phClr">
              <a:shade val="90000"/>
              <a:satMod val="110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>
            <a:shade val="95000"/>
            <a:satMod val="105000"/>
          </a:schemeClr>
        </a:solidFill>
        <a:prstDash val="solid"/>
      </a:ln>
      <a:ln w="31750" cap="flat" cmpd="sng" algn="ctr">
        <a:solidFill>
          <a:schemeClr val="phClr"/>
        </a:solidFill>
        <a:prstDash val="solid"/>
      </a:ln>
      <a:ln w="317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88900" dist="50800" dir="11400000" sx="102000" sy="101000" algn="tl" rotWithShape="0">
            <a:srgbClr val="000000">
              <a:alpha val="35000"/>
            </a:srgbClr>
          </a:outerShdw>
        </a:effectLst>
        <a:scene3d>
          <a:camera prst="perspectiveFront" fov="4800000"/>
          <a:lightRig rig="morning" dir="tl"/>
        </a:scene3d>
        <a:sp3d prstMaterial="softmetal">
          <a:bevelT w="0" h="0"/>
        </a:sp3d>
      </a:effectStyle>
      <a:effectStyle>
        <a:effectLst>
          <a:innerShdw blurRad="50800" dist="25400" dir="13500000">
            <a:srgbClr val="000000">
              <a:alpha val="75000"/>
            </a:srgbClr>
          </a:innerShdw>
          <a:reflection blurRad="101600" stA="40000" endPos="50000" dist="63500" dir="5400000" fadeDir="7200000" sy="-100000" kx="300000" rotWithShape="0"/>
        </a:effectLst>
        <a:scene3d>
          <a:camera prst="orthographicFront">
            <a:rot lat="0" lon="0" rev="0"/>
          </a:camera>
          <a:lightRig rig="chilly" dir="tr">
            <a:rot lat="0" lon="0" rev="1200000"/>
          </a:lightRig>
        </a:scene3d>
        <a:sp3d prstMaterial="plastic">
          <a:bevelT w="0" h="0"/>
        </a:sp3d>
      </a:effectStyle>
    </a:effectStyleLst>
    <a:bgFillStyleLst>
      <a:blipFill rotWithShape="1">
        <a:blip xmlns:r="http://schemas.openxmlformats.org/officeDocument/2006/relationships" r:embed="rId1"/>
        <a:stretch/>
      </a:blipFill>
      <a:blipFill rotWithShape="1">
        <a:blip xmlns:r="http://schemas.openxmlformats.org/officeDocument/2006/relationships" r:embed="rId2"/>
        <a:stretch/>
      </a:blipFill>
      <a:blipFill rotWithShape="1">
        <a:blip xmlns:r="http://schemas.openxmlformats.org/officeDocument/2006/relationships" r:embed="rId3"/>
        <a:stretch/>
      </a:blipFill>
    </a:bgFillStyleLst>
  </a:fmtScheme>
</a:themeOverride>
</file>

<file path=ppt/theme/themeOverride4.xml><?xml version="1.0" encoding="utf-8"?>
<a:themeOverride xmlns:a="http://schemas.openxmlformats.org/drawingml/2006/main">
  <a:clrScheme name="Бытие">
    <a:dk1>
      <a:sysClr val="windowText" lastClr="000000"/>
    </a:dk1>
    <a:lt1>
      <a:sysClr val="window" lastClr="FFFFFF"/>
    </a:lt1>
    <a:dk2>
      <a:srgbClr val="465466"/>
    </a:dk2>
    <a:lt2>
      <a:srgbClr val="BBD7F8"/>
    </a:lt2>
    <a:accent1>
      <a:srgbClr val="80B606"/>
    </a:accent1>
    <a:accent2>
      <a:srgbClr val="E29F1D"/>
    </a:accent2>
    <a:accent3>
      <a:srgbClr val="2397E2"/>
    </a:accent3>
    <a:accent4>
      <a:srgbClr val="35ACA2"/>
    </a:accent4>
    <a:accent5>
      <a:srgbClr val="5430BB"/>
    </a:accent5>
    <a:accent6>
      <a:srgbClr val="8D34E0"/>
    </a:accent6>
    <a:hlink>
      <a:srgbClr val="00B0F0"/>
    </a:hlink>
    <a:folHlink>
      <a:srgbClr val="0070C0"/>
    </a:folHlink>
  </a:clrScheme>
  <a:fontScheme name="Бытие">
    <a:majorFont>
      <a:latin typeface="Calisto MT"/>
      <a:ea typeface=""/>
      <a:cs typeface=""/>
      <a:font script="Jpan" typeface="ＭＳ 明朝"/>
      <a:font script="Hans" typeface="宋体"/>
      <a:font script="Hant" typeface="新細明體"/>
    </a:majorFont>
    <a:minorFont>
      <a:latin typeface="Calisto MT"/>
      <a:ea typeface=""/>
      <a:cs typeface=""/>
      <a:font script="Jpan" typeface="ＭＳ 明朝"/>
      <a:font script="Hans" typeface="宋体"/>
      <a:font script="Hant" typeface="新細明體"/>
    </a:minorFont>
  </a:fontScheme>
  <a:fmtScheme name="Бытие">
    <a:fillStyleLst>
      <a:solidFill>
        <a:schemeClr val="phClr"/>
      </a:solidFill>
      <a:gradFill rotWithShape="1">
        <a:gsLst>
          <a:gs pos="0">
            <a:schemeClr val="phClr">
              <a:tint val="100000"/>
              <a:shade val="70000"/>
              <a:satMod val="100000"/>
              <a:greenMod val="110000"/>
            </a:schemeClr>
          </a:gs>
          <a:gs pos="75000">
            <a:schemeClr val="phClr">
              <a:tint val="40000"/>
              <a:satMod val="150000"/>
              <a:redMod val="100000"/>
              <a:blueMod val="100000"/>
            </a:schemeClr>
          </a:gs>
          <a:gs pos="100000">
            <a:schemeClr val="phClr">
              <a:tint val="60000"/>
              <a:satMod val="120000"/>
              <a:redMod val="100000"/>
              <a:blueMod val="100000"/>
            </a:schemeClr>
          </a:gs>
        </a:gsLst>
        <a:path path="circle">
          <a:fillToRect l="25000" t="25000" r="5000" b="5000"/>
        </a:path>
      </a:gradFill>
      <a:gradFill rotWithShape="1">
        <a:gsLst>
          <a:gs pos="0">
            <a:schemeClr val="phClr">
              <a:tint val="50000"/>
              <a:shade val="100000"/>
              <a:alpha val="100000"/>
              <a:satMod val="150000"/>
            </a:schemeClr>
          </a:gs>
          <a:gs pos="40000">
            <a:schemeClr val="phClr">
              <a:tint val="70000"/>
              <a:shade val="100000"/>
              <a:alpha val="100000"/>
              <a:satMod val="150000"/>
            </a:schemeClr>
          </a:gs>
          <a:gs pos="100000">
            <a:schemeClr val="phClr">
              <a:shade val="90000"/>
              <a:satMod val="110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>
            <a:shade val="95000"/>
            <a:satMod val="105000"/>
          </a:schemeClr>
        </a:solidFill>
        <a:prstDash val="solid"/>
      </a:ln>
      <a:ln w="31750" cap="flat" cmpd="sng" algn="ctr">
        <a:solidFill>
          <a:schemeClr val="phClr"/>
        </a:solidFill>
        <a:prstDash val="solid"/>
      </a:ln>
      <a:ln w="317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88900" dist="50800" dir="11400000" sx="102000" sy="101000" algn="tl" rotWithShape="0">
            <a:srgbClr val="000000">
              <a:alpha val="35000"/>
            </a:srgbClr>
          </a:outerShdw>
        </a:effectLst>
        <a:scene3d>
          <a:camera prst="perspectiveFront" fov="4800000"/>
          <a:lightRig rig="morning" dir="tl"/>
        </a:scene3d>
        <a:sp3d prstMaterial="softmetal">
          <a:bevelT w="0" h="0"/>
        </a:sp3d>
      </a:effectStyle>
      <a:effectStyle>
        <a:effectLst>
          <a:innerShdw blurRad="50800" dist="25400" dir="13500000">
            <a:srgbClr val="000000">
              <a:alpha val="75000"/>
            </a:srgbClr>
          </a:innerShdw>
          <a:reflection blurRad="101600" stA="40000" endPos="50000" dist="63500" dir="5400000" fadeDir="7200000" sy="-100000" kx="300000" rotWithShape="0"/>
        </a:effectLst>
        <a:scene3d>
          <a:camera prst="orthographicFront">
            <a:rot lat="0" lon="0" rev="0"/>
          </a:camera>
          <a:lightRig rig="chilly" dir="tr">
            <a:rot lat="0" lon="0" rev="1200000"/>
          </a:lightRig>
        </a:scene3d>
        <a:sp3d prstMaterial="plastic">
          <a:bevelT w="0" h="0"/>
        </a:sp3d>
      </a:effectStyle>
    </a:effectStyleLst>
    <a:bgFillStyleLst>
      <a:blipFill rotWithShape="1">
        <a:blip xmlns:r="http://schemas.openxmlformats.org/officeDocument/2006/relationships" r:embed="rId1"/>
        <a:stretch/>
      </a:blipFill>
      <a:blipFill rotWithShape="1">
        <a:blip xmlns:r="http://schemas.openxmlformats.org/officeDocument/2006/relationships" r:embed="rId2"/>
        <a:stretch/>
      </a:blipFill>
      <a:blipFill rotWithShape="1">
        <a:blip xmlns:r="http://schemas.openxmlformats.org/officeDocument/2006/relationships" r:embed="rId3"/>
        <a:stretch/>
      </a:blipFill>
    </a:bgFillStyleLst>
  </a:fmtScheme>
</a:themeOverride>
</file>

<file path=ppt/theme/themeOverride5.xml><?xml version="1.0" encoding="utf-8"?>
<a:themeOverride xmlns:a="http://schemas.openxmlformats.org/drawingml/2006/main">
  <a:clrScheme name="Бытие">
    <a:dk1>
      <a:sysClr val="windowText" lastClr="000000"/>
    </a:dk1>
    <a:lt1>
      <a:sysClr val="window" lastClr="FFFFFF"/>
    </a:lt1>
    <a:dk2>
      <a:srgbClr val="465466"/>
    </a:dk2>
    <a:lt2>
      <a:srgbClr val="BBD7F8"/>
    </a:lt2>
    <a:accent1>
      <a:srgbClr val="80B606"/>
    </a:accent1>
    <a:accent2>
      <a:srgbClr val="E29F1D"/>
    </a:accent2>
    <a:accent3>
      <a:srgbClr val="2397E2"/>
    </a:accent3>
    <a:accent4>
      <a:srgbClr val="35ACA2"/>
    </a:accent4>
    <a:accent5>
      <a:srgbClr val="5430BB"/>
    </a:accent5>
    <a:accent6>
      <a:srgbClr val="8D34E0"/>
    </a:accent6>
    <a:hlink>
      <a:srgbClr val="00B0F0"/>
    </a:hlink>
    <a:folHlink>
      <a:srgbClr val="0070C0"/>
    </a:folHlink>
  </a:clrScheme>
  <a:fontScheme name="Бытие">
    <a:majorFont>
      <a:latin typeface="Calisto MT"/>
      <a:ea typeface=""/>
      <a:cs typeface=""/>
      <a:font script="Jpan" typeface="ＭＳ 明朝"/>
      <a:font script="Hans" typeface="宋体"/>
      <a:font script="Hant" typeface="新細明體"/>
    </a:majorFont>
    <a:minorFont>
      <a:latin typeface="Calisto MT"/>
      <a:ea typeface=""/>
      <a:cs typeface=""/>
      <a:font script="Jpan" typeface="ＭＳ 明朝"/>
      <a:font script="Hans" typeface="宋体"/>
      <a:font script="Hant" typeface="新細明體"/>
    </a:minorFont>
  </a:fontScheme>
  <a:fmtScheme name="Бытие">
    <a:fillStyleLst>
      <a:solidFill>
        <a:schemeClr val="phClr"/>
      </a:solidFill>
      <a:gradFill rotWithShape="1">
        <a:gsLst>
          <a:gs pos="0">
            <a:schemeClr val="phClr">
              <a:tint val="100000"/>
              <a:shade val="70000"/>
              <a:satMod val="100000"/>
              <a:greenMod val="110000"/>
            </a:schemeClr>
          </a:gs>
          <a:gs pos="75000">
            <a:schemeClr val="phClr">
              <a:tint val="40000"/>
              <a:satMod val="150000"/>
              <a:redMod val="100000"/>
              <a:blueMod val="100000"/>
            </a:schemeClr>
          </a:gs>
          <a:gs pos="100000">
            <a:schemeClr val="phClr">
              <a:tint val="60000"/>
              <a:satMod val="120000"/>
              <a:redMod val="100000"/>
              <a:blueMod val="100000"/>
            </a:schemeClr>
          </a:gs>
        </a:gsLst>
        <a:path path="circle">
          <a:fillToRect l="25000" t="25000" r="5000" b="5000"/>
        </a:path>
      </a:gradFill>
      <a:gradFill rotWithShape="1">
        <a:gsLst>
          <a:gs pos="0">
            <a:schemeClr val="phClr">
              <a:tint val="50000"/>
              <a:shade val="100000"/>
              <a:alpha val="100000"/>
              <a:satMod val="150000"/>
            </a:schemeClr>
          </a:gs>
          <a:gs pos="40000">
            <a:schemeClr val="phClr">
              <a:tint val="70000"/>
              <a:shade val="100000"/>
              <a:alpha val="100000"/>
              <a:satMod val="150000"/>
            </a:schemeClr>
          </a:gs>
          <a:gs pos="100000">
            <a:schemeClr val="phClr">
              <a:shade val="90000"/>
              <a:satMod val="110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>
            <a:shade val="95000"/>
            <a:satMod val="105000"/>
          </a:schemeClr>
        </a:solidFill>
        <a:prstDash val="solid"/>
      </a:ln>
      <a:ln w="31750" cap="flat" cmpd="sng" algn="ctr">
        <a:solidFill>
          <a:schemeClr val="phClr"/>
        </a:solidFill>
        <a:prstDash val="solid"/>
      </a:ln>
      <a:ln w="317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88900" dist="50800" dir="11400000" sx="102000" sy="101000" algn="tl" rotWithShape="0">
            <a:srgbClr val="000000">
              <a:alpha val="35000"/>
            </a:srgbClr>
          </a:outerShdw>
        </a:effectLst>
        <a:scene3d>
          <a:camera prst="perspectiveFront" fov="4800000"/>
          <a:lightRig rig="morning" dir="tl"/>
        </a:scene3d>
        <a:sp3d prstMaterial="softmetal">
          <a:bevelT w="0" h="0"/>
        </a:sp3d>
      </a:effectStyle>
      <a:effectStyle>
        <a:effectLst>
          <a:innerShdw blurRad="50800" dist="25400" dir="13500000">
            <a:srgbClr val="000000">
              <a:alpha val="75000"/>
            </a:srgbClr>
          </a:innerShdw>
          <a:reflection blurRad="101600" stA="40000" endPos="50000" dist="63500" dir="5400000" fadeDir="7200000" sy="-100000" kx="300000" rotWithShape="0"/>
        </a:effectLst>
        <a:scene3d>
          <a:camera prst="orthographicFront">
            <a:rot lat="0" lon="0" rev="0"/>
          </a:camera>
          <a:lightRig rig="chilly" dir="tr">
            <a:rot lat="0" lon="0" rev="1200000"/>
          </a:lightRig>
        </a:scene3d>
        <a:sp3d prstMaterial="plastic">
          <a:bevelT w="0" h="0"/>
        </a:sp3d>
      </a:effectStyle>
    </a:effectStyleLst>
    <a:bgFillStyleLst>
      <a:blipFill rotWithShape="1">
        <a:blip xmlns:r="http://schemas.openxmlformats.org/officeDocument/2006/relationships" r:embed="rId1"/>
        <a:stretch/>
      </a:blipFill>
      <a:blipFill rotWithShape="1">
        <a:blip xmlns:r="http://schemas.openxmlformats.org/officeDocument/2006/relationships" r:embed="rId2"/>
        <a:stretch/>
      </a:blipFill>
      <a:blipFill rotWithShape="1">
        <a:blip xmlns:r="http://schemas.openxmlformats.org/officeDocument/2006/relationships" r:embed="rId3"/>
        <a:stretch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Воздушный поток.thmx</Template>
  <TotalTime>10232</TotalTime>
  <Words>518</Words>
  <Application>Microsoft Macintosh PowerPoint</Application>
  <PresentationFormat>Экран (4:3)</PresentationFormat>
  <Paragraphs>79</Paragraphs>
  <Slides>11</Slides>
  <Notes>10</Notes>
  <HiddenSlides>0</HiddenSlides>
  <MMClips>11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Воздушный поток</vt:lpstr>
      <vt:lpstr>The influence of the selective serotonin re-uptake inhibitors on spermatogenesis in fertile men with depression   M. Korshunov¹, I. Vinogradov¹, M. Gabliya¹, Y. Shtyrya3, E. Korshunova²     ¹Department of Clinical Andrology, The Federal State Budget Institution Peoples’ Friendship University of Russia, Moscow, Russia ²Research Center of psychoneurology, urology department, Moscow, Russia, 3Russian-German center for reproduction and clinical embryology “Pokolenie NEXT”, Moscow,  Russia </vt:lpstr>
      <vt:lpstr>  Antidepressants </vt:lpstr>
      <vt:lpstr>Презентация PowerPoint</vt:lpstr>
      <vt:lpstr>Selective serotonin re-uptake inhibitors </vt:lpstr>
      <vt:lpstr>EAU Guidelines on treatment of premature ejaculation (2014) </vt:lpstr>
      <vt:lpstr>Презентация PowerPoint</vt:lpstr>
      <vt:lpstr> Aim of study: </vt:lpstr>
      <vt:lpstr>    Material &amp; Methods: </vt:lpstr>
      <vt:lpstr>Презентация PowerPoint</vt:lpstr>
      <vt:lpstr>Conclusions: </vt:lpstr>
      <vt:lpstr>    Thank you  for your attention!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influence of the selective serotonin re-uptake inhibitors on spermatogenesis in fertile men with depression   M. Korshunov¹, I. Vinogradov¹, M. Gabliya¹, Y. Shtyrya3, E. Korshunova²  ¹Department of Clinical Andrology, The Federal State Budget Institution Peoples’ Friendship University of Russia, Moscow, Russia, ²Research Center of psychoneurology, urology department, Moscow, Russia, 3Russian-German center for reproduction and clinical embryology “Pokolenie NEXT”, Moscow, Russia </dc:title>
  <dc:creator>Андрей Коршунов</dc:creator>
  <cp:lastModifiedBy>Андрей Коршунов</cp:lastModifiedBy>
  <cp:revision>71</cp:revision>
  <dcterms:created xsi:type="dcterms:W3CDTF">2015-02-11T15:54:29Z</dcterms:created>
  <dcterms:modified xsi:type="dcterms:W3CDTF">2015-02-18T18:35:41Z</dcterms:modified>
</cp:coreProperties>
</file>