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45"/>
  </p:notesMasterIdLst>
  <p:handoutMasterIdLst>
    <p:handoutMasterId r:id="rId46"/>
  </p:handoutMasterIdLst>
  <p:sldIdLst>
    <p:sldId id="851" r:id="rId5"/>
    <p:sldId id="263" r:id="rId6"/>
    <p:sldId id="1473759353" r:id="rId7"/>
    <p:sldId id="267" r:id="rId8"/>
    <p:sldId id="1473759396" r:id="rId9"/>
    <p:sldId id="1473759391" r:id="rId10"/>
    <p:sldId id="1473759394" r:id="rId11"/>
    <p:sldId id="1473759397" r:id="rId12"/>
    <p:sldId id="1473759398" r:id="rId13"/>
    <p:sldId id="402" r:id="rId14"/>
    <p:sldId id="1473759392" r:id="rId15"/>
    <p:sldId id="1473759393" r:id="rId16"/>
    <p:sldId id="1473759384" r:id="rId17"/>
    <p:sldId id="1473759383" r:id="rId18"/>
    <p:sldId id="1473759382" r:id="rId19"/>
    <p:sldId id="1473759395" r:id="rId20"/>
    <p:sldId id="1473759381" r:id="rId21"/>
    <p:sldId id="1473759390" r:id="rId22"/>
    <p:sldId id="1473759389" r:id="rId23"/>
    <p:sldId id="1473759388" r:id="rId24"/>
    <p:sldId id="1473759387" r:id="rId25"/>
    <p:sldId id="1473759386" r:id="rId26"/>
    <p:sldId id="1473759380" r:id="rId27"/>
    <p:sldId id="1473759379" r:id="rId28"/>
    <p:sldId id="1473759378" r:id="rId29"/>
    <p:sldId id="1473759377" r:id="rId30"/>
    <p:sldId id="1473759376" r:id="rId31"/>
    <p:sldId id="1473759375" r:id="rId32"/>
    <p:sldId id="1473759374" r:id="rId33"/>
    <p:sldId id="1473759373" r:id="rId34"/>
    <p:sldId id="849" r:id="rId35"/>
    <p:sldId id="1473759359" r:id="rId36"/>
    <p:sldId id="1473759360" r:id="rId37"/>
    <p:sldId id="1473759362" r:id="rId38"/>
    <p:sldId id="806" r:id="rId39"/>
    <p:sldId id="805" r:id="rId40"/>
    <p:sldId id="807" r:id="rId41"/>
    <p:sldId id="362" r:id="rId42"/>
    <p:sldId id="346" r:id="rId43"/>
    <p:sldId id="1473759335" r:id="rId44"/>
  </p:sldIdLst>
  <p:sldSz cx="12192000" cy="6858000"/>
  <p:notesSz cx="6799263" cy="99298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5EB458-B758-430B-AE5D-ED2BEC475EA3}">
          <p14:sldIdLst>
            <p14:sldId id="851"/>
            <p14:sldId id="263"/>
            <p14:sldId id="1473759353"/>
            <p14:sldId id="267"/>
            <p14:sldId id="1473759396"/>
            <p14:sldId id="1473759391"/>
            <p14:sldId id="1473759394"/>
            <p14:sldId id="1473759397"/>
            <p14:sldId id="1473759398"/>
            <p14:sldId id="402"/>
            <p14:sldId id="1473759392"/>
            <p14:sldId id="1473759393"/>
            <p14:sldId id="1473759384"/>
            <p14:sldId id="1473759383"/>
            <p14:sldId id="1473759382"/>
            <p14:sldId id="1473759395"/>
            <p14:sldId id="1473759381"/>
            <p14:sldId id="1473759390"/>
            <p14:sldId id="1473759389"/>
            <p14:sldId id="1473759388"/>
            <p14:sldId id="1473759387"/>
            <p14:sldId id="1473759386"/>
            <p14:sldId id="1473759380"/>
            <p14:sldId id="1473759379"/>
            <p14:sldId id="1473759378"/>
            <p14:sldId id="1473759377"/>
            <p14:sldId id="1473759376"/>
            <p14:sldId id="1473759375"/>
            <p14:sldId id="1473759374"/>
            <p14:sldId id="1473759373"/>
            <p14:sldId id="849"/>
            <p14:sldId id="1473759359"/>
            <p14:sldId id="1473759360"/>
            <p14:sldId id="1473759362"/>
            <p14:sldId id="806"/>
            <p14:sldId id="805"/>
            <p14:sldId id="807"/>
            <p14:sldId id="362"/>
            <p14:sldId id="346"/>
            <p14:sldId id="147375933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115">
          <p15:clr>
            <a:srgbClr val="A4A3A4"/>
          </p15:clr>
        </p15:guide>
        <p15:guide id="4" orient="horz" pos="4247">
          <p15:clr>
            <a:srgbClr val="A4A3A4"/>
          </p15:clr>
        </p15:guide>
        <p15:guide id="5" orient="horz" pos="57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BDE9C5-16ED-BB0D-17DA-869ED9305A11}" name="Madhubrata Ghosh" initials="MG" userId="S::madhubrata.ghosh@ward6.com.sg::5a27a548-fba3-48c0-887a-217a37dc69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anca Meesen" initials="BM" lastIdx="11" clrIdx="0"/>
  <p:cmAuthor id="2" name="Nina Swinnen" initials="NS" lastIdx="1" clrIdx="1"/>
  <p:cmAuthor id="3" name="Els Dewulf" initials="ED" lastIdx="2" clrIdx="2">
    <p:extLst>
      <p:ext uri="{19B8F6BF-5375-455C-9EA6-DF929625EA0E}">
        <p15:presenceInfo xmlns:p15="http://schemas.microsoft.com/office/powerpoint/2012/main" userId="Els Dewulf" providerId="None"/>
      </p:ext>
    </p:extLst>
  </p:cmAuthor>
  <p:cmAuthor id="4" name="Kristof Willems" initials="KW" lastIdx="3" clrIdx="3">
    <p:extLst>
      <p:ext uri="{19B8F6BF-5375-455C-9EA6-DF929625EA0E}">
        <p15:presenceInfo xmlns:p15="http://schemas.microsoft.com/office/powerpoint/2012/main" userId="S-1-5-21-718607237-3596586695-3854210405-12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BBB"/>
    <a:srgbClr val="153057"/>
    <a:srgbClr val="7DA6E0"/>
    <a:srgbClr val="B1C9EC"/>
    <a:srgbClr val="D8E4F6"/>
    <a:srgbClr val="5B8DD7"/>
    <a:srgbClr val="275AA2"/>
    <a:srgbClr val="1A2F52"/>
    <a:srgbClr val="3C79D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7A07AD-DA00-49FD-8CE8-FB7B908A9DB5}" v="1" dt="2023-04-06T08:05:37.76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4" autoAdjust="0"/>
    <p:restoredTop sz="90013" autoAdjust="0"/>
  </p:normalViewPr>
  <p:slideViewPr>
    <p:cSldViewPr>
      <p:cViewPr varScale="1">
        <p:scale>
          <a:sx n="57" d="100"/>
          <a:sy n="57" d="100"/>
        </p:scale>
        <p:origin x="1040" y="36"/>
      </p:cViewPr>
      <p:guideLst>
        <p:guide orient="horz" pos="2160"/>
        <p:guide pos="3840"/>
        <p:guide orient="horz" pos="2115"/>
        <p:guide orient="horz" pos="4247"/>
        <p:guide orient="horz" pos="572"/>
      </p:guideLst>
    </p:cSldViewPr>
  </p:slideViewPr>
  <p:outlineViewPr>
    <p:cViewPr>
      <p:scale>
        <a:sx n="33" d="100"/>
        <a:sy n="33" d="100"/>
      </p:scale>
      <p:origin x="0" y="0"/>
    </p:cViewPr>
  </p:outlineViewPr>
  <p:notesTextViewPr>
    <p:cViewPr>
      <p:scale>
        <a:sx n="3" d="2"/>
        <a:sy n="3" d="2"/>
      </p:scale>
      <p:origin x="0" y="0"/>
    </p:cViewPr>
  </p:notesTextViewPr>
  <p:sorterViewPr>
    <p:cViewPr>
      <p:scale>
        <a:sx n="170" d="100"/>
        <a:sy n="170" d="100"/>
      </p:scale>
      <p:origin x="0" y="984"/>
    </p:cViewPr>
  </p:sorterViewPr>
  <p:notesViewPr>
    <p:cSldViewPr>
      <p:cViewPr varScale="1">
        <p:scale>
          <a:sx n="99" d="100"/>
          <a:sy n="99" d="100"/>
        </p:scale>
        <p:origin x="271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7E6F-4A5F-871F-3443BAB3B15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7E6F-4A5F-871F-3443BAB3B15D}"/>
              </c:ext>
            </c:extLst>
          </c:dPt>
          <c:errBars>
            <c:errBarType val="both"/>
            <c:errValType val="fixedVal"/>
            <c:noEndCap val="0"/>
            <c:val val="0.13"/>
            <c:spPr>
              <a:noFill/>
              <a:ln w="12700" cap="flat" cmpd="sng" algn="ctr">
                <a:solidFill>
                  <a:srgbClr val="000000"/>
                </a:solidFill>
                <a:round/>
              </a:ln>
              <a:effectLst/>
            </c:spPr>
          </c:errBars>
          <c:cat>
            <c:strRef>
              <c:f>Sheet1!$A$2</c:f>
              <c:strCache>
                <c:ptCount val="1"/>
                <c:pt idx="0">
                  <c:v>Category 1</c:v>
                </c:pt>
              </c:strCache>
            </c:strRef>
          </c:cat>
          <c:val>
            <c:numRef>
              <c:f>Sheet1!$B$2</c:f>
              <c:numCache>
                <c:formatCode>General</c:formatCode>
                <c:ptCount val="1"/>
                <c:pt idx="0">
                  <c:v>-1.45</c:v>
                </c:pt>
              </c:numCache>
            </c:numRef>
          </c:val>
          <c:extLst>
            <c:ext xmlns:c16="http://schemas.microsoft.com/office/drawing/2014/chart" uri="{C3380CC4-5D6E-409C-BE32-E72D297353CC}">
              <c16:uniqueId val="{00000004-7E6F-4A5F-871F-3443BAB3B15D}"/>
            </c:ext>
          </c:extLst>
        </c:ser>
        <c:ser>
          <c:idx val="1"/>
          <c:order val="1"/>
          <c:tx>
            <c:strRef>
              <c:f>Sheet1!$C$1</c:f>
              <c:strCache>
                <c:ptCount val="1"/>
                <c:pt idx="0">
                  <c:v>Series 2</c:v>
                </c:pt>
              </c:strCache>
            </c:strRef>
          </c:tx>
          <c:spPr>
            <a:solidFill>
              <a:schemeClr val="accent1"/>
            </a:solidFill>
            <a:ln>
              <a:noFill/>
            </a:ln>
            <a:effectLst/>
          </c:spPr>
          <c:invertIfNegative val="0"/>
          <c:errBars>
            <c:errBarType val="both"/>
            <c:errValType val="fixedVal"/>
            <c:noEndCap val="0"/>
            <c:val val="0.13"/>
            <c:spPr>
              <a:noFill/>
              <a:ln w="12700" cap="flat" cmpd="sng" algn="ctr">
                <a:solidFill>
                  <a:srgbClr val="000000"/>
                </a:solidFill>
                <a:round/>
              </a:ln>
              <a:effectLst/>
            </c:spPr>
          </c:errBars>
          <c:cat>
            <c:strRef>
              <c:f>Sheet1!$A$2</c:f>
              <c:strCache>
                <c:ptCount val="1"/>
                <c:pt idx="0">
                  <c:v>Category 1</c:v>
                </c:pt>
              </c:strCache>
            </c:strRef>
          </c:cat>
          <c:val>
            <c:numRef>
              <c:f>Sheet1!$C$2</c:f>
              <c:numCache>
                <c:formatCode>General</c:formatCode>
                <c:ptCount val="1"/>
                <c:pt idx="0">
                  <c:v>-2</c:v>
                </c:pt>
              </c:numCache>
            </c:numRef>
          </c:val>
          <c:extLst>
            <c:ext xmlns:c16="http://schemas.microsoft.com/office/drawing/2014/chart" uri="{C3380CC4-5D6E-409C-BE32-E72D297353CC}">
              <c16:uniqueId val="{00000005-7E6F-4A5F-871F-3443BAB3B15D}"/>
            </c:ext>
          </c:extLst>
        </c:ser>
        <c:dLbls>
          <c:showLegendKey val="0"/>
          <c:showVal val="0"/>
          <c:showCatName val="0"/>
          <c:showSerName val="0"/>
          <c:showPercent val="0"/>
          <c:showBubbleSize val="0"/>
        </c:dLbls>
        <c:gapWidth val="141"/>
        <c:overlap val="-67"/>
        <c:axId val="467848048"/>
        <c:axId val="467845752"/>
      </c:barChart>
      <c:catAx>
        <c:axId val="467848048"/>
        <c:scaling>
          <c:orientation val="minMax"/>
        </c:scaling>
        <c:delete val="1"/>
        <c:axPos val="b"/>
        <c:numFmt formatCode="General" sourceLinked="1"/>
        <c:majorTickMark val="none"/>
        <c:minorTickMark val="none"/>
        <c:tickLblPos val="nextTo"/>
        <c:crossAx val="467845752"/>
        <c:crosses val="autoZero"/>
        <c:auto val="1"/>
        <c:lblAlgn val="ctr"/>
        <c:lblOffset val="100"/>
        <c:noMultiLvlLbl val="0"/>
      </c:catAx>
      <c:valAx>
        <c:axId val="467845752"/>
        <c:scaling>
          <c:orientation val="minMax"/>
          <c:max val="0"/>
          <c:min val="-2.5"/>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b="1" dirty="0">
                    <a:solidFill>
                      <a:srgbClr val="000000"/>
                    </a:solidFill>
                  </a:rPr>
                  <a:t>Adjusted mean (SE) </a:t>
                </a:r>
                <a:br>
                  <a:rPr lang="en-US" sz="1000" b="1" dirty="0">
                    <a:solidFill>
                      <a:srgbClr val="FF0000"/>
                    </a:solidFill>
                  </a:rPr>
                </a:br>
                <a:r>
                  <a:rPr lang="en-US" sz="1000" b="1" dirty="0">
                    <a:solidFill>
                      <a:srgbClr val="000000"/>
                    </a:solidFill>
                  </a:rPr>
                  <a:t>change from baseline to EoT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0.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ru-RU"/>
          </a:p>
        </c:txPr>
        <c:crossAx val="467848048"/>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7E6F-4A5F-871F-3443BAB3B15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7E6F-4A5F-871F-3443BAB3B15D}"/>
              </c:ext>
            </c:extLst>
          </c:dPt>
          <c:errBars>
            <c:errBarType val="both"/>
            <c:errValType val="fixedVal"/>
            <c:noEndCap val="0"/>
            <c:val val="0.2"/>
            <c:spPr>
              <a:noFill/>
              <a:ln w="12700" cap="flat" cmpd="sng" algn="ctr">
                <a:solidFill>
                  <a:srgbClr val="000000"/>
                </a:solidFill>
                <a:round/>
              </a:ln>
              <a:effectLst/>
            </c:spPr>
          </c:errBars>
          <c:cat>
            <c:strRef>
              <c:f>Sheet1!$A$2</c:f>
              <c:strCache>
                <c:ptCount val="1"/>
                <c:pt idx="0">
                  <c:v>Category 1</c:v>
                </c:pt>
              </c:strCache>
            </c:strRef>
          </c:cat>
          <c:val>
            <c:numRef>
              <c:f>Sheet1!$B$2</c:f>
              <c:numCache>
                <c:formatCode>General</c:formatCode>
                <c:ptCount val="1"/>
                <c:pt idx="0">
                  <c:v>-1.7</c:v>
                </c:pt>
              </c:numCache>
            </c:numRef>
          </c:val>
          <c:extLst>
            <c:ext xmlns:c16="http://schemas.microsoft.com/office/drawing/2014/chart" uri="{C3380CC4-5D6E-409C-BE32-E72D297353CC}">
              <c16:uniqueId val="{00000004-7E6F-4A5F-871F-3443BAB3B15D}"/>
            </c:ext>
          </c:extLst>
        </c:ser>
        <c:ser>
          <c:idx val="1"/>
          <c:order val="1"/>
          <c:tx>
            <c:strRef>
              <c:f>Sheet1!$C$1</c:f>
              <c:strCache>
                <c:ptCount val="1"/>
                <c:pt idx="0">
                  <c:v>Series 2</c:v>
                </c:pt>
              </c:strCache>
            </c:strRef>
          </c:tx>
          <c:spPr>
            <a:solidFill>
              <a:schemeClr val="accent1"/>
            </a:solidFill>
            <a:ln>
              <a:noFill/>
            </a:ln>
            <a:effectLst/>
          </c:spPr>
          <c:invertIfNegative val="0"/>
          <c:errBars>
            <c:errBarType val="both"/>
            <c:errValType val="fixedVal"/>
            <c:noEndCap val="0"/>
            <c:val val="0.2"/>
            <c:spPr>
              <a:noFill/>
              <a:ln w="12700" cap="flat" cmpd="sng" algn="ctr">
                <a:solidFill>
                  <a:srgbClr val="000000"/>
                </a:solidFill>
                <a:round/>
              </a:ln>
              <a:effectLst/>
            </c:spPr>
          </c:errBars>
          <c:cat>
            <c:strRef>
              <c:f>Sheet1!$A$2</c:f>
              <c:strCache>
                <c:ptCount val="1"/>
                <c:pt idx="0">
                  <c:v>Category 1</c:v>
                </c:pt>
              </c:strCache>
            </c:strRef>
          </c:cat>
          <c:val>
            <c:numRef>
              <c:f>Sheet1!$C$2</c:f>
              <c:numCache>
                <c:formatCode>General</c:formatCode>
                <c:ptCount val="1"/>
                <c:pt idx="0">
                  <c:v>-2.2999999999999998</c:v>
                </c:pt>
              </c:numCache>
            </c:numRef>
          </c:val>
          <c:extLst>
            <c:ext xmlns:c16="http://schemas.microsoft.com/office/drawing/2014/chart" uri="{C3380CC4-5D6E-409C-BE32-E72D297353CC}">
              <c16:uniqueId val="{00000005-7E6F-4A5F-871F-3443BAB3B15D}"/>
            </c:ext>
          </c:extLst>
        </c:ser>
        <c:dLbls>
          <c:showLegendKey val="0"/>
          <c:showVal val="0"/>
          <c:showCatName val="0"/>
          <c:showSerName val="0"/>
          <c:showPercent val="0"/>
          <c:showBubbleSize val="0"/>
        </c:dLbls>
        <c:gapWidth val="141"/>
        <c:overlap val="-67"/>
        <c:axId val="467848048"/>
        <c:axId val="467845752"/>
      </c:barChart>
      <c:catAx>
        <c:axId val="467848048"/>
        <c:scaling>
          <c:orientation val="minMax"/>
        </c:scaling>
        <c:delete val="1"/>
        <c:axPos val="b"/>
        <c:numFmt formatCode="General" sourceLinked="1"/>
        <c:majorTickMark val="none"/>
        <c:minorTickMark val="none"/>
        <c:tickLblPos val="nextTo"/>
        <c:crossAx val="467845752"/>
        <c:crosses val="autoZero"/>
        <c:auto val="1"/>
        <c:lblAlgn val="ctr"/>
        <c:lblOffset val="100"/>
        <c:noMultiLvlLbl val="0"/>
      </c:catAx>
      <c:valAx>
        <c:axId val="467845752"/>
        <c:scaling>
          <c:orientation val="minMax"/>
          <c:max val="0"/>
          <c:min val="-3.5"/>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b="1" dirty="0">
                    <a:solidFill>
                      <a:srgbClr val="000000"/>
                    </a:solidFill>
                  </a:rPr>
                  <a:t>Adjusted mean (SE) </a:t>
                </a:r>
                <a:br>
                  <a:rPr lang="en-US" sz="1000" b="1" dirty="0">
                    <a:solidFill>
                      <a:srgbClr val="000000"/>
                    </a:solidFill>
                  </a:rPr>
                </a:br>
                <a:r>
                  <a:rPr lang="en-US" sz="1000" b="1" dirty="0">
                    <a:solidFill>
                      <a:srgbClr val="000000"/>
                    </a:solidFill>
                  </a:rPr>
                  <a:t>change from baseline to EoT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0.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ru-RU"/>
          </a:p>
        </c:txPr>
        <c:crossAx val="467848048"/>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7E6F-4A5F-871F-3443BAB3B15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7E6F-4A5F-871F-3443BAB3B15D}"/>
              </c:ext>
            </c:extLst>
          </c:dPt>
          <c:errBars>
            <c:errBarType val="both"/>
            <c:errValType val="fixedVal"/>
            <c:noEndCap val="0"/>
            <c:val val="0.2"/>
            <c:spPr>
              <a:noFill/>
              <a:ln w="12700" cap="flat" cmpd="sng" algn="ctr">
                <a:solidFill>
                  <a:srgbClr val="000000"/>
                </a:solidFill>
                <a:round/>
              </a:ln>
              <a:effectLst/>
            </c:spPr>
          </c:errBars>
          <c:cat>
            <c:strRef>
              <c:f>Sheet1!$A$2</c:f>
              <c:strCache>
                <c:ptCount val="1"/>
                <c:pt idx="0">
                  <c:v>Category 1</c:v>
                </c:pt>
              </c:strCache>
            </c:strRef>
          </c:cat>
          <c:val>
            <c:numRef>
              <c:f>Sheet1!$B$2</c:f>
              <c:numCache>
                <c:formatCode>General</c:formatCode>
                <c:ptCount val="1"/>
                <c:pt idx="0">
                  <c:v>-1.7</c:v>
                </c:pt>
              </c:numCache>
            </c:numRef>
          </c:val>
          <c:extLst>
            <c:ext xmlns:c16="http://schemas.microsoft.com/office/drawing/2014/chart" uri="{C3380CC4-5D6E-409C-BE32-E72D297353CC}">
              <c16:uniqueId val="{00000004-7E6F-4A5F-871F-3443BAB3B15D}"/>
            </c:ext>
          </c:extLst>
        </c:ser>
        <c:ser>
          <c:idx val="1"/>
          <c:order val="1"/>
          <c:tx>
            <c:strRef>
              <c:f>Sheet1!$C$1</c:f>
              <c:strCache>
                <c:ptCount val="1"/>
                <c:pt idx="0">
                  <c:v>Series 2</c:v>
                </c:pt>
              </c:strCache>
            </c:strRef>
          </c:tx>
          <c:spPr>
            <a:solidFill>
              <a:schemeClr val="accent1"/>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4-E197-4B49-A12A-9F00C255D2B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0.2"/>
            <c:spPr>
              <a:noFill/>
              <a:ln w="12700" cap="flat" cmpd="sng" algn="ctr">
                <a:solidFill>
                  <a:srgbClr val="000000"/>
                </a:solidFill>
                <a:round/>
              </a:ln>
              <a:effectLst/>
            </c:spPr>
          </c:errBars>
          <c:cat>
            <c:strRef>
              <c:f>Sheet1!$A$2</c:f>
              <c:strCache>
                <c:ptCount val="1"/>
                <c:pt idx="0">
                  <c:v>Category 1</c:v>
                </c:pt>
              </c:strCache>
            </c:strRef>
          </c:cat>
          <c:val>
            <c:numRef>
              <c:f>Sheet1!$C$2</c:f>
              <c:numCache>
                <c:formatCode>General</c:formatCode>
                <c:ptCount val="1"/>
                <c:pt idx="0">
                  <c:v>-3</c:v>
                </c:pt>
              </c:numCache>
            </c:numRef>
          </c:val>
          <c:extLst>
            <c:ext xmlns:c16="http://schemas.microsoft.com/office/drawing/2014/chart" uri="{C3380CC4-5D6E-409C-BE32-E72D297353CC}">
              <c16:uniqueId val="{00000005-7E6F-4A5F-871F-3443BAB3B15D}"/>
            </c:ext>
          </c:extLst>
        </c:ser>
        <c:ser>
          <c:idx val="2"/>
          <c:order val="2"/>
          <c:tx>
            <c:strRef>
              <c:f>Sheet1!$D$1</c:f>
              <c:strCache>
                <c:ptCount val="1"/>
                <c:pt idx="0">
                  <c:v>Series 3</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0.2"/>
            <c:spPr>
              <a:noFill/>
              <a:ln w="9525" cap="flat" cmpd="sng" algn="ctr">
                <a:solidFill>
                  <a:schemeClr val="tx1">
                    <a:lumMod val="50000"/>
                  </a:schemeClr>
                </a:solidFill>
                <a:round/>
              </a:ln>
              <a:effectLst/>
            </c:spPr>
          </c:errBars>
          <c:cat>
            <c:strRef>
              <c:f>Sheet1!$A$2</c:f>
              <c:strCache>
                <c:ptCount val="1"/>
                <c:pt idx="0">
                  <c:v>Category 1</c:v>
                </c:pt>
              </c:strCache>
            </c:strRef>
          </c:cat>
          <c:val>
            <c:numRef>
              <c:f>Sheet1!$D$2</c:f>
              <c:numCache>
                <c:formatCode>General</c:formatCode>
                <c:ptCount val="1"/>
                <c:pt idx="0">
                  <c:v>-1.8</c:v>
                </c:pt>
              </c:numCache>
            </c:numRef>
          </c:val>
          <c:extLst>
            <c:ext xmlns:c16="http://schemas.microsoft.com/office/drawing/2014/chart" uri="{C3380CC4-5D6E-409C-BE32-E72D297353CC}">
              <c16:uniqueId val="{00000000-2C09-443D-B637-49A494A2F380}"/>
            </c:ext>
          </c:extLst>
        </c:ser>
        <c:ser>
          <c:idx val="3"/>
          <c:order val="3"/>
          <c:tx>
            <c:strRef>
              <c:f>Sheet1!$E$1</c:f>
              <c:strCache>
                <c:ptCount val="1"/>
                <c:pt idx="0">
                  <c:v>Series 4</c:v>
                </c:pt>
              </c:strCache>
            </c:strRef>
          </c:tx>
          <c:spPr>
            <a:solidFill>
              <a:srgbClr val="D91E4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0.2"/>
            <c:spPr>
              <a:noFill/>
              <a:ln w="9525" cap="flat" cmpd="sng" algn="ctr">
                <a:solidFill>
                  <a:schemeClr val="tx1">
                    <a:lumMod val="50000"/>
                  </a:schemeClr>
                </a:solidFill>
                <a:round/>
              </a:ln>
              <a:effectLst/>
            </c:spPr>
          </c:errBars>
          <c:cat>
            <c:strRef>
              <c:f>Sheet1!$A$2</c:f>
              <c:strCache>
                <c:ptCount val="1"/>
                <c:pt idx="0">
                  <c:v>Category 1</c:v>
                </c:pt>
              </c:strCache>
            </c:strRef>
          </c:cat>
          <c:val>
            <c:numRef>
              <c:f>Sheet1!$E$2</c:f>
              <c:numCache>
                <c:formatCode>General</c:formatCode>
                <c:ptCount val="1"/>
                <c:pt idx="0">
                  <c:v>-2.2999999999999998</c:v>
                </c:pt>
              </c:numCache>
            </c:numRef>
          </c:val>
          <c:extLst>
            <c:ext xmlns:c16="http://schemas.microsoft.com/office/drawing/2014/chart" uri="{C3380CC4-5D6E-409C-BE32-E72D297353CC}">
              <c16:uniqueId val="{00000001-2C09-443D-B637-49A494A2F380}"/>
            </c:ext>
          </c:extLst>
        </c:ser>
        <c:dLbls>
          <c:showLegendKey val="0"/>
          <c:showVal val="0"/>
          <c:showCatName val="0"/>
          <c:showSerName val="0"/>
          <c:showPercent val="0"/>
          <c:showBubbleSize val="0"/>
        </c:dLbls>
        <c:gapWidth val="141"/>
        <c:overlap val="-67"/>
        <c:axId val="467848048"/>
        <c:axId val="467845752"/>
      </c:barChart>
      <c:catAx>
        <c:axId val="467848048"/>
        <c:scaling>
          <c:orientation val="minMax"/>
        </c:scaling>
        <c:delete val="1"/>
        <c:axPos val="b"/>
        <c:numFmt formatCode="General" sourceLinked="1"/>
        <c:majorTickMark val="none"/>
        <c:minorTickMark val="none"/>
        <c:tickLblPos val="nextTo"/>
        <c:crossAx val="467845752"/>
        <c:crosses val="autoZero"/>
        <c:auto val="1"/>
        <c:lblAlgn val="ctr"/>
        <c:lblOffset val="100"/>
        <c:noMultiLvlLbl val="0"/>
      </c:catAx>
      <c:valAx>
        <c:axId val="467845752"/>
        <c:scaling>
          <c:orientation val="minMax"/>
          <c:max val="0"/>
          <c:min val="-3.5"/>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b="1" dirty="0">
                    <a:solidFill>
                      <a:srgbClr val="000000"/>
                    </a:solidFill>
                  </a:rPr>
                  <a:t>Adjusted mean (SE) </a:t>
                </a:r>
                <a:br>
                  <a:rPr lang="en-US" sz="1000" b="1" dirty="0">
                    <a:solidFill>
                      <a:srgbClr val="000000"/>
                    </a:solidFill>
                  </a:rPr>
                </a:br>
                <a:r>
                  <a:rPr lang="en-US" sz="1000" b="1" dirty="0">
                    <a:solidFill>
                      <a:srgbClr val="000000"/>
                    </a:solidFill>
                  </a:rPr>
                  <a:t>change from baseline to EoT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0.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ru-RU"/>
          </a:p>
        </c:txPr>
        <c:crossAx val="467848048"/>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B85D-47FC-BCFE-EF0A033D14A5}"/>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B85D-47FC-BCFE-EF0A033D14A5}"/>
              </c:ext>
            </c:extLst>
          </c:dPt>
          <c:errBars>
            <c:errBarType val="both"/>
            <c:errValType val="fixedVal"/>
            <c:noEndCap val="0"/>
            <c:val val="0.38"/>
            <c:spPr>
              <a:noFill/>
              <a:ln w="9525" cap="flat" cmpd="sng" algn="ctr">
                <a:solidFill>
                  <a:srgbClr val="000000"/>
                </a:solidFill>
                <a:round/>
              </a:ln>
              <a:effectLst/>
            </c:spPr>
          </c:errBars>
          <c:cat>
            <c:strRef>
              <c:f>Sheet1!$A$2</c:f>
              <c:strCache>
                <c:ptCount val="1"/>
                <c:pt idx="0">
                  <c:v>Category 1</c:v>
                </c:pt>
              </c:strCache>
            </c:strRef>
          </c:cat>
          <c:val>
            <c:numRef>
              <c:f>Sheet1!$B$2</c:f>
              <c:numCache>
                <c:formatCode>General</c:formatCode>
                <c:ptCount val="1"/>
                <c:pt idx="0">
                  <c:v>-0.75</c:v>
                </c:pt>
              </c:numCache>
            </c:numRef>
          </c:val>
          <c:extLst>
            <c:ext xmlns:c16="http://schemas.microsoft.com/office/drawing/2014/chart" uri="{C3380CC4-5D6E-409C-BE32-E72D297353CC}">
              <c16:uniqueId val="{00000004-B85D-47FC-BCFE-EF0A033D14A5}"/>
            </c:ext>
          </c:extLst>
        </c:ser>
        <c:ser>
          <c:idx val="1"/>
          <c:order val="1"/>
          <c:tx>
            <c:strRef>
              <c:f>Sheet1!$C$1</c:f>
              <c:strCache>
                <c:ptCount val="1"/>
                <c:pt idx="0">
                  <c:v>Series 2</c:v>
                </c:pt>
              </c:strCache>
            </c:strRef>
          </c:tx>
          <c:spPr>
            <a:solidFill>
              <a:schemeClr val="accent1"/>
            </a:solidFill>
            <a:ln>
              <a:noFill/>
            </a:ln>
            <a:effectLst/>
          </c:spPr>
          <c:invertIfNegative val="0"/>
          <c:errBars>
            <c:errBarType val="both"/>
            <c:errValType val="fixedVal"/>
            <c:noEndCap val="0"/>
            <c:val val="0.38"/>
            <c:spPr>
              <a:noFill/>
              <a:ln w="9525" cap="flat" cmpd="sng" algn="ctr">
                <a:solidFill>
                  <a:srgbClr val="000000"/>
                </a:solidFill>
                <a:round/>
              </a:ln>
              <a:effectLst/>
            </c:spPr>
          </c:errBars>
          <c:cat>
            <c:strRef>
              <c:f>Sheet1!$A$2</c:f>
              <c:strCache>
                <c:ptCount val="1"/>
                <c:pt idx="0">
                  <c:v>Category 1</c:v>
                </c:pt>
              </c:strCache>
            </c:strRef>
          </c:cat>
          <c:val>
            <c:numRef>
              <c:f>Sheet1!$C$2</c:f>
              <c:numCache>
                <c:formatCode>General</c:formatCode>
                <c:ptCount val="1"/>
                <c:pt idx="0">
                  <c:v>-1.27</c:v>
                </c:pt>
              </c:numCache>
            </c:numRef>
          </c:val>
          <c:extLst>
            <c:ext xmlns:c16="http://schemas.microsoft.com/office/drawing/2014/chart" uri="{C3380CC4-5D6E-409C-BE32-E72D297353CC}">
              <c16:uniqueId val="{00000006-B85D-47FC-BCFE-EF0A033D14A5}"/>
            </c:ext>
          </c:extLst>
        </c:ser>
        <c:dLbls>
          <c:showLegendKey val="0"/>
          <c:showVal val="0"/>
          <c:showCatName val="0"/>
          <c:showSerName val="0"/>
          <c:showPercent val="0"/>
          <c:showBubbleSize val="0"/>
        </c:dLbls>
        <c:gapWidth val="219"/>
        <c:overlap val="-27"/>
        <c:axId val="1408892640"/>
        <c:axId val="1408895360"/>
      </c:barChart>
      <c:catAx>
        <c:axId val="1408892640"/>
        <c:scaling>
          <c:orientation val="minMax"/>
        </c:scaling>
        <c:delete val="1"/>
        <c:axPos val="b"/>
        <c:numFmt formatCode="General" sourceLinked="1"/>
        <c:majorTickMark val="out"/>
        <c:minorTickMark val="none"/>
        <c:tickLblPos val="nextTo"/>
        <c:crossAx val="1408895360"/>
        <c:crosses val="autoZero"/>
        <c:auto val="1"/>
        <c:lblAlgn val="ctr"/>
        <c:lblOffset val="100"/>
        <c:noMultiLvlLbl val="0"/>
      </c:catAx>
      <c:valAx>
        <c:axId val="1408895360"/>
        <c:scaling>
          <c:orientation val="minMax"/>
          <c:max val="0"/>
          <c:min val="-2"/>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b="1" dirty="0">
                    <a:solidFill>
                      <a:srgbClr val="000000"/>
                    </a:solidFill>
                  </a:rPr>
                  <a:t>Adjusted change from baseline to EoT</a:t>
                </a:r>
                <a:r>
                  <a:rPr lang="en-US" sz="1050" b="1" baseline="0" dirty="0">
                    <a:solidFill>
                      <a:srgbClr val="000000"/>
                    </a:solidFill>
                  </a:rPr>
                  <a:t> (95% CI)</a:t>
                </a:r>
                <a:endParaRPr lang="en-US" sz="1050" b="1" dirty="0">
                  <a:solidFill>
                    <a:srgbClr val="000000"/>
                  </a:solidFill>
                </a:endParaRP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ru-RU"/>
            </a:p>
          </c:txPr>
        </c:title>
        <c:numFmt formatCode="#,##0.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ru-RU"/>
          </a:p>
        </c:txPr>
        <c:crossAx val="1408892640"/>
        <c:crosses val="autoZero"/>
        <c:crossBetween val="between"/>
        <c:maj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2A8E-4386-9732-790C1B7FC21E}"/>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2A8E-4386-9732-790C1B7FC21E}"/>
              </c:ext>
            </c:extLst>
          </c:dPt>
          <c:errBars>
            <c:errBarType val="both"/>
            <c:errValType val="fixedVal"/>
            <c:noEndCap val="0"/>
            <c:val val="4.7"/>
            <c:spPr>
              <a:noFill/>
              <a:ln w="9525" cap="flat" cmpd="sng" algn="ctr">
                <a:solidFill>
                  <a:srgbClr val="000000"/>
                </a:solidFill>
                <a:round/>
              </a:ln>
              <a:effectLst/>
            </c:spPr>
          </c:errBars>
          <c:cat>
            <c:strRef>
              <c:f>Sheet1!$A$2</c:f>
              <c:strCache>
                <c:ptCount val="1"/>
                <c:pt idx="0">
                  <c:v>Category 1</c:v>
                </c:pt>
              </c:strCache>
            </c:strRef>
          </c:cat>
          <c:val>
            <c:numRef>
              <c:f>Sheet1!$B$2</c:f>
              <c:numCache>
                <c:formatCode>General</c:formatCode>
                <c:ptCount val="1"/>
                <c:pt idx="0">
                  <c:v>18.57</c:v>
                </c:pt>
              </c:numCache>
            </c:numRef>
          </c:val>
          <c:extLst>
            <c:ext xmlns:c16="http://schemas.microsoft.com/office/drawing/2014/chart" uri="{C3380CC4-5D6E-409C-BE32-E72D297353CC}">
              <c16:uniqueId val="{00000004-2A8E-4386-9732-790C1B7FC21E}"/>
            </c:ext>
          </c:extLst>
        </c:ser>
        <c:ser>
          <c:idx val="1"/>
          <c:order val="1"/>
          <c:tx>
            <c:strRef>
              <c:f>Sheet1!$C$1</c:f>
              <c:strCache>
                <c:ptCount val="1"/>
                <c:pt idx="0">
                  <c:v>Series 2</c:v>
                </c:pt>
              </c:strCache>
            </c:strRef>
          </c:tx>
          <c:spPr>
            <a:solidFill>
              <a:schemeClr val="accent1"/>
            </a:solidFill>
            <a:ln>
              <a:noFill/>
            </a:ln>
            <a:effectLst/>
          </c:spPr>
          <c:invertIfNegative val="0"/>
          <c:errBars>
            <c:errBarType val="both"/>
            <c:errValType val="fixedVal"/>
            <c:noEndCap val="0"/>
            <c:val val="5.6"/>
            <c:spPr>
              <a:noFill/>
              <a:ln w="9525" cap="flat" cmpd="sng" algn="ctr">
                <a:solidFill>
                  <a:srgbClr val="000000"/>
                </a:solidFill>
                <a:round/>
              </a:ln>
              <a:effectLst/>
            </c:spPr>
          </c:errBars>
          <c:cat>
            <c:strRef>
              <c:f>Sheet1!$A$2</c:f>
              <c:strCache>
                <c:ptCount val="1"/>
                <c:pt idx="0">
                  <c:v>Category 1</c:v>
                </c:pt>
              </c:strCache>
            </c:strRef>
          </c:cat>
          <c:val>
            <c:numRef>
              <c:f>Sheet1!$C$2</c:f>
              <c:numCache>
                <c:formatCode>General</c:formatCode>
                <c:ptCount val="1"/>
                <c:pt idx="0">
                  <c:v>30.69</c:v>
                </c:pt>
              </c:numCache>
            </c:numRef>
          </c:val>
          <c:extLst>
            <c:ext xmlns:c16="http://schemas.microsoft.com/office/drawing/2014/chart" uri="{C3380CC4-5D6E-409C-BE32-E72D297353CC}">
              <c16:uniqueId val="{00000005-2A8E-4386-9732-790C1B7FC21E}"/>
            </c:ext>
          </c:extLst>
        </c:ser>
        <c:dLbls>
          <c:showLegendKey val="0"/>
          <c:showVal val="0"/>
          <c:showCatName val="0"/>
          <c:showSerName val="0"/>
          <c:showPercent val="0"/>
          <c:showBubbleSize val="0"/>
        </c:dLbls>
        <c:gapWidth val="219"/>
        <c:overlap val="-27"/>
        <c:axId val="1408895904"/>
        <c:axId val="1408896448"/>
      </c:barChart>
      <c:catAx>
        <c:axId val="1408895904"/>
        <c:scaling>
          <c:orientation val="minMax"/>
        </c:scaling>
        <c:delete val="1"/>
        <c:axPos val="b"/>
        <c:numFmt formatCode="General" sourceLinked="1"/>
        <c:majorTickMark val="none"/>
        <c:minorTickMark val="none"/>
        <c:tickLblPos val="nextTo"/>
        <c:crossAx val="1408896448"/>
        <c:crosses val="autoZero"/>
        <c:auto val="1"/>
        <c:lblAlgn val="ctr"/>
        <c:lblOffset val="100"/>
        <c:noMultiLvlLbl val="0"/>
      </c:catAx>
      <c:valAx>
        <c:axId val="1408896448"/>
        <c:scaling>
          <c:orientation val="minMax"/>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b="1" dirty="0">
                    <a:solidFill>
                      <a:srgbClr val="000000"/>
                    </a:solidFill>
                  </a:rPr>
                  <a:t>% Subjects achieving normalization</a:t>
                </a:r>
                <a:endParaRPr lang="en-US" sz="1050" b="1" dirty="0">
                  <a:solidFill>
                    <a:srgbClr val="000000"/>
                  </a:solidFill>
                </a:endParaRPr>
              </a:p>
            </c:rich>
          </c:tx>
          <c:layout>
            <c:manualLayout>
              <c:xMode val="edge"/>
              <c:yMode val="edge"/>
              <c:x val="4.7012190223907589E-3"/>
              <c:y val="0.1755243384880687"/>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ru-RU"/>
            </a:p>
          </c:txPr>
        </c:title>
        <c:numFmt formatCode="#,##0.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ru-RU"/>
          </a:p>
        </c:txPr>
        <c:crossAx val="1408895904"/>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B85D-47FC-BCFE-EF0A033D14A5}"/>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B85D-47FC-BCFE-EF0A033D14A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0.15000000000000002"/>
            <c:spPr>
              <a:noFill/>
              <a:ln w="9525" cap="flat" cmpd="sng" algn="ctr">
                <a:solidFill>
                  <a:srgbClr val="000000"/>
                </a:solidFill>
                <a:round/>
              </a:ln>
              <a:effectLst/>
            </c:spPr>
          </c:errBars>
          <c:cat>
            <c:strRef>
              <c:f>Sheet1!$A$2</c:f>
              <c:strCache>
                <c:ptCount val="1"/>
                <c:pt idx="0">
                  <c:v>Category 1</c:v>
                </c:pt>
              </c:strCache>
            </c:strRef>
          </c:cat>
          <c:val>
            <c:numRef>
              <c:f>Sheet1!$B$2</c:f>
              <c:numCache>
                <c:formatCode>General</c:formatCode>
                <c:ptCount val="1"/>
                <c:pt idx="0">
                  <c:v>-1.62</c:v>
                </c:pt>
              </c:numCache>
            </c:numRef>
          </c:val>
          <c:extLst>
            <c:ext xmlns:c16="http://schemas.microsoft.com/office/drawing/2014/chart" uri="{C3380CC4-5D6E-409C-BE32-E72D297353CC}">
              <c16:uniqueId val="{00000004-B85D-47FC-BCFE-EF0A033D14A5}"/>
            </c:ext>
          </c:extLst>
        </c:ser>
        <c:ser>
          <c:idx val="1"/>
          <c:order val="1"/>
          <c:tx>
            <c:strRef>
              <c:f>Sheet1!$C$1</c:f>
              <c:strCache>
                <c:ptCount val="1"/>
                <c:pt idx="0">
                  <c:v>Series 2</c:v>
                </c:pt>
              </c:strCache>
            </c:strRef>
          </c:tx>
          <c:spPr>
            <a:solidFill>
              <a:schemeClr val="accent1"/>
            </a:solidFill>
            <a:ln>
              <a:noFill/>
            </a:ln>
            <a:effectLst/>
          </c:spPr>
          <c:invertIfNegative val="0"/>
          <c:dLbls>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dLblPos val="ctr"/>
              <c:showLegendKey val="0"/>
              <c:showVal val="1"/>
              <c:showCatName val="0"/>
              <c:showSerName val="0"/>
              <c:showPercent val="0"/>
              <c:showBubbleSize val="0"/>
              <c:extLst>
                <c:ext xmlns:c16="http://schemas.microsoft.com/office/drawing/2014/chart" uri="{C3380CC4-5D6E-409C-BE32-E72D297353CC}">
                  <c16:uniqueId val="{00000004-F80D-4E8D-BED4-77DA069E90CA}"/>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0.13"/>
            <c:spPr>
              <a:noFill/>
              <a:ln w="9525" cap="flat" cmpd="sng" algn="ctr">
                <a:solidFill>
                  <a:srgbClr val="000000"/>
                </a:solidFill>
                <a:round/>
              </a:ln>
              <a:effectLst/>
            </c:spPr>
          </c:errBars>
          <c:cat>
            <c:strRef>
              <c:f>Sheet1!$A$2</c:f>
              <c:strCache>
                <c:ptCount val="1"/>
                <c:pt idx="0">
                  <c:v>Category 1</c:v>
                </c:pt>
              </c:strCache>
            </c:strRef>
          </c:cat>
          <c:val>
            <c:numRef>
              <c:f>Sheet1!$C$2</c:f>
              <c:numCache>
                <c:formatCode>General</c:formatCode>
                <c:ptCount val="1"/>
                <c:pt idx="0">
                  <c:v>-2</c:v>
                </c:pt>
              </c:numCache>
            </c:numRef>
          </c:val>
          <c:extLst>
            <c:ext xmlns:c16="http://schemas.microsoft.com/office/drawing/2014/chart" uri="{C3380CC4-5D6E-409C-BE32-E72D297353CC}">
              <c16:uniqueId val="{00000006-B85D-47FC-BCFE-EF0A033D14A5}"/>
            </c:ext>
          </c:extLst>
        </c:ser>
        <c:dLbls>
          <c:showLegendKey val="0"/>
          <c:showVal val="0"/>
          <c:showCatName val="0"/>
          <c:showSerName val="0"/>
          <c:showPercent val="0"/>
          <c:showBubbleSize val="0"/>
        </c:dLbls>
        <c:gapWidth val="219"/>
        <c:overlap val="-27"/>
        <c:axId val="1280894480"/>
        <c:axId val="1280897280"/>
      </c:barChart>
      <c:catAx>
        <c:axId val="1280894480"/>
        <c:scaling>
          <c:orientation val="minMax"/>
        </c:scaling>
        <c:delete val="1"/>
        <c:axPos val="b"/>
        <c:numFmt formatCode="General" sourceLinked="1"/>
        <c:majorTickMark val="out"/>
        <c:minorTickMark val="none"/>
        <c:tickLblPos val="nextTo"/>
        <c:crossAx val="1280897280"/>
        <c:crosses val="autoZero"/>
        <c:auto val="1"/>
        <c:lblAlgn val="ctr"/>
        <c:lblOffset val="100"/>
        <c:noMultiLvlLbl val="0"/>
      </c:catAx>
      <c:valAx>
        <c:axId val="1280897280"/>
        <c:scaling>
          <c:orientation val="minMax"/>
          <c:max val="0"/>
          <c:min val="-2.5"/>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b="0" dirty="0">
                    <a:solidFill>
                      <a:srgbClr val="000000"/>
                    </a:solidFill>
                  </a:rPr>
                  <a:t>Adjusted LS mean change from </a:t>
                </a:r>
                <a:br>
                  <a:rPr lang="en-US" sz="1000" b="0" dirty="0">
                    <a:solidFill>
                      <a:srgbClr val="000000"/>
                    </a:solidFill>
                  </a:rPr>
                </a:br>
                <a:r>
                  <a:rPr lang="en-US" sz="1000" b="0" dirty="0">
                    <a:solidFill>
                      <a:srgbClr val="000000"/>
                    </a:solidFill>
                  </a:rPr>
                  <a:t>baseline to EoT</a:t>
                </a:r>
                <a:r>
                  <a:rPr lang="en-US" sz="1000" b="0" baseline="0" dirty="0">
                    <a:solidFill>
                      <a:srgbClr val="000000"/>
                    </a:solidFill>
                  </a:rPr>
                  <a:t> </a:t>
                </a:r>
                <a:endParaRPr lang="en-US" sz="1000" b="0" dirty="0">
                  <a:solidFill>
                    <a:srgbClr val="000000"/>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0.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ru-RU"/>
          </a:p>
        </c:txPr>
        <c:crossAx val="1280894480"/>
        <c:crosses val="autoZero"/>
        <c:crossBetween val="between"/>
        <c:maj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B85D-47FC-BCFE-EF0A033D14A5}"/>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B85D-47FC-BCFE-EF0A033D14A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0.13"/>
            <c:spPr>
              <a:noFill/>
              <a:ln w="9525" cap="flat" cmpd="sng" algn="ctr">
                <a:solidFill>
                  <a:srgbClr val="000000"/>
                </a:solidFill>
                <a:round/>
              </a:ln>
              <a:effectLst/>
            </c:spPr>
          </c:errBars>
          <c:cat>
            <c:strRef>
              <c:f>Sheet1!$A$2</c:f>
              <c:strCache>
                <c:ptCount val="1"/>
                <c:pt idx="0">
                  <c:v>Category 1</c:v>
                </c:pt>
              </c:strCache>
            </c:strRef>
          </c:cat>
          <c:val>
            <c:numRef>
              <c:f>Sheet1!$B$2</c:f>
              <c:numCache>
                <c:formatCode>General</c:formatCode>
                <c:ptCount val="1"/>
                <c:pt idx="0">
                  <c:v>-1.38</c:v>
                </c:pt>
              </c:numCache>
            </c:numRef>
          </c:val>
          <c:extLst>
            <c:ext xmlns:c16="http://schemas.microsoft.com/office/drawing/2014/chart" uri="{C3380CC4-5D6E-409C-BE32-E72D297353CC}">
              <c16:uniqueId val="{00000004-B85D-47FC-BCFE-EF0A033D14A5}"/>
            </c:ext>
          </c:extLst>
        </c:ser>
        <c:ser>
          <c:idx val="1"/>
          <c:order val="1"/>
          <c:tx>
            <c:strRef>
              <c:f>Sheet1!$C$1</c:f>
              <c:strCache>
                <c:ptCount val="1"/>
                <c:pt idx="0">
                  <c:v>Series 2</c:v>
                </c:pt>
              </c:strCache>
            </c:strRef>
          </c:tx>
          <c:spPr>
            <a:solidFill>
              <a:schemeClr val="accent1"/>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83-4C38-B56B-D618B4CFD5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0.13"/>
            <c:spPr>
              <a:noFill/>
              <a:ln w="9525" cap="flat" cmpd="sng" algn="ctr">
                <a:solidFill>
                  <a:srgbClr val="000000"/>
                </a:solidFill>
                <a:round/>
              </a:ln>
              <a:effectLst/>
            </c:spPr>
          </c:errBars>
          <c:cat>
            <c:strRef>
              <c:f>Sheet1!$A$2</c:f>
              <c:strCache>
                <c:ptCount val="1"/>
                <c:pt idx="0">
                  <c:v>Category 1</c:v>
                </c:pt>
              </c:strCache>
            </c:strRef>
          </c:cat>
          <c:val>
            <c:numRef>
              <c:f>Sheet1!$C$2</c:f>
              <c:numCache>
                <c:formatCode>General</c:formatCode>
                <c:ptCount val="1"/>
                <c:pt idx="0">
                  <c:v>-1.89</c:v>
                </c:pt>
              </c:numCache>
            </c:numRef>
          </c:val>
          <c:extLst>
            <c:ext xmlns:c16="http://schemas.microsoft.com/office/drawing/2014/chart" uri="{C3380CC4-5D6E-409C-BE32-E72D297353CC}">
              <c16:uniqueId val="{00000006-B85D-47FC-BCFE-EF0A033D14A5}"/>
            </c:ext>
          </c:extLst>
        </c:ser>
        <c:dLbls>
          <c:showLegendKey val="0"/>
          <c:showVal val="0"/>
          <c:showCatName val="0"/>
          <c:showSerName val="0"/>
          <c:showPercent val="0"/>
          <c:showBubbleSize val="0"/>
        </c:dLbls>
        <c:gapWidth val="219"/>
        <c:overlap val="-27"/>
        <c:axId val="1280894480"/>
        <c:axId val="1280897280"/>
      </c:barChart>
      <c:catAx>
        <c:axId val="1280894480"/>
        <c:scaling>
          <c:orientation val="minMax"/>
        </c:scaling>
        <c:delete val="1"/>
        <c:axPos val="b"/>
        <c:numFmt formatCode="General" sourceLinked="1"/>
        <c:majorTickMark val="out"/>
        <c:minorTickMark val="none"/>
        <c:tickLblPos val="nextTo"/>
        <c:crossAx val="1280897280"/>
        <c:crosses val="autoZero"/>
        <c:auto val="1"/>
        <c:lblAlgn val="ctr"/>
        <c:lblOffset val="100"/>
        <c:noMultiLvlLbl val="0"/>
      </c:catAx>
      <c:valAx>
        <c:axId val="1280897280"/>
        <c:scaling>
          <c:orientation val="minMax"/>
          <c:max val="0"/>
          <c:min val="-2.5"/>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b="1" dirty="0">
                    <a:solidFill>
                      <a:srgbClr val="000000"/>
                    </a:solidFill>
                  </a:rPr>
                  <a:t>Adjusted LS mean change from baseline to week 8</a:t>
                </a:r>
                <a:r>
                  <a:rPr lang="en-US" sz="1000" b="1" baseline="0" dirty="0">
                    <a:solidFill>
                      <a:srgbClr val="000000"/>
                    </a:solidFill>
                  </a:rPr>
                  <a:t> </a:t>
                </a:r>
                <a:endParaRPr lang="en-US" sz="1000" b="1" dirty="0">
                  <a:solidFill>
                    <a:srgbClr val="000000"/>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0.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ru-RU"/>
          </a:p>
        </c:txPr>
        <c:crossAx val="1280894480"/>
        <c:crosses val="autoZero"/>
        <c:crossBetween val="between"/>
        <c:maj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2777-4625-BB64-6122C182704D}"/>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2777-4625-BB64-6122C182704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0.13"/>
            <c:spPr>
              <a:noFill/>
              <a:ln w="9525" cap="flat" cmpd="sng" algn="ctr">
                <a:solidFill>
                  <a:srgbClr val="000000"/>
                </a:solidFill>
                <a:round/>
              </a:ln>
              <a:effectLst/>
            </c:spPr>
          </c:errBars>
          <c:cat>
            <c:strRef>
              <c:f>Sheet1!$A$2</c:f>
              <c:strCache>
                <c:ptCount val="1"/>
                <c:pt idx="0">
                  <c:v>Category 1</c:v>
                </c:pt>
              </c:strCache>
            </c:strRef>
          </c:cat>
          <c:val>
            <c:numRef>
              <c:f>Sheet1!$B$2</c:f>
              <c:numCache>
                <c:formatCode>General</c:formatCode>
                <c:ptCount val="1"/>
                <c:pt idx="0">
                  <c:v>-1.56</c:v>
                </c:pt>
              </c:numCache>
            </c:numRef>
          </c:val>
          <c:extLst>
            <c:ext xmlns:c16="http://schemas.microsoft.com/office/drawing/2014/chart" uri="{C3380CC4-5D6E-409C-BE32-E72D297353CC}">
              <c16:uniqueId val="{00000004-2777-4625-BB64-6122C182704D}"/>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0.13"/>
            <c:spPr>
              <a:noFill/>
              <a:ln w="9525" cap="flat" cmpd="sng" algn="ctr">
                <a:solidFill>
                  <a:srgbClr val="000000"/>
                </a:solidFill>
                <a:round/>
              </a:ln>
              <a:effectLst/>
            </c:spPr>
          </c:errBars>
          <c:cat>
            <c:strRef>
              <c:f>Sheet1!$A$2</c:f>
              <c:strCache>
                <c:ptCount val="1"/>
                <c:pt idx="0">
                  <c:v>Category 1</c:v>
                </c:pt>
              </c:strCache>
            </c:strRef>
          </c:cat>
          <c:val>
            <c:numRef>
              <c:f>Sheet1!$C$2</c:f>
              <c:numCache>
                <c:formatCode>General</c:formatCode>
                <c:ptCount val="1"/>
                <c:pt idx="0">
                  <c:v>-1.95</c:v>
                </c:pt>
              </c:numCache>
            </c:numRef>
          </c:val>
          <c:extLst>
            <c:ext xmlns:c16="http://schemas.microsoft.com/office/drawing/2014/chart" uri="{C3380CC4-5D6E-409C-BE32-E72D297353CC}">
              <c16:uniqueId val="{00000005-2777-4625-BB64-6122C182704D}"/>
            </c:ext>
          </c:extLst>
        </c:ser>
        <c:dLbls>
          <c:showLegendKey val="0"/>
          <c:showVal val="0"/>
          <c:showCatName val="0"/>
          <c:showSerName val="0"/>
          <c:showPercent val="0"/>
          <c:showBubbleSize val="0"/>
        </c:dLbls>
        <c:gapWidth val="219"/>
        <c:overlap val="-27"/>
        <c:axId val="1280894480"/>
        <c:axId val="1280897280"/>
      </c:barChart>
      <c:catAx>
        <c:axId val="1280894480"/>
        <c:scaling>
          <c:orientation val="minMax"/>
        </c:scaling>
        <c:delete val="1"/>
        <c:axPos val="b"/>
        <c:numFmt formatCode="General" sourceLinked="1"/>
        <c:majorTickMark val="out"/>
        <c:minorTickMark val="none"/>
        <c:tickLblPos val="nextTo"/>
        <c:crossAx val="1280897280"/>
        <c:crosses val="autoZero"/>
        <c:auto val="1"/>
        <c:lblAlgn val="ctr"/>
        <c:lblOffset val="100"/>
        <c:noMultiLvlLbl val="0"/>
      </c:catAx>
      <c:valAx>
        <c:axId val="1280897280"/>
        <c:scaling>
          <c:orientation val="minMax"/>
          <c:max val="0"/>
          <c:min val="-2.5"/>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b="1" dirty="0">
                    <a:solidFill>
                      <a:srgbClr val="000000"/>
                    </a:solidFill>
                  </a:rPr>
                  <a:t>Adjusted LS mean change from baseline to week 12</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0.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ru-RU"/>
          </a:p>
        </c:txPr>
        <c:crossAx val="1280894480"/>
        <c:crosses val="autoZero"/>
        <c:crossBetween val="between"/>
        <c:maj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0.64597</cdr:x>
      <cdr:y>0.57848</cdr:y>
    </cdr:from>
    <cdr:to>
      <cdr:x>0.83881</cdr:x>
      <cdr:y>0.67455</cdr:y>
    </cdr:to>
    <cdr:sp macro="" textlink="">
      <cdr:nvSpPr>
        <cdr:cNvPr id="2" name="TextBox 28">
          <a:extLst xmlns:a="http://schemas.openxmlformats.org/drawingml/2006/main">
            <a:ext uri="{FF2B5EF4-FFF2-40B4-BE49-F238E27FC236}">
              <a16:creationId xmlns:a16="http://schemas.microsoft.com/office/drawing/2014/main" id="{5931F14B-9D7D-4CE7-AB5D-50894A25D320}"/>
            </a:ext>
          </a:extLst>
        </cdr:cNvPr>
        <cdr:cNvSpPr txBox="1"/>
      </cdr:nvSpPr>
      <cdr:spPr>
        <a:xfrm xmlns:a="http://schemas.openxmlformats.org/drawingml/2006/main">
          <a:off x="2647706" y="1667834"/>
          <a:ext cx="790413" cy="2769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dirty="0">
              <a:solidFill>
                <a:schemeClr val="bg1"/>
              </a:solidFill>
            </a:rPr>
            <a:t>-2.0</a:t>
          </a:r>
          <a:endParaRPr lang="en-US" sz="12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0.64597</cdr:x>
      <cdr:y>0.45329</cdr:y>
    </cdr:from>
    <cdr:to>
      <cdr:x>0.83881</cdr:x>
      <cdr:y>0.54936</cdr:y>
    </cdr:to>
    <cdr:sp macro="" textlink="">
      <cdr:nvSpPr>
        <cdr:cNvPr id="2" name="TextBox 28">
          <a:extLst xmlns:a="http://schemas.openxmlformats.org/drawingml/2006/main">
            <a:ext uri="{FF2B5EF4-FFF2-40B4-BE49-F238E27FC236}">
              <a16:creationId xmlns:a16="http://schemas.microsoft.com/office/drawing/2014/main" id="{5931F14B-9D7D-4CE7-AB5D-50894A25D320}"/>
            </a:ext>
          </a:extLst>
        </cdr:cNvPr>
        <cdr:cNvSpPr txBox="1"/>
      </cdr:nvSpPr>
      <cdr:spPr>
        <a:xfrm xmlns:a="http://schemas.openxmlformats.org/drawingml/2006/main">
          <a:off x="2647706" y="1306885"/>
          <a:ext cx="790413" cy="2769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dirty="0">
              <a:solidFill>
                <a:schemeClr val="bg1"/>
              </a:solidFill>
            </a:rPr>
            <a:t>-2.3</a:t>
          </a:r>
          <a:endParaRPr lang="en-US" sz="1200"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0.53532</cdr:x>
      <cdr:y>0.81311</cdr:y>
    </cdr:from>
    <cdr:to>
      <cdr:x>0.8178</cdr:x>
      <cdr:y>0.89687</cdr:y>
    </cdr:to>
    <cdr:sp macro="" textlink="">
      <cdr:nvSpPr>
        <cdr:cNvPr id="2" name="TextBox 1">
          <a:extLst xmlns:a="http://schemas.openxmlformats.org/drawingml/2006/main">
            <a:ext uri="{FF2B5EF4-FFF2-40B4-BE49-F238E27FC236}">
              <a16:creationId xmlns:a16="http://schemas.microsoft.com/office/drawing/2014/main" id="{DC5C7B15-96C1-4B3A-8F43-3492B4D8183E}"/>
            </a:ext>
          </a:extLst>
        </cdr:cNvPr>
        <cdr:cNvSpPr txBox="1"/>
      </cdr:nvSpPr>
      <cdr:spPr>
        <a:xfrm xmlns:a="http://schemas.openxmlformats.org/drawingml/2006/main">
          <a:off x="2757197" y="2662873"/>
          <a:ext cx="1454954" cy="2743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-1.27 (-1.65, -0.89)</a:t>
          </a:r>
          <a:endParaRPr lang="en-US" sz="1100" dirty="0"/>
        </a:p>
      </cdr:txBody>
    </cdr:sp>
  </cdr:relSizeAnchor>
  <cdr:relSizeAnchor xmlns:cdr="http://schemas.openxmlformats.org/drawingml/2006/chartDrawing">
    <cdr:from>
      <cdr:x>0.27996</cdr:x>
      <cdr:y>0.56804</cdr:y>
    </cdr:from>
    <cdr:to>
      <cdr:x>0.56245</cdr:x>
      <cdr:y>0.6518</cdr:y>
    </cdr:to>
    <cdr:sp macro="" textlink="">
      <cdr:nvSpPr>
        <cdr:cNvPr id="3" name="TextBox 1">
          <a:extLst xmlns:a="http://schemas.openxmlformats.org/drawingml/2006/main">
            <a:ext uri="{FF2B5EF4-FFF2-40B4-BE49-F238E27FC236}">
              <a16:creationId xmlns:a16="http://schemas.microsoft.com/office/drawing/2014/main" id="{5F0A8CAD-DC0D-45AD-983A-9D590CAAFCF9}"/>
            </a:ext>
          </a:extLst>
        </cdr:cNvPr>
        <cdr:cNvSpPr txBox="1"/>
      </cdr:nvSpPr>
      <cdr:spPr>
        <a:xfrm xmlns:a="http://schemas.openxmlformats.org/drawingml/2006/main">
          <a:off x="1441985" y="1860294"/>
          <a:ext cx="1454954" cy="2743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-0.75 (-1.13, -0.38)</a:t>
          </a:r>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0.60854</cdr:x>
      <cdr:y>0.72677</cdr:y>
    </cdr:from>
    <cdr:to>
      <cdr:x>0.75551</cdr:x>
      <cdr:y>0.85601</cdr:y>
    </cdr:to>
    <cdr:sp macro="" textlink="">
      <cdr:nvSpPr>
        <cdr:cNvPr id="3" name="TextBox 28">
          <a:extLst xmlns:a="http://schemas.openxmlformats.org/drawingml/2006/main">
            <a:ext uri="{FF2B5EF4-FFF2-40B4-BE49-F238E27FC236}">
              <a16:creationId xmlns:a16="http://schemas.microsoft.com/office/drawing/2014/main" id="{A924144E-B14E-46D4-8622-198C4E125693}"/>
            </a:ext>
          </a:extLst>
        </cdr:cNvPr>
        <cdr:cNvSpPr txBox="1"/>
      </cdr:nvSpPr>
      <cdr:spPr>
        <a:xfrm xmlns:a="http://schemas.openxmlformats.org/drawingml/2006/main">
          <a:off x="3287853" y="2596110"/>
          <a:ext cx="794036" cy="4616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b="1" dirty="0">
              <a:solidFill>
                <a:schemeClr val="bg1"/>
              </a:solidFill>
            </a:rPr>
            <a:t>30.69%</a:t>
          </a:r>
        </a:p>
        <a:p xmlns:a="http://schemas.openxmlformats.org/drawingml/2006/main">
          <a:pPr algn="ctr"/>
          <a:r>
            <a:rPr lang="en-GB" sz="1200" b="1" dirty="0">
              <a:solidFill>
                <a:schemeClr val="bg1"/>
              </a:solidFill>
            </a:rPr>
            <a:t>85/277</a:t>
          </a:r>
          <a:endParaRPr lang="en-US" sz="1200" b="1" dirty="0">
            <a:solidFill>
              <a:schemeClr val="bg1"/>
            </a:solidFill>
          </a:endParaRPr>
        </a:p>
      </cdr:txBody>
    </cdr:sp>
  </cdr:relSizeAnchor>
  <cdr:relSizeAnchor xmlns:cdr="http://schemas.openxmlformats.org/drawingml/2006/chartDrawing">
    <cdr:from>
      <cdr:x>0.47429</cdr:x>
      <cdr:y>0.04651</cdr:y>
    </cdr:from>
    <cdr:to>
      <cdr:x>0.86866</cdr:x>
      <cdr:y>0.12405</cdr:y>
    </cdr:to>
    <cdr:sp macro="" textlink="">
      <cdr:nvSpPr>
        <cdr:cNvPr id="4" name="TextBox 3"/>
        <cdr:cNvSpPr txBox="1"/>
      </cdr:nvSpPr>
      <cdr:spPr>
        <a:xfrm xmlns:a="http://schemas.openxmlformats.org/drawingml/2006/main">
          <a:off x="2562531" y="166139"/>
          <a:ext cx="213071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srgbClr val="000000"/>
              </a:solidFill>
            </a:rPr>
            <a:t>(95% CI: 25.31% to 36.48%)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36EC1AE6-D8A6-4845-90FF-BC0F69577C7A}" type="datetimeFigureOut">
              <a:rPr lang="nl-BE" smtClean="0"/>
              <a:t>6/04/2023</a:t>
            </a:fld>
            <a:endParaRPr lang="nl-BE"/>
          </a:p>
        </p:txBody>
      </p:sp>
      <p:sp>
        <p:nvSpPr>
          <p:cNvPr id="4" name="Tijdelijke aanduiding voor voettekst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FE86EF22-2D3A-4B88-A3D5-698B0A11C8FD}" type="slidenum">
              <a:rPr lang="nl-BE" smtClean="0"/>
              <a:t>‹#›</a:t>
            </a:fld>
            <a:endParaRPr lang="nl-BE"/>
          </a:p>
        </p:txBody>
      </p:sp>
    </p:spTree>
    <p:extLst>
      <p:ext uri="{BB962C8B-B14F-4D97-AF65-F5344CB8AC3E}">
        <p14:creationId xmlns:p14="http://schemas.microsoft.com/office/powerpoint/2010/main" val="2184898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21A4B5-C4B2-4B1B-ACA0-EAB9E2927687}" type="datetimeFigureOut">
              <a:rPr lang="nl-BE" smtClean="0"/>
              <a:t>6/04/2023</a:t>
            </a:fld>
            <a:endParaRPr lang="nl-BE"/>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BD4FB3F3-121F-4B4E-879B-7DEC211EF6C4}" type="slidenum">
              <a:rPr lang="nl-BE" smtClean="0"/>
              <a:t>‹#›</a:t>
            </a:fld>
            <a:endParaRPr lang="nl-BE"/>
          </a:p>
        </p:txBody>
      </p:sp>
    </p:spTree>
    <p:extLst>
      <p:ext uri="{BB962C8B-B14F-4D97-AF65-F5344CB8AC3E}">
        <p14:creationId xmlns:p14="http://schemas.microsoft.com/office/powerpoint/2010/main" val="2959211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B3F3-121F-4B4E-879B-7DEC211EF6C4}"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706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92F6C02-2C8D-40B6-BD94-2E79B53EF562}" type="slidenum">
              <a:rPr lang="en-US" smtClean="0"/>
              <a:t>14</a:t>
            </a:fld>
            <a:endParaRPr lang="en-US"/>
          </a:p>
        </p:txBody>
      </p:sp>
      <p:grpSp>
        <p:nvGrpSpPr>
          <p:cNvPr id="5" name="Group 4"/>
          <p:cNvGrpSpPr/>
          <p:nvPr/>
        </p:nvGrpSpPr>
        <p:grpSpPr>
          <a:xfrm>
            <a:off x="289452" y="3003967"/>
            <a:ext cx="1227583" cy="1947431"/>
            <a:chOff x="-1" y="2957052"/>
            <a:chExt cx="1227583" cy="1947431"/>
          </a:xfrm>
        </p:grpSpPr>
        <p:sp>
          <p:nvSpPr>
            <p:cNvPr id="6" name="TextBox 5"/>
            <p:cNvSpPr txBox="1"/>
            <p:nvPr/>
          </p:nvSpPr>
          <p:spPr>
            <a:xfrm>
              <a:off x="-1" y="4381263"/>
              <a:ext cx="1227583" cy="523220"/>
            </a:xfrm>
            <a:prstGeom prst="rect">
              <a:avLst/>
            </a:prstGeom>
            <a:noFill/>
            <a:ln>
              <a:solidFill>
                <a:schemeClr val="tx1"/>
              </a:solidFill>
            </a:ln>
          </p:spPr>
          <p:txBody>
            <a:bodyPr wrap="square" rtlCol="0">
              <a:spAutoFit/>
            </a:bodyPr>
            <a:lstStyle/>
            <a:p>
              <a:r>
                <a:rPr lang="en-US" sz="700" dirty="0"/>
                <a:t>EAU Guidelines/p19/para3/ln1;summary of evidence/rows1-2;recommendation/rows1-2</a:t>
              </a:r>
            </a:p>
          </p:txBody>
        </p:sp>
        <p:cxnSp>
          <p:nvCxnSpPr>
            <p:cNvPr id="7" name="Straight Connector 6"/>
            <p:cNvCxnSpPr/>
            <p:nvPr/>
          </p:nvCxnSpPr>
          <p:spPr>
            <a:xfrm flipV="1">
              <a:off x="471948" y="2957052"/>
              <a:ext cx="582562"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604090" y="3099060"/>
            <a:ext cx="1179870" cy="2519569"/>
            <a:chOff x="0" y="2923523"/>
            <a:chExt cx="1179870" cy="2519569"/>
          </a:xfrm>
        </p:grpSpPr>
        <p:sp>
          <p:nvSpPr>
            <p:cNvPr id="9" name="TextBox 8"/>
            <p:cNvSpPr txBox="1"/>
            <p:nvPr/>
          </p:nvSpPr>
          <p:spPr>
            <a:xfrm>
              <a:off x="0" y="4381263"/>
              <a:ext cx="1179870" cy="1061829"/>
            </a:xfrm>
            <a:prstGeom prst="rect">
              <a:avLst/>
            </a:prstGeom>
            <a:noFill/>
            <a:ln>
              <a:solidFill>
                <a:schemeClr val="tx1"/>
              </a:solidFill>
            </a:ln>
          </p:spPr>
          <p:txBody>
            <a:bodyPr wrap="square" rtlCol="0">
              <a:spAutoFit/>
            </a:bodyPr>
            <a:lstStyle/>
            <a:p>
              <a:r>
                <a:rPr lang="en-US" sz="700" dirty="0"/>
                <a:t>EAU Guidelines/p22/4.1.2 lifestyle interventions/lns1-2; summary of evidence/row2;4.1.2.2 physical exercise/lns1-2</a:t>
              </a:r>
            </a:p>
            <a:p>
              <a:endParaRPr lang="en-US" sz="700" dirty="0"/>
            </a:p>
            <a:p>
              <a:r>
                <a:rPr lang="en-US" sz="700" dirty="0"/>
                <a:t>And </a:t>
              </a:r>
            </a:p>
            <a:p>
              <a:endParaRPr lang="en-US" sz="700" dirty="0"/>
            </a:p>
            <a:p>
              <a:r>
                <a:rPr lang="en-US" sz="700" dirty="0"/>
                <a:t>Page 23/Table 2</a:t>
              </a:r>
            </a:p>
          </p:txBody>
        </p:sp>
        <p:cxnSp>
          <p:nvCxnSpPr>
            <p:cNvPr id="10" name="Straight Connector 9"/>
            <p:cNvCxnSpPr/>
            <p:nvPr/>
          </p:nvCxnSpPr>
          <p:spPr>
            <a:xfrm flipV="1">
              <a:off x="471948" y="2923523"/>
              <a:ext cx="443282" cy="1457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858696" y="3099060"/>
            <a:ext cx="1419532" cy="2162875"/>
            <a:chOff x="0" y="2957052"/>
            <a:chExt cx="1218842" cy="2162875"/>
          </a:xfrm>
        </p:grpSpPr>
        <p:sp>
          <p:nvSpPr>
            <p:cNvPr id="12" name="TextBox 11"/>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Guidelines/p24/4.1.3 </a:t>
              </a:r>
              <a:r>
                <a:rPr lang="en-US" sz="700" dirty="0" err="1"/>
                <a:t>behavioural</a:t>
              </a:r>
              <a:r>
                <a:rPr lang="en-US" sz="700" dirty="0"/>
                <a:t> and physical therapies/para2/ln1;p25/summary of evidence/row1;p26/summary of evidence/row2;p28/4.1.3.5 recommendations/rows1-4</a:t>
              </a:r>
            </a:p>
          </p:txBody>
        </p:sp>
        <p:cxnSp>
          <p:nvCxnSpPr>
            <p:cNvPr id="13" name="Straight Connector 12"/>
            <p:cNvCxnSpPr/>
            <p:nvPr/>
          </p:nvCxnSpPr>
          <p:spPr>
            <a:xfrm flipV="1">
              <a:off x="471948" y="2957052"/>
              <a:ext cx="219573"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858972" y="3099060"/>
            <a:ext cx="1095514" cy="2139066"/>
            <a:chOff x="0" y="2980861"/>
            <a:chExt cx="1218842" cy="2139066"/>
          </a:xfrm>
        </p:grpSpPr>
        <p:sp>
          <p:nvSpPr>
            <p:cNvPr id="15" name="TextBox 14"/>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Guidelines/p29/4.2 pharmacological management/ln1;p53/4.3.6.1 bladder wall injection of botulinum toxin a/lns1-4</a:t>
              </a:r>
            </a:p>
          </p:txBody>
        </p:sp>
        <p:cxnSp>
          <p:nvCxnSpPr>
            <p:cNvPr id="16" name="Straight Connector 15"/>
            <p:cNvCxnSpPr/>
            <p:nvPr/>
          </p:nvCxnSpPr>
          <p:spPr>
            <a:xfrm flipV="1">
              <a:off x="471948" y="2980861"/>
              <a:ext cx="0" cy="140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Notes Placeholder 2"/>
          <p:cNvSpPr>
            <a:spLocks noGrp="1"/>
          </p:cNvSpPr>
          <p:nvPr>
            <p:ph type="body" idx="1"/>
          </p:nvPr>
        </p:nvSpPr>
        <p:spPr>
          <a:xfrm>
            <a:off x="685800" y="5827014"/>
            <a:ext cx="5486400" cy="36004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7" name="Footer Placeholder 16"/>
          <p:cNvSpPr>
            <a:spLocks noGrp="1"/>
          </p:cNvSpPr>
          <p:nvPr>
            <p:ph type="ftr" sz="quarter" idx="11"/>
          </p:nvPr>
        </p:nvSpPr>
        <p:spPr/>
        <p:txBody>
          <a:bodyPr/>
          <a:lstStyle/>
          <a:p>
            <a:r>
              <a:rPr lang="en-US"/>
              <a:t>ASTM-02 Astellas ICS Symposium V20_Annotated_9.11.17</a:t>
            </a:r>
            <a:endParaRPr lang="en-US" dirty="0"/>
          </a:p>
        </p:txBody>
      </p:sp>
    </p:spTree>
    <p:extLst>
      <p:ext uri="{BB962C8B-B14F-4D97-AF65-F5344CB8AC3E}">
        <p14:creationId xmlns:p14="http://schemas.microsoft.com/office/powerpoint/2010/main" val="303604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92F6C02-2C8D-40B6-BD94-2E79B53EF562}" type="slidenum">
              <a:rPr lang="en-US" smtClean="0"/>
              <a:t>15</a:t>
            </a:fld>
            <a:endParaRPr lang="en-US"/>
          </a:p>
        </p:txBody>
      </p:sp>
      <p:grpSp>
        <p:nvGrpSpPr>
          <p:cNvPr id="5" name="Group 4"/>
          <p:cNvGrpSpPr/>
          <p:nvPr/>
        </p:nvGrpSpPr>
        <p:grpSpPr>
          <a:xfrm>
            <a:off x="289452" y="3003967"/>
            <a:ext cx="1227583" cy="1947431"/>
            <a:chOff x="-1" y="2957052"/>
            <a:chExt cx="1227583" cy="1947431"/>
          </a:xfrm>
        </p:grpSpPr>
        <p:sp>
          <p:nvSpPr>
            <p:cNvPr id="6" name="TextBox 5"/>
            <p:cNvSpPr txBox="1"/>
            <p:nvPr/>
          </p:nvSpPr>
          <p:spPr>
            <a:xfrm>
              <a:off x="-1" y="4381263"/>
              <a:ext cx="1227583" cy="523220"/>
            </a:xfrm>
            <a:prstGeom prst="rect">
              <a:avLst/>
            </a:prstGeom>
            <a:noFill/>
            <a:ln>
              <a:solidFill>
                <a:schemeClr val="tx1"/>
              </a:solidFill>
            </a:ln>
          </p:spPr>
          <p:txBody>
            <a:bodyPr wrap="square" rtlCol="0">
              <a:spAutoFit/>
            </a:bodyPr>
            <a:lstStyle/>
            <a:p>
              <a:r>
                <a:rPr lang="en-US" sz="700" dirty="0"/>
                <a:t>EAU Guidelines/p19/para3/ln1;summary of evidence/rows1-2;recommendation/rows1-2</a:t>
              </a:r>
            </a:p>
          </p:txBody>
        </p:sp>
        <p:cxnSp>
          <p:nvCxnSpPr>
            <p:cNvPr id="7" name="Straight Connector 6"/>
            <p:cNvCxnSpPr/>
            <p:nvPr/>
          </p:nvCxnSpPr>
          <p:spPr>
            <a:xfrm flipV="1">
              <a:off x="471948" y="2957052"/>
              <a:ext cx="582562"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604090" y="3099060"/>
            <a:ext cx="1179870" cy="2519569"/>
            <a:chOff x="0" y="2923523"/>
            <a:chExt cx="1179870" cy="2519569"/>
          </a:xfrm>
        </p:grpSpPr>
        <p:sp>
          <p:nvSpPr>
            <p:cNvPr id="9" name="TextBox 8"/>
            <p:cNvSpPr txBox="1"/>
            <p:nvPr/>
          </p:nvSpPr>
          <p:spPr>
            <a:xfrm>
              <a:off x="0" y="4381263"/>
              <a:ext cx="1179870" cy="1061829"/>
            </a:xfrm>
            <a:prstGeom prst="rect">
              <a:avLst/>
            </a:prstGeom>
            <a:noFill/>
            <a:ln>
              <a:solidFill>
                <a:schemeClr val="tx1"/>
              </a:solidFill>
            </a:ln>
          </p:spPr>
          <p:txBody>
            <a:bodyPr wrap="square" rtlCol="0">
              <a:spAutoFit/>
            </a:bodyPr>
            <a:lstStyle/>
            <a:p>
              <a:r>
                <a:rPr lang="en-US" sz="700" dirty="0"/>
                <a:t>EAU Guidelines/p22/4.1.2 lifestyle interventions/lns1-2; summary of evidence/row2;4.1.2.2 physical exercise/lns1-2</a:t>
              </a:r>
            </a:p>
            <a:p>
              <a:endParaRPr lang="en-US" sz="700" dirty="0"/>
            </a:p>
            <a:p>
              <a:r>
                <a:rPr lang="en-US" sz="700" dirty="0"/>
                <a:t>And </a:t>
              </a:r>
            </a:p>
            <a:p>
              <a:endParaRPr lang="en-US" sz="700" dirty="0"/>
            </a:p>
            <a:p>
              <a:r>
                <a:rPr lang="en-US" sz="700" dirty="0"/>
                <a:t>Page 23/Table 2</a:t>
              </a:r>
            </a:p>
          </p:txBody>
        </p:sp>
        <p:cxnSp>
          <p:nvCxnSpPr>
            <p:cNvPr id="10" name="Straight Connector 9"/>
            <p:cNvCxnSpPr/>
            <p:nvPr/>
          </p:nvCxnSpPr>
          <p:spPr>
            <a:xfrm flipV="1">
              <a:off x="471948" y="2923523"/>
              <a:ext cx="443282" cy="1457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858696" y="3099060"/>
            <a:ext cx="1419532" cy="2162875"/>
            <a:chOff x="0" y="2957052"/>
            <a:chExt cx="1218842" cy="2162875"/>
          </a:xfrm>
        </p:grpSpPr>
        <p:sp>
          <p:nvSpPr>
            <p:cNvPr id="12" name="TextBox 11"/>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Guidelines/p24/4.1.3 </a:t>
              </a:r>
              <a:r>
                <a:rPr lang="en-US" sz="700" dirty="0" err="1"/>
                <a:t>behavioural</a:t>
              </a:r>
              <a:r>
                <a:rPr lang="en-US" sz="700" dirty="0"/>
                <a:t> and physical therapies/para2/ln1;p25/summary of evidence/row1;p26/summary of evidence/row2;p28/4.1.3.5 recommendations/rows1-4</a:t>
              </a:r>
            </a:p>
          </p:txBody>
        </p:sp>
        <p:cxnSp>
          <p:nvCxnSpPr>
            <p:cNvPr id="13" name="Straight Connector 12"/>
            <p:cNvCxnSpPr/>
            <p:nvPr/>
          </p:nvCxnSpPr>
          <p:spPr>
            <a:xfrm flipV="1">
              <a:off x="471948" y="2957052"/>
              <a:ext cx="219573"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858972" y="3099060"/>
            <a:ext cx="1095514" cy="2139066"/>
            <a:chOff x="0" y="2980861"/>
            <a:chExt cx="1218842" cy="2139066"/>
          </a:xfrm>
        </p:grpSpPr>
        <p:sp>
          <p:nvSpPr>
            <p:cNvPr id="15" name="TextBox 14"/>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Guidelines/p29/4.2 pharmacological management/ln1;p53/4.3.6.1 bladder wall injection of botulinum toxin a/lns1-4</a:t>
              </a:r>
            </a:p>
          </p:txBody>
        </p:sp>
        <p:cxnSp>
          <p:nvCxnSpPr>
            <p:cNvPr id="16" name="Straight Connector 15"/>
            <p:cNvCxnSpPr/>
            <p:nvPr/>
          </p:nvCxnSpPr>
          <p:spPr>
            <a:xfrm flipV="1">
              <a:off x="471948" y="2980861"/>
              <a:ext cx="0" cy="140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Notes Placeholder 2"/>
          <p:cNvSpPr>
            <a:spLocks noGrp="1"/>
          </p:cNvSpPr>
          <p:nvPr>
            <p:ph type="body" idx="1"/>
          </p:nvPr>
        </p:nvSpPr>
        <p:spPr>
          <a:xfrm>
            <a:off x="685800" y="5827014"/>
            <a:ext cx="5486400" cy="36004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7" name="Footer Placeholder 16"/>
          <p:cNvSpPr>
            <a:spLocks noGrp="1"/>
          </p:cNvSpPr>
          <p:nvPr>
            <p:ph type="ftr" sz="quarter" idx="11"/>
          </p:nvPr>
        </p:nvSpPr>
        <p:spPr/>
        <p:txBody>
          <a:bodyPr/>
          <a:lstStyle/>
          <a:p>
            <a:r>
              <a:rPr lang="en-US"/>
              <a:t>ASTM-02 Astellas ICS Symposium V20_Annotated_9.11.17</a:t>
            </a:r>
            <a:endParaRPr lang="en-US" dirty="0"/>
          </a:p>
        </p:txBody>
      </p:sp>
    </p:spTree>
    <p:extLst>
      <p:ext uri="{BB962C8B-B14F-4D97-AF65-F5344CB8AC3E}">
        <p14:creationId xmlns:p14="http://schemas.microsoft.com/office/powerpoint/2010/main" val="2119876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92F6C02-2C8D-40B6-BD94-2E79B53EF562}" type="slidenum">
              <a:rPr lang="en-US" smtClean="0"/>
              <a:t>16</a:t>
            </a:fld>
            <a:endParaRPr lang="en-US"/>
          </a:p>
        </p:txBody>
      </p:sp>
      <p:grpSp>
        <p:nvGrpSpPr>
          <p:cNvPr id="5" name="Group 4"/>
          <p:cNvGrpSpPr/>
          <p:nvPr/>
        </p:nvGrpSpPr>
        <p:grpSpPr>
          <a:xfrm>
            <a:off x="289452" y="3003967"/>
            <a:ext cx="1227583" cy="1947431"/>
            <a:chOff x="-1" y="2957052"/>
            <a:chExt cx="1227583" cy="1947431"/>
          </a:xfrm>
        </p:grpSpPr>
        <p:sp>
          <p:nvSpPr>
            <p:cNvPr id="6" name="TextBox 5"/>
            <p:cNvSpPr txBox="1"/>
            <p:nvPr/>
          </p:nvSpPr>
          <p:spPr>
            <a:xfrm>
              <a:off x="-1" y="4381263"/>
              <a:ext cx="1227583" cy="523220"/>
            </a:xfrm>
            <a:prstGeom prst="rect">
              <a:avLst/>
            </a:prstGeom>
            <a:noFill/>
            <a:ln>
              <a:solidFill>
                <a:schemeClr val="tx1"/>
              </a:solidFill>
            </a:ln>
          </p:spPr>
          <p:txBody>
            <a:bodyPr wrap="square" rtlCol="0">
              <a:spAutoFit/>
            </a:bodyPr>
            <a:lstStyle/>
            <a:p>
              <a:r>
                <a:rPr lang="en-US" sz="700" dirty="0"/>
                <a:t>EAU Guidelines/p19/para3/ln1;summary of evidence/rows1-2;recommendation/rows1-2</a:t>
              </a:r>
            </a:p>
          </p:txBody>
        </p:sp>
        <p:cxnSp>
          <p:nvCxnSpPr>
            <p:cNvPr id="7" name="Straight Connector 6"/>
            <p:cNvCxnSpPr/>
            <p:nvPr/>
          </p:nvCxnSpPr>
          <p:spPr>
            <a:xfrm flipV="1">
              <a:off x="471948" y="2957052"/>
              <a:ext cx="582562"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604090" y="3099060"/>
            <a:ext cx="1179870" cy="2519569"/>
            <a:chOff x="0" y="2923523"/>
            <a:chExt cx="1179870" cy="2519569"/>
          </a:xfrm>
        </p:grpSpPr>
        <p:sp>
          <p:nvSpPr>
            <p:cNvPr id="9" name="TextBox 8"/>
            <p:cNvSpPr txBox="1"/>
            <p:nvPr/>
          </p:nvSpPr>
          <p:spPr>
            <a:xfrm>
              <a:off x="0" y="4381263"/>
              <a:ext cx="1179870" cy="1061829"/>
            </a:xfrm>
            <a:prstGeom prst="rect">
              <a:avLst/>
            </a:prstGeom>
            <a:noFill/>
            <a:ln>
              <a:solidFill>
                <a:schemeClr val="tx1"/>
              </a:solidFill>
            </a:ln>
          </p:spPr>
          <p:txBody>
            <a:bodyPr wrap="square" rtlCol="0">
              <a:spAutoFit/>
            </a:bodyPr>
            <a:lstStyle/>
            <a:p>
              <a:r>
                <a:rPr lang="en-US" sz="700" dirty="0"/>
                <a:t>EAU Guidelines/p22/4.1.2 lifestyle interventions/lns1-2; summary of evidence/row2;4.1.2.2 physical exercise/lns1-2</a:t>
              </a:r>
            </a:p>
            <a:p>
              <a:endParaRPr lang="en-US" sz="700" dirty="0"/>
            </a:p>
            <a:p>
              <a:r>
                <a:rPr lang="en-US" sz="700" dirty="0"/>
                <a:t>And </a:t>
              </a:r>
            </a:p>
            <a:p>
              <a:endParaRPr lang="en-US" sz="700" dirty="0"/>
            </a:p>
            <a:p>
              <a:r>
                <a:rPr lang="en-US" sz="700" dirty="0"/>
                <a:t>Page 23/Table 2</a:t>
              </a:r>
            </a:p>
          </p:txBody>
        </p:sp>
        <p:cxnSp>
          <p:nvCxnSpPr>
            <p:cNvPr id="10" name="Straight Connector 9"/>
            <p:cNvCxnSpPr/>
            <p:nvPr/>
          </p:nvCxnSpPr>
          <p:spPr>
            <a:xfrm flipV="1">
              <a:off x="471948" y="2923523"/>
              <a:ext cx="443282" cy="1457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858696" y="3099060"/>
            <a:ext cx="1419532" cy="2162875"/>
            <a:chOff x="0" y="2957052"/>
            <a:chExt cx="1218842" cy="2162875"/>
          </a:xfrm>
        </p:grpSpPr>
        <p:sp>
          <p:nvSpPr>
            <p:cNvPr id="12" name="TextBox 11"/>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Guidelines/p24/4.1.3 </a:t>
              </a:r>
              <a:r>
                <a:rPr lang="en-US" sz="700" dirty="0" err="1"/>
                <a:t>behavioural</a:t>
              </a:r>
              <a:r>
                <a:rPr lang="en-US" sz="700" dirty="0"/>
                <a:t> and physical therapies/para2/ln1;p25/summary of evidence/row1;p26/summary of evidence/row2;p28/4.1.3.5 recommendations/rows1-4</a:t>
              </a:r>
            </a:p>
          </p:txBody>
        </p:sp>
        <p:cxnSp>
          <p:nvCxnSpPr>
            <p:cNvPr id="13" name="Straight Connector 12"/>
            <p:cNvCxnSpPr/>
            <p:nvPr/>
          </p:nvCxnSpPr>
          <p:spPr>
            <a:xfrm flipV="1">
              <a:off x="471948" y="2957052"/>
              <a:ext cx="219573"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858972" y="3099060"/>
            <a:ext cx="1095514" cy="2139066"/>
            <a:chOff x="0" y="2980861"/>
            <a:chExt cx="1218842" cy="2139066"/>
          </a:xfrm>
        </p:grpSpPr>
        <p:sp>
          <p:nvSpPr>
            <p:cNvPr id="15" name="TextBox 14"/>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Guidelines/p29/4.2 pharmacological management/ln1;p53/4.3.6.1 bladder wall injection of botulinum toxin a/lns1-4</a:t>
              </a:r>
            </a:p>
          </p:txBody>
        </p:sp>
        <p:cxnSp>
          <p:nvCxnSpPr>
            <p:cNvPr id="16" name="Straight Connector 15"/>
            <p:cNvCxnSpPr/>
            <p:nvPr/>
          </p:nvCxnSpPr>
          <p:spPr>
            <a:xfrm flipV="1">
              <a:off x="471948" y="2980861"/>
              <a:ext cx="0" cy="140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Notes Placeholder 2"/>
          <p:cNvSpPr>
            <a:spLocks noGrp="1"/>
          </p:cNvSpPr>
          <p:nvPr>
            <p:ph type="body" idx="1"/>
          </p:nvPr>
        </p:nvSpPr>
        <p:spPr>
          <a:xfrm>
            <a:off x="685800" y="5827014"/>
            <a:ext cx="5486400" cy="3600450"/>
          </a:xfrm>
        </p:spPr>
        <p:txBody>
          <a:bodyPr/>
          <a:lstStyle/>
          <a:p>
            <a:endParaRPr lang="en-US" dirty="0"/>
          </a:p>
        </p:txBody>
      </p:sp>
      <p:sp>
        <p:nvSpPr>
          <p:cNvPr id="17" name="Footer Placeholder 16"/>
          <p:cNvSpPr>
            <a:spLocks noGrp="1"/>
          </p:cNvSpPr>
          <p:nvPr>
            <p:ph type="ftr" sz="quarter" idx="11"/>
          </p:nvPr>
        </p:nvSpPr>
        <p:spPr/>
        <p:txBody>
          <a:bodyPr/>
          <a:lstStyle/>
          <a:p>
            <a:r>
              <a:rPr lang="en-US"/>
              <a:t>ASTM-02 Astellas ICS Symposium V20_Annotated_9.11.17</a:t>
            </a:r>
            <a:endParaRPr lang="en-US" dirty="0"/>
          </a:p>
        </p:txBody>
      </p:sp>
    </p:spTree>
    <p:extLst>
      <p:ext uri="{BB962C8B-B14F-4D97-AF65-F5344CB8AC3E}">
        <p14:creationId xmlns:p14="http://schemas.microsoft.com/office/powerpoint/2010/main" val="1299947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92F6C02-2C8D-40B6-BD94-2E79B53EF562}" type="slidenum">
              <a:rPr lang="en-US" smtClean="0"/>
              <a:t>17</a:t>
            </a:fld>
            <a:endParaRPr lang="en-US"/>
          </a:p>
        </p:txBody>
      </p:sp>
      <p:grpSp>
        <p:nvGrpSpPr>
          <p:cNvPr id="5" name="Group 4"/>
          <p:cNvGrpSpPr/>
          <p:nvPr/>
        </p:nvGrpSpPr>
        <p:grpSpPr>
          <a:xfrm>
            <a:off x="289452" y="3003967"/>
            <a:ext cx="1227583" cy="1947431"/>
            <a:chOff x="-1" y="2957052"/>
            <a:chExt cx="1227583" cy="1947431"/>
          </a:xfrm>
        </p:grpSpPr>
        <p:sp>
          <p:nvSpPr>
            <p:cNvPr id="6" name="TextBox 5"/>
            <p:cNvSpPr txBox="1"/>
            <p:nvPr/>
          </p:nvSpPr>
          <p:spPr>
            <a:xfrm>
              <a:off x="-1" y="4381263"/>
              <a:ext cx="1227583" cy="523220"/>
            </a:xfrm>
            <a:prstGeom prst="rect">
              <a:avLst/>
            </a:prstGeom>
            <a:noFill/>
            <a:ln>
              <a:solidFill>
                <a:schemeClr val="tx1"/>
              </a:solidFill>
            </a:ln>
          </p:spPr>
          <p:txBody>
            <a:bodyPr wrap="square" rtlCol="0">
              <a:spAutoFit/>
            </a:bodyPr>
            <a:lstStyle/>
            <a:p>
              <a:r>
                <a:rPr lang="en-US" sz="700" dirty="0"/>
                <a:t>EAU Guidelines/p19/para3/ln1;summary of evidence/rows1-2;recommendation/rows1-2</a:t>
              </a:r>
            </a:p>
          </p:txBody>
        </p:sp>
        <p:cxnSp>
          <p:nvCxnSpPr>
            <p:cNvPr id="7" name="Straight Connector 6"/>
            <p:cNvCxnSpPr/>
            <p:nvPr/>
          </p:nvCxnSpPr>
          <p:spPr>
            <a:xfrm flipV="1">
              <a:off x="471948" y="2957052"/>
              <a:ext cx="582562"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604090" y="3099060"/>
            <a:ext cx="1179870" cy="2519569"/>
            <a:chOff x="0" y="2923523"/>
            <a:chExt cx="1179870" cy="2519569"/>
          </a:xfrm>
        </p:grpSpPr>
        <p:sp>
          <p:nvSpPr>
            <p:cNvPr id="9" name="TextBox 8"/>
            <p:cNvSpPr txBox="1"/>
            <p:nvPr/>
          </p:nvSpPr>
          <p:spPr>
            <a:xfrm>
              <a:off x="0" y="4381263"/>
              <a:ext cx="1179870" cy="1061829"/>
            </a:xfrm>
            <a:prstGeom prst="rect">
              <a:avLst/>
            </a:prstGeom>
            <a:noFill/>
            <a:ln>
              <a:solidFill>
                <a:schemeClr val="tx1"/>
              </a:solidFill>
            </a:ln>
          </p:spPr>
          <p:txBody>
            <a:bodyPr wrap="square" rtlCol="0">
              <a:spAutoFit/>
            </a:bodyPr>
            <a:lstStyle/>
            <a:p>
              <a:r>
                <a:rPr lang="en-US" sz="700" dirty="0"/>
                <a:t>EAU Guidelines/p22/4.1.2 lifestyle interventions/lns1-2; summary of evidence/row2;4.1.2.2 physical exercise/lns1-2</a:t>
              </a:r>
            </a:p>
            <a:p>
              <a:endParaRPr lang="en-US" sz="700" dirty="0"/>
            </a:p>
            <a:p>
              <a:r>
                <a:rPr lang="en-US" sz="700" dirty="0"/>
                <a:t>And </a:t>
              </a:r>
            </a:p>
            <a:p>
              <a:endParaRPr lang="en-US" sz="700" dirty="0"/>
            </a:p>
            <a:p>
              <a:r>
                <a:rPr lang="en-US" sz="700" dirty="0"/>
                <a:t>Page 23/Table 2</a:t>
              </a:r>
            </a:p>
          </p:txBody>
        </p:sp>
        <p:cxnSp>
          <p:nvCxnSpPr>
            <p:cNvPr id="10" name="Straight Connector 9"/>
            <p:cNvCxnSpPr/>
            <p:nvPr/>
          </p:nvCxnSpPr>
          <p:spPr>
            <a:xfrm flipV="1">
              <a:off x="471948" y="2923523"/>
              <a:ext cx="443282" cy="1457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858696" y="3099060"/>
            <a:ext cx="1419532" cy="2162875"/>
            <a:chOff x="0" y="2957052"/>
            <a:chExt cx="1218842" cy="2162875"/>
          </a:xfrm>
        </p:grpSpPr>
        <p:sp>
          <p:nvSpPr>
            <p:cNvPr id="12" name="TextBox 11"/>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Guidelines/p24/4.1.3 </a:t>
              </a:r>
              <a:r>
                <a:rPr lang="en-US" sz="700" dirty="0" err="1"/>
                <a:t>behavioural</a:t>
              </a:r>
              <a:r>
                <a:rPr lang="en-US" sz="700" dirty="0"/>
                <a:t> and physical therapies/para2/ln1;p25/summary of evidence/row1;p26/summary of evidence/row2;p28/4.1.3.5 recommendations/rows1-4</a:t>
              </a:r>
            </a:p>
          </p:txBody>
        </p:sp>
        <p:cxnSp>
          <p:nvCxnSpPr>
            <p:cNvPr id="13" name="Straight Connector 12"/>
            <p:cNvCxnSpPr/>
            <p:nvPr/>
          </p:nvCxnSpPr>
          <p:spPr>
            <a:xfrm flipV="1">
              <a:off x="471948" y="2957052"/>
              <a:ext cx="219573"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858972" y="3099060"/>
            <a:ext cx="1095514" cy="2139066"/>
            <a:chOff x="0" y="2980861"/>
            <a:chExt cx="1218842" cy="2139066"/>
          </a:xfrm>
        </p:grpSpPr>
        <p:sp>
          <p:nvSpPr>
            <p:cNvPr id="15" name="TextBox 14"/>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Guidelines/p29/4.2 pharmacological management/ln1;p53/4.3.6.1 bladder wall injection of botulinum toxin a/lns1-4</a:t>
              </a:r>
            </a:p>
          </p:txBody>
        </p:sp>
        <p:cxnSp>
          <p:nvCxnSpPr>
            <p:cNvPr id="16" name="Straight Connector 15"/>
            <p:cNvCxnSpPr/>
            <p:nvPr/>
          </p:nvCxnSpPr>
          <p:spPr>
            <a:xfrm flipV="1">
              <a:off x="471948" y="2980861"/>
              <a:ext cx="0" cy="140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Notes Placeholder 2"/>
          <p:cNvSpPr>
            <a:spLocks noGrp="1"/>
          </p:cNvSpPr>
          <p:nvPr>
            <p:ph type="body" idx="1"/>
          </p:nvPr>
        </p:nvSpPr>
        <p:spPr>
          <a:xfrm>
            <a:off x="685800" y="5827014"/>
            <a:ext cx="5486400" cy="3600450"/>
          </a:xfrm>
        </p:spPr>
        <p:txBody>
          <a:bodyPr/>
          <a:lstStyle/>
          <a:p>
            <a:pPr>
              <a:defRPr/>
            </a:pPr>
            <a:r>
              <a:rPr lang="en-US" dirty="0">
                <a:cs typeface="Calibri"/>
              </a:rPr>
              <a:t>PILLAR study will be described in more details within the next slides</a:t>
            </a:r>
            <a:endParaRPr lang="en-US" dirty="0"/>
          </a:p>
        </p:txBody>
      </p:sp>
      <p:sp>
        <p:nvSpPr>
          <p:cNvPr id="17" name="Footer Placeholder 16"/>
          <p:cNvSpPr>
            <a:spLocks noGrp="1"/>
          </p:cNvSpPr>
          <p:nvPr>
            <p:ph type="ftr" sz="quarter" idx="11"/>
          </p:nvPr>
        </p:nvSpPr>
        <p:spPr/>
        <p:txBody>
          <a:bodyPr/>
          <a:lstStyle/>
          <a:p>
            <a:r>
              <a:rPr lang="en-US"/>
              <a:t>ASTM-02 Astellas ICS Symposium V20_Annotated_9.11.17</a:t>
            </a:r>
            <a:endParaRPr lang="en-US" dirty="0"/>
          </a:p>
        </p:txBody>
      </p:sp>
    </p:spTree>
    <p:extLst>
      <p:ext uri="{BB962C8B-B14F-4D97-AF65-F5344CB8AC3E}">
        <p14:creationId xmlns:p14="http://schemas.microsoft.com/office/powerpoint/2010/main" val="47799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adapted from CSR page 21 and p137 last paragraph and </a:t>
            </a:r>
            <a:r>
              <a:rPr lang="en-US" sz="1200" dirty="0">
                <a:solidFill>
                  <a:srgbClr val="000000"/>
                </a:solidFill>
              </a:rPr>
              <a:t>Wagg A et al., (2019) </a:t>
            </a:r>
            <a:r>
              <a:rPr lang="en-US" sz="1200" i="1" dirty="0">
                <a:solidFill>
                  <a:srgbClr val="000000"/>
                </a:solidFill>
              </a:rPr>
              <a:t>Eur Urol</a:t>
            </a:r>
            <a:r>
              <a:rPr lang="en-US" sz="1200" dirty="0">
                <a:solidFill>
                  <a:srgbClr val="000000"/>
                </a:solidFill>
              </a:rPr>
              <a:t>. </a:t>
            </a:r>
            <a:r>
              <a:rPr lang="pt-BR" sz="1200" dirty="0">
                <a:solidFill>
                  <a:srgbClr val="000000"/>
                </a:solidFill>
              </a:rPr>
              <a:t>https://doi.org/ 10.1016/j.eururo.2019.10.002 Figure 1</a:t>
            </a:r>
            <a:endParaRPr lang="en-US" dirty="0"/>
          </a:p>
        </p:txBody>
      </p:sp>
      <p:sp>
        <p:nvSpPr>
          <p:cNvPr id="4" name="Slide Number Placeholder 3"/>
          <p:cNvSpPr>
            <a:spLocks noGrp="1"/>
          </p:cNvSpPr>
          <p:nvPr>
            <p:ph type="sldNum" sz="quarter" idx="5"/>
          </p:nvPr>
        </p:nvSpPr>
        <p:spPr/>
        <p:txBody>
          <a:bodyPr/>
          <a:lstStyle/>
          <a:p>
            <a:fld id="{15E0BA69-99FD-48BD-98F4-6BD18380566E}" type="slidenum">
              <a:rPr lang="en-US" smtClean="0"/>
              <a:t>18</a:t>
            </a:fld>
            <a:endParaRPr lang="en-US" dirty="0"/>
          </a:p>
        </p:txBody>
      </p:sp>
    </p:spTree>
    <p:extLst>
      <p:ext uri="{BB962C8B-B14F-4D97-AF65-F5344CB8AC3E}">
        <p14:creationId xmlns:p14="http://schemas.microsoft.com/office/powerpoint/2010/main" val="2566777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 CSR Tables 10 and 11 and </a:t>
            </a:r>
            <a:r>
              <a:rPr lang="en-US" sz="1200" dirty="0">
                <a:solidFill>
                  <a:srgbClr val="000000"/>
                </a:solidFill>
              </a:rPr>
              <a:t>Wagg A et al., (2019) </a:t>
            </a:r>
            <a:r>
              <a:rPr lang="en-US" sz="1200" i="1" dirty="0">
                <a:solidFill>
                  <a:srgbClr val="000000"/>
                </a:solidFill>
              </a:rPr>
              <a:t>Eur Urol</a:t>
            </a:r>
            <a:r>
              <a:rPr lang="en-US" sz="1200" dirty="0">
                <a:solidFill>
                  <a:srgbClr val="000000"/>
                </a:solidFill>
              </a:rPr>
              <a:t>. </a:t>
            </a:r>
            <a:r>
              <a:rPr lang="pt-BR" sz="1200" dirty="0">
                <a:solidFill>
                  <a:srgbClr val="000000"/>
                </a:solidFill>
              </a:rPr>
              <a:t>https://doi.org/ 10.1016/j.eururo.2019.10.002 </a:t>
            </a:r>
            <a:r>
              <a:rPr lang="en-GB" sz="1200" dirty="0">
                <a:solidFill>
                  <a:srgbClr val="000000"/>
                </a:solidFill>
              </a:rPr>
              <a:t>Figure 3</a:t>
            </a:r>
            <a:endParaRPr lang="en-US" dirty="0"/>
          </a:p>
          <a:p>
            <a:endParaRPr lang="en-US" dirty="0"/>
          </a:p>
        </p:txBody>
      </p:sp>
      <p:sp>
        <p:nvSpPr>
          <p:cNvPr id="4" name="Slide Number Placeholder 3"/>
          <p:cNvSpPr>
            <a:spLocks noGrp="1"/>
          </p:cNvSpPr>
          <p:nvPr>
            <p:ph type="sldNum" sz="quarter" idx="5"/>
          </p:nvPr>
        </p:nvSpPr>
        <p:spPr/>
        <p:txBody>
          <a:bodyPr/>
          <a:lstStyle/>
          <a:p>
            <a:fld id="{15E0BA69-99FD-48BD-98F4-6BD18380566E}" type="slidenum">
              <a:rPr lang="en-US" smtClean="0"/>
              <a:t>19</a:t>
            </a:fld>
            <a:endParaRPr lang="en-US" dirty="0"/>
          </a:p>
        </p:txBody>
      </p:sp>
    </p:spTree>
    <p:extLst>
      <p:ext uri="{BB962C8B-B14F-4D97-AF65-F5344CB8AC3E}">
        <p14:creationId xmlns:p14="http://schemas.microsoft.com/office/powerpoint/2010/main" val="402021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 CSR Table 10 and </a:t>
            </a:r>
            <a:r>
              <a:rPr lang="en-US" sz="1200" dirty="0">
                <a:solidFill>
                  <a:srgbClr val="000000"/>
                </a:solidFill>
              </a:rPr>
              <a:t>Wagg A et al., (2019) </a:t>
            </a:r>
            <a:r>
              <a:rPr lang="en-US" sz="1200" i="1" dirty="0">
                <a:solidFill>
                  <a:srgbClr val="000000"/>
                </a:solidFill>
              </a:rPr>
              <a:t>Eur Urol</a:t>
            </a:r>
            <a:r>
              <a:rPr lang="en-US" sz="1200" dirty="0">
                <a:solidFill>
                  <a:srgbClr val="000000"/>
                </a:solidFill>
              </a:rPr>
              <a:t>. </a:t>
            </a:r>
            <a:r>
              <a:rPr lang="pt-BR" sz="1200" dirty="0">
                <a:solidFill>
                  <a:srgbClr val="000000"/>
                </a:solidFill>
              </a:rPr>
              <a:t>https://doi.org/ 10.1016/j.eururo.2019.10.002 </a:t>
            </a:r>
            <a:r>
              <a:rPr lang="en-GB" sz="1200" dirty="0">
                <a:solidFill>
                  <a:srgbClr val="000000"/>
                </a:solidFill>
              </a:rPr>
              <a:t>Figure 4A</a:t>
            </a:r>
            <a:endParaRPr lang="en-US" dirty="0"/>
          </a:p>
          <a:p>
            <a:endParaRPr lang="en-US" dirty="0"/>
          </a:p>
        </p:txBody>
      </p:sp>
      <p:sp>
        <p:nvSpPr>
          <p:cNvPr id="4" name="Slide Number Placeholder 3"/>
          <p:cNvSpPr>
            <a:spLocks noGrp="1"/>
          </p:cNvSpPr>
          <p:nvPr>
            <p:ph type="sldNum" sz="quarter" idx="5"/>
          </p:nvPr>
        </p:nvSpPr>
        <p:spPr/>
        <p:txBody>
          <a:bodyPr/>
          <a:lstStyle/>
          <a:p>
            <a:fld id="{15E0BA69-99FD-48BD-98F4-6BD18380566E}" type="slidenum">
              <a:rPr lang="en-US" smtClean="0"/>
              <a:t>20</a:t>
            </a:fld>
            <a:endParaRPr lang="en-US" dirty="0"/>
          </a:p>
        </p:txBody>
      </p:sp>
    </p:spTree>
    <p:extLst>
      <p:ext uri="{BB962C8B-B14F-4D97-AF65-F5344CB8AC3E}">
        <p14:creationId xmlns:p14="http://schemas.microsoft.com/office/powerpoint/2010/main" val="262989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92F6C02-2C8D-40B6-BD94-2E79B53EF562}" type="slidenum">
              <a:rPr lang="en-US" smtClean="0"/>
              <a:t>21</a:t>
            </a:fld>
            <a:endParaRPr lang="en-US"/>
          </a:p>
        </p:txBody>
      </p:sp>
      <p:grpSp>
        <p:nvGrpSpPr>
          <p:cNvPr id="5" name="Group 4"/>
          <p:cNvGrpSpPr/>
          <p:nvPr/>
        </p:nvGrpSpPr>
        <p:grpSpPr>
          <a:xfrm>
            <a:off x="289452" y="3003967"/>
            <a:ext cx="1227583" cy="1947431"/>
            <a:chOff x="-1" y="2957052"/>
            <a:chExt cx="1227583" cy="1947431"/>
          </a:xfrm>
        </p:grpSpPr>
        <p:sp>
          <p:nvSpPr>
            <p:cNvPr id="6" name="TextBox 5"/>
            <p:cNvSpPr txBox="1"/>
            <p:nvPr/>
          </p:nvSpPr>
          <p:spPr>
            <a:xfrm>
              <a:off x="-1" y="4381263"/>
              <a:ext cx="1227583" cy="523220"/>
            </a:xfrm>
            <a:prstGeom prst="rect">
              <a:avLst/>
            </a:prstGeom>
            <a:noFill/>
            <a:ln>
              <a:solidFill>
                <a:schemeClr val="tx1"/>
              </a:solidFill>
            </a:ln>
          </p:spPr>
          <p:txBody>
            <a:bodyPr wrap="square" rtlCol="0">
              <a:spAutoFit/>
            </a:bodyPr>
            <a:lstStyle/>
            <a:p>
              <a:r>
                <a:rPr lang="en-US" sz="700" dirty="0"/>
                <a:t>EAU Guidelines/p19/para3/ln1;summary of evidence/rows1-2;recommendation/rows1-2</a:t>
              </a:r>
            </a:p>
          </p:txBody>
        </p:sp>
        <p:cxnSp>
          <p:nvCxnSpPr>
            <p:cNvPr id="7" name="Straight Connector 6"/>
            <p:cNvCxnSpPr/>
            <p:nvPr/>
          </p:nvCxnSpPr>
          <p:spPr>
            <a:xfrm flipV="1">
              <a:off x="471948" y="2957052"/>
              <a:ext cx="582562"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604090" y="3099060"/>
            <a:ext cx="1179870" cy="2519569"/>
            <a:chOff x="0" y="2923523"/>
            <a:chExt cx="1179870" cy="2519569"/>
          </a:xfrm>
        </p:grpSpPr>
        <p:sp>
          <p:nvSpPr>
            <p:cNvPr id="9" name="TextBox 8"/>
            <p:cNvSpPr txBox="1"/>
            <p:nvPr/>
          </p:nvSpPr>
          <p:spPr>
            <a:xfrm>
              <a:off x="0" y="4381263"/>
              <a:ext cx="1179870" cy="1061829"/>
            </a:xfrm>
            <a:prstGeom prst="rect">
              <a:avLst/>
            </a:prstGeom>
            <a:noFill/>
            <a:ln>
              <a:solidFill>
                <a:schemeClr val="tx1"/>
              </a:solidFill>
            </a:ln>
          </p:spPr>
          <p:txBody>
            <a:bodyPr wrap="square" rtlCol="0">
              <a:spAutoFit/>
            </a:bodyPr>
            <a:lstStyle/>
            <a:p>
              <a:r>
                <a:rPr lang="en-US" sz="700" dirty="0"/>
                <a:t>EAU Guidelines/p22/4.1.2 lifestyle interventions/lns1-2; summary of evidence/row2;4.1.2.2 physical exercise/lns1-2</a:t>
              </a:r>
            </a:p>
            <a:p>
              <a:endParaRPr lang="en-US" sz="700" dirty="0"/>
            </a:p>
            <a:p>
              <a:r>
                <a:rPr lang="en-US" sz="700" dirty="0"/>
                <a:t>And </a:t>
              </a:r>
            </a:p>
            <a:p>
              <a:endParaRPr lang="en-US" sz="700" dirty="0"/>
            </a:p>
            <a:p>
              <a:r>
                <a:rPr lang="en-US" sz="700" dirty="0"/>
                <a:t>Page 23/Table 2</a:t>
              </a:r>
            </a:p>
          </p:txBody>
        </p:sp>
        <p:cxnSp>
          <p:nvCxnSpPr>
            <p:cNvPr id="10" name="Straight Connector 9"/>
            <p:cNvCxnSpPr/>
            <p:nvPr/>
          </p:nvCxnSpPr>
          <p:spPr>
            <a:xfrm flipV="1">
              <a:off x="471948" y="2923523"/>
              <a:ext cx="443282" cy="1457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858696" y="3099060"/>
            <a:ext cx="1419532" cy="2162875"/>
            <a:chOff x="0" y="2957052"/>
            <a:chExt cx="1218842" cy="2162875"/>
          </a:xfrm>
        </p:grpSpPr>
        <p:sp>
          <p:nvSpPr>
            <p:cNvPr id="12" name="TextBox 11"/>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Guidelines/p24/4.1.3 </a:t>
              </a:r>
              <a:r>
                <a:rPr lang="en-US" sz="700" dirty="0" err="1"/>
                <a:t>behavioural</a:t>
              </a:r>
              <a:r>
                <a:rPr lang="en-US" sz="700" dirty="0"/>
                <a:t> and physical therapies/para2/ln1;p25/summary of evidence/row1;p26/summary of evidence/row2;p28/4.1.3.5 recommendations/rows1-4</a:t>
              </a:r>
            </a:p>
          </p:txBody>
        </p:sp>
        <p:cxnSp>
          <p:nvCxnSpPr>
            <p:cNvPr id="13" name="Straight Connector 12"/>
            <p:cNvCxnSpPr/>
            <p:nvPr/>
          </p:nvCxnSpPr>
          <p:spPr>
            <a:xfrm flipV="1">
              <a:off x="471948" y="2957052"/>
              <a:ext cx="219573"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858972" y="3099060"/>
            <a:ext cx="1095514" cy="2139066"/>
            <a:chOff x="0" y="2980861"/>
            <a:chExt cx="1218842" cy="2139066"/>
          </a:xfrm>
        </p:grpSpPr>
        <p:sp>
          <p:nvSpPr>
            <p:cNvPr id="15" name="TextBox 14"/>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Guidelines/p29/4.2 pharmacological management/ln1;p53/4.3.6.1 bladder wall injection of botulinum toxin a/lns1-4</a:t>
              </a:r>
            </a:p>
          </p:txBody>
        </p:sp>
        <p:cxnSp>
          <p:nvCxnSpPr>
            <p:cNvPr id="16" name="Straight Connector 15"/>
            <p:cNvCxnSpPr/>
            <p:nvPr/>
          </p:nvCxnSpPr>
          <p:spPr>
            <a:xfrm flipV="1">
              <a:off x="471948" y="2980861"/>
              <a:ext cx="0" cy="140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Notes Placeholder 2"/>
          <p:cNvSpPr>
            <a:spLocks noGrp="1"/>
          </p:cNvSpPr>
          <p:nvPr>
            <p:ph type="body" idx="1"/>
          </p:nvPr>
        </p:nvSpPr>
        <p:spPr>
          <a:xfrm>
            <a:off x="685800" y="5827014"/>
            <a:ext cx="5486400" cy="36004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7" name="Footer Placeholder 16"/>
          <p:cNvSpPr>
            <a:spLocks noGrp="1"/>
          </p:cNvSpPr>
          <p:nvPr>
            <p:ph type="ftr" sz="quarter" idx="11"/>
          </p:nvPr>
        </p:nvSpPr>
        <p:spPr/>
        <p:txBody>
          <a:bodyPr/>
          <a:lstStyle/>
          <a:p>
            <a:r>
              <a:rPr lang="en-US"/>
              <a:t>ASTM-02 Astellas ICS Symposium V20_Annotated_9.11.17</a:t>
            </a:r>
            <a:endParaRPr lang="en-US" dirty="0"/>
          </a:p>
        </p:txBody>
      </p:sp>
    </p:spTree>
    <p:extLst>
      <p:ext uri="{BB962C8B-B14F-4D97-AF65-F5344CB8AC3E}">
        <p14:creationId xmlns:p14="http://schemas.microsoft.com/office/powerpoint/2010/main" val="667839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92F6C02-2C8D-40B6-BD94-2E79B53EF562}" type="slidenum">
              <a:rPr lang="en-US" smtClean="0"/>
              <a:t>22</a:t>
            </a:fld>
            <a:endParaRPr lang="en-US"/>
          </a:p>
        </p:txBody>
      </p:sp>
      <p:grpSp>
        <p:nvGrpSpPr>
          <p:cNvPr id="5" name="Group 4"/>
          <p:cNvGrpSpPr/>
          <p:nvPr/>
        </p:nvGrpSpPr>
        <p:grpSpPr>
          <a:xfrm>
            <a:off x="289452" y="3003967"/>
            <a:ext cx="1227583" cy="1947431"/>
            <a:chOff x="-1" y="2957052"/>
            <a:chExt cx="1227583" cy="1947431"/>
          </a:xfrm>
        </p:grpSpPr>
        <p:sp>
          <p:nvSpPr>
            <p:cNvPr id="6" name="TextBox 5"/>
            <p:cNvSpPr txBox="1"/>
            <p:nvPr/>
          </p:nvSpPr>
          <p:spPr>
            <a:xfrm>
              <a:off x="-1" y="4381263"/>
              <a:ext cx="1227583" cy="523220"/>
            </a:xfrm>
            <a:prstGeom prst="rect">
              <a:avLst/>
            </a:prstGeom>
            <a:noFill/>
            <a:ln>
              <a:solidFill>
                <a:schemeClr val="tx1"/>
              </a:solidFill>
            </a:ln>
          </p:spPr>
          <p:txBody>
            <a:bodyPr wrap="square" rtlCol="0">
              <a:spAutoFit/>
            </a:bodyPr>
            <a:lstStyle/>
            <a:p>
              <a:r>
                <a:rPr lang="en-US" sz="700" dirty="0"/>
                <a:t>EAU Guidelines/p19/para3/ln1;summary of evidence/rows1-2;recommendation/rows1-2</a:t>
              </a:r>
            </a:p>
          </p:txBody>
        </p:sp>
        <p:cxnSp>
          <p:nvCxnSpPr>
            <p:cNvPr id="7" name="Straight Connector 6"/>
            <p:cNvCxnSpPr/>
            <p:nvPr/>
          </p:nvCxnSpPr>
          <p:spPr>
            <a:xfrm flipV="1">
              <a:off x="471948" y="2957052"/>
              <a:ext cx="582562"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604090" y="3099060"/>
            <a:ext cx="1179870" cy="2519569"/>
            <a:chOff x="0" y="2923523"/>
            <a:chExt cx="1179870" cy="2519569"/>
          </a:xfrm>
        </p:grpSpPr>
        <p:sp>
          <p:nvSpPr>
            <p:cNvPr id="9" name="TextBox 8"/>
            <p:cNvSpPr txBox="1"/>
            <p:nvPr/>
          </p:nvSpPr>
          <p:spPr>
            <a:xfrm>
              <a:off x="0" y="4381263"/>
              <a:ext cx="1179870" cy="1061829"/>
            </a:xfrm>
            <a:prstGeom prst="rect">
              <a:avLst/>
            </a:prstGeom>
            <a:noFill/>
            <a:ln>
              <a:solidFill>
                <a:schemeClr val="tx1"/>
              </a:solidFill>
            </a:ln>
          </p:spPr>
          <p:txBody>
            <a:bodyPr wrap="square" rtlCol="0">
              <a:spAutoFit/>
            </a:bodyPr>
            <a:lstStyle/>
            <a:p>
              <a:r>
                <a:rPr lang="en-US" sz="700" dirty="0"/>
                <a:t>EAU Guidelines/p22/4.1.2 lifestyle interventions/lns1-2; summary of evidence/row2;4.1.2.2 physical exercise/lns1-2</a:t>
              </a:r>
            </a:p>
            <a:p>
              <a:endParaRPr lang="en-US" sz="700" dirty="0"/>
            </a:p>
            <a:p>
              <a:r>
                <a:rPr lang="en-US" sz="700" dirty="0"/>
                <a:t>And </a:t>
              </a:r>
            </a:p>
            <a:p>
              <a:endParaRPr lang="en-US" sz="700" dirty="0"/>
            </a:p>
            <a:p>
              <a:r>
                <a:rPr lang="en-US" sz="700" dirty="0"/>
                <a:t>Page 23/Table 2</a:t>
              </a:r>
            </a:p>
          </p:txBody>
        </p:sp>
        <p:cxnSp>
          <p:nvCxnSpPr>
            <p:cNvPr id="10" name="Straight Connector 9"/>
            <p:cNvCxnSpPr/>
            <p:nvPr/>
          </p:nvCxnSpPr>
          <p:spPr>
            <a:xfrm flipV="1">
              <a:off x="471948" y="2923523"/>
              <a:ext cx="443282" cy="1457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858696" y="3099060"/>
            <a:ext cx="1419532" cy="2162875"/>
            <a:chOff x="0" y="2957052"/>
            <a:chExt cx="1218842" cy="2162875"/>
          </a:xfrm>
        </p:grpSpPr>
        <p:sp>
          <p:nvSpPr>
            <p:cNvPr id="12" name="TextBox 11"/>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Guidelines/p24/4.1.3 </a:t>
              </a:r>
              <a:r>
                <a:rPr lang="en-US" sz="700" dirty="0" err="1"/>
                <a:t>behavioural</a:t>
              </a:r>
              <a:r>
                <a:rPr lang="en-US" sz="700" dirty="0"/>
                <a:t> and physical therapies/para2/ln1;p25/summary of evidence/row1;p26/summary of evidence/row2;p28/4.1.3.5 recommendations/rows1-4</a:t>
              </a:r>
            </a:p>
          </p:txBody>
        </p:sp>
        <p:cxnSp>
          <p:nvCxnSpPr>
            <p:cNvPr id="13" name="Straight Connector 12"/>
            <p:cNvCxnSpPr/>
            <p:nvPr/>
          </p:nvCxnSpPr>
          <p:spPr>
            <a:xfrm flipV="1">
              <a:off x="471948" y="2957052"/>
              <a:ext cx="219573"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858972" y="3099060"/>
            <a:ext cx="1095514" cy="2139066"/>
            <a:chOff x="0" y="2980861"/>
            <a:chExt cx="1218842" cy="2139066"/>
          </a:xfrm>
        </p:grpSpPr>
        <p:sp>
          <p:nvSpPr>
            <p:cNvPr id="15" name="TextBox 14"/>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Guidelines/p29/4.2 pharmacological management/ln1;p53/4.3.6.1 bladder wall injection of botulinum toxin a/lns1-4</a:t>
              </a:r>
            </a:p>
          </p:txBody>
        </p:sp>
        <p:cxnSp>
          <p:nvCxnSpPr>
            <p:cNvPr id="16" name="Straight Connector 15"/>
            <p:cNvCxnSpPr/>
            <p:nvPr/>
          </p:nvCxnSpPr>
          <p:spPr>
            <a:xfrm flipV="1">
              <a:off x="471948" y="2980861"/>
              <a:ext cx="0" cy="140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Notes Placeholder 2"/>
          <p:cNvSpPr>
            <a:spLocks noGrp="1"/>
          </p:cNvSpPr>
          <p:nvPr>
            <p:ph type="body" idx="1"/>
          </p:nvPr>
        </p:nvSpPr>
        <p:spPr>
          <a:xfrm>
            <a:off x="685800" y="5827014"/>
            <a:ext cx="5486400" cy="36004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latest updates to the EAU guidelines for the management of male non-neurogenic LUTS including BPO, has included a new chapter recommending a combination of antimuscarinics and mirabegron for the patients with persistent LUTS symptoms following alpha1-blocker monotherapy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update is based on the MATCH and PLUS clinical trials.</a:t>
            </a:r>
          </a:p>
          <a:p>
            <a:endParaRPr lang="en-US" dirty="0"/>
          </a:p>
        </p:txBody>
      </p:sp>
      <p:sp>
        <p:nvSpPr>
          <p:cNvPr id="17" name="Footer Placeholder 16"/>
          <p:cNvSpPr>
            <a:spLocks noGrp="1"/>
          </p:cNvSpPr>
          <p:nvPr>
            <p:ph type="ftr" sz="quarter" idx="11"/>
          </p:nvPr>
        </p:nvSpPr>
        <p:spPr/>
        <p:txBody>
          <a:bodyPr/>
          <a:lstStyle/>
          <a:p>
            <a:r>
              <a:rPr lang="en-US"/>
              <a:t>ASTM-02 Astellas ICS Symposium V20_Annotated_9.11.17</a:t>
            </a:r>
            <a:endParaRPr lang="en-US" dirty="0"/>
          </a:p>
        </p:txBody>
      </p:sp>
    </p:spTree>
    <p:extLst>
      <p:ext uri="{BB962C8B-B14F-4D97-AF65-F5344CB8AC3E}">
        <p14:creationId xmlns:p14="http://schemas.microsoft.com/office/powerpoint/2010/main" val="2014683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8:notes"/>
          <p:cNvSpPr>
            <a:spLocks noGrp="1" noRot="1" noChangeAspect="1"/>
          </p:cNvSpPr>
          <p:nvPr>
            <p:ph type="sldImg" idx="2"/>
          </p:nvPr>
        </p:nvSpPr>
        <p:spPr>
          <a:xfrm>
            <a:off x="2938463" y="857250"/>
            <a:ext cx="4121150" cy="2319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8:notes"/>
          <p:cNvSpPr txBox="1">
            <a:spLocks noGrp="1"/>
          </p:cNvSpPr>
          <p:nvPr>
            <p:ph type="body" idx="1"/>
          </p:nvPr>
        </p:nvSpPr>
        <p:spPr>
          <a:xfrm>
            <a:off x="999808" y="3304234"/>
            <a:ext cx="7998460" cy="2703463"/>
          </a:xfrm>
          <a:prstGeom prst="rect">
            <a:avLst/>
          </a:prstGeom>
          <a:noFill/>
          <a:ln>
            <a:noFill/>
          </a:ln>
        </p:spPr>
        <p:txBody>
          <a:bodyPr spcFirstLastPara="1" wrap="square" lIns="80925" tIns="40450" rIns="80925" bIns="40450" anchor="t" anchorCtr="0">
            <a:noAutofit/>
          </a:bodyPr>
          <a:lstStyle/>
          <a:p>
            <a:pPr marL="0" lvl="0" indent="0" algn="l" rtl="0">
              <a:spcBef>
                <a:spcPts val="0"/>
              </a:spcBef>
              <a:spcAft>
                <a:spcPts val="0"/>
              </a:spcAft>
              <a:buNone/>
            </a:pPr>
            <a:r>
              <a:rPr lang="en-US" dirty="0"/>
              <a:t>Sources: CSR page 13 and 14, figure 1 and </a:t>
            </a:r>
            <a:r>
              <a:rPr lang="en-US" dirty="0" err="1">
                <a:solidFill>
                  <a:srgbClr val="000000"/>
                </a:solidFill>
              </a:rPr>
              <a:t>Kakizaki</a:t>
            </a:r>
            <a:r>
              <a:rPr lang="en-US" dirty="0">
                <a:solidFill>
                  <a:srgbClr val="000000"/>
                </a:solidFill>
              </a:rPr>
              <a:t> H et al., (2019) </a:t>
            </a:r>
            <a:r>
              <a:rPr lang="en-US" i="1" dirty="0" err="1">
                <a:solidFill>
                  <a:srgbClr val="000000"/>
                </a:solidFill>
              </a:rPr>
              <a:t>Eur</a:t>
            </a:r>
            <a:r>
              <a:rPr lang="en-US" i="1" dirty="0">
                <a:solidFill>
                  <a:srgbClr val="000000"/>
                </a:solidFill>
              </a:rPr>
              <a:t> </a:t>
            </a:r>
            <a:r>
              <a:rPr lang="en-US" i="1" dirty="0" err="1">
                <a:solidFill>
                  <a:srgbClr val="000000"/>
                </a:solidFill>
              </a:rPr>
              <a:t>Urol</a:t>
            </a:r>
            <a:r>
              <a:rPr lang="en-US" i="1" dirty="0">
                <a:solidFill>
                  <a:srgbClr val="000000"/>
                </a:solidFill>
              </a:rPr>
              <a:t> Focus</a:t>
            </a:r>
            <a:r>
              <a:rPr lang="en-US" dirty="0">
                <a:solidFill>
                  <a:srgbClr val="000000"/>
                </a:solidFill>
              </a:rPr>
              <a:t>, https://doi.org/10.1016/j.euf.2019.10.019 Supplementary Information Figure 1</a:t>
            </a:r>
            <a:endParaRPr dirty="0"/>
          </a:p>
        </p:txBody>
      </p:sp>
      <p:sp>
        <p:nvSpPr>
          <p:cNvPr id="330" name="Google Shape;330;p8:notes"/>
          <p:cNvSpPr txBox="1">
            <a:spLocks noGrp="1"/>
          </p:cNvSpPr>
          <p:nvPr>
            <p:ph type="sldNum" idx="12"/>
          </p:nvPr>
        </p:nvSpPr>
        <p:spPr>
          <a:xfrm>
            <a:off x="5662972" y="6521053"/>
            <a:ext cx="4332499" cy="344886"/>
          </a:xfrm>
          <a:prstGeom prst="rect">
            <a:avLst/>
          </a:prstGeom>
          <a:noFill/>
          <a:ln>
            <a:noFill/>
          </a:ln>
        </p:spPr>
        <p:txBody>
          <a:bodyPr spcFirstLastPara="1" wrap="square" lIns="80925" tIns="40450" rIns="80925" bIns="4045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br>
              <a:rPr lang="en-US" dirty="0"/>
            </a:br>
            <a:br>
              <a:rPr lang="en-US" dirty="0"/>
            </a:br>
            <a:r>
              <a:rPr lang="en-US" dirty="0"/>
              <a:t>LUTS is a highly prevalent condition, occurring in more than 50% of males aged 40 years and above.</a:t>
            </a:r>
          </a:p>
          <a:p>
            <a:r>
              <a:rPr lang="en-US" dirty="0"/>
              <a:t>It causes major Quality of life impairment and a considerable economic burden</a:t>
            </a:r>
          </a:p>
          <a:p>
            <a:r>
              <a:rPr lang="en-US" dirty="0">
                <a:cs typeface="Calibri" panose="020F0502020204030204"/>
              </a:rPr>
              <a:t>There are several ways to assess LUTS, including clinical history, such as bladder diary, IPSS, VPSS and urodynamic test</a:t>
            </a:r>
          </a:p>
          <a:p>
            <a:endParaRPr lang="en-US" dirty="0"/>
          </a:p>
          <a:p>
            <a:r>
              <a:rPr lang="en-US" dirty="0"/>
              <a:t>The defining features of LUTS are voiding symptoms, post-micturition symptoms and storage symptoms, a subset of which is overactive bladder.</a:t>
            </a:r>
          </a:p>
        </p:txBody>
      </p:sp>
      <p:sp>
        <p:nvSpPr>
          <p:cNvPr id="4" name="Slide Number Placeholder 3"/>
          <p:cNvSpPr>
            <a:spLocks noGrp="1"/>
          </p:cNvSpPr>
          <p:nvPr>
            <p:ph type="sldNum" sz="quarter" idx="5"/>
          </p:nvPr>
        </p:nvSpPr>
        <p:spPr/>
        <p:txBody>
          <a:bodyPr/>
          <a:lstStyle/>
          <a:p>
            <a:fld id="{15E0BA69-99FD-48BD-98F4-6BD18380566E}" type="slidenum">
              <a:rPr lang="en-US" smtClean="0"/>
              <a:t>6</a:t>
            </a:fld>
            <a:endParaRPr lang="en-US"/>
          </a:p>
        </p:txBody>
      </p:sp>
    </p:spTree>
    <p:extLst>
      <p:ext uri="{BB962C8B-B14F-4D97-AF65-F5344CB8AC3E}">
        <p14:creationId xmlns:p14="http://schemas.microsoft.com/office/powerpoint/2010/main" val="1283508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4:notes"/>
          <p:cNvSpPr>
            <a:spLocks noGrp="1" noRot="1" noChangeAspect="1"/>
          </p:cNvSpPr>
          <p:nvPr>
            <p:ph type="sldImg" idx="2"/>
          </p:nvPr>
        </p:nvSpPr>
        <p:spPr>
          <a:xfrm>
            <a:off x="2938463" y="857250"/>
            <a:ext cx="4121150" cy="2319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24:notes"/>
          <p:cNvSpPr txBox="1">
            <a:spLocks noGrp="1"/>
          </p:cNvSpPr>
          <p:nvPr>
            <p:ph type="body" idx="1"/>
          </p:nvPr>
        </p:nvSpPr>
        <p:spPr>
          <a:xfrm>
            <a:off x="999808" y="3304234"/>
            <a:ext cx="7998460" cy="2703463"/>
          </a:xfrm>
          <a:prstGeom prst="rect">
            <a:avLst/>
          </a:prstGeom>
          <a:noFill/>
          <a:ln>
            <a:noFill/>
          </a:ln>
        </p:spPr>
        <p:txBody>
          <a:bodyPr spcFirstLastPara="1" wrap="square" lIns="80925" tIns="40450" rIns="80925" bIns="40450" anchor="t" anchorCtr="0">
            <a:noAutofit/>
          </a:bodyPr>
          <a:lstStyle/>
          <a:p>
            <a:pPr marL="0" lvl="0" indent="0" algn="l" rtl="0">
              <a:spcBef>
                <a:spcPts val="0"/>
              </a:spcBef>
              <a:spcAft>
                <a:spcPts val="0"/>
              </a:spcAft>
              <a:buNone/>
            </a:pPr>
            <a:r>
              <a:rPr lang="en-US"/>
              <a:t>Sources: CSR page 302, table 12.3.1.1.1 and </a:t>
            </a:r>
            <a:r>
              <a:rPr lang="en-US">
                <a:solidFill>
                  <a:srgbClr val="000000"/>
                </a:solidFill>
              </a:rPr>
              <a:t>Kakizaki H et al., (2019) </a:t>
            </a:r>
            <a:r>
              <a:rPr lang="en-US" i="1">
                <a:solidFill>
                  <a:srgbClr val="000000"/>
                </a:solidFill>
              </a:rPr>
              <a:t>Eur Urol Focus</a:t>
            </a:r>
            <a:r>
              <a:rPr lang="en-US">
                <a:solidFill>
                  <a:srgbClr val="000000"/>
                </a:solidFill>
              </a:rPr>
              <a:t>, https://doi.org/10.1016/j.euf.2019.10.019 Figure 2</a:t>
            </a:r>
            <a:endParaRPr/>
          </a:p>
          <a:p>
            <a:pPr marL="0" lvl="0" indent="0" algn="l" rtl="0">
              <a:spcBef>
                <a:spcPts val="0"/>
              </a:spcBef>
              <a:spcAft>
                <a:spcPts val="0"/>
              </a:spcAft>
              <a:buNone/>
            </a:pPr>
            <a:endParaRPr/>
          </a:p>
        </p:txBody>
      </p:sp>
      <p:sp>
        <p:nvSpPr>
          <p:cNvPr id="540" name="Google Shape;540;p24:notes"/>
          <p:cNvSpPr txBox="1">
            <a:spLocks noGrp="1"/>
          </p:cNvSpPr>
          <p:nvPr>
            <p:ph type="sldNum" idx="12"/>
          </p:nvPr>
        </p:nvSpPr>
        <p:spPr>
          <a:xfrm>
            <a:off x="5662972" y="6521053"/>
            <a:ext cx="4332499" cy="344886"/>
          </a:xfrm>
          <a:prstGeom prst="rect">
            <a:avLst/>
          </a:prstGeom>
          <a:noFill/>
          <a:ln>
            <a:noFill/>
          </a:ln>
        </p:spPr>
        <p:txBody>
          <a:bodyPr spcFirstLastPara="1" wrap="square" lIns="80925" tIns="40450" rIns="80925" bIns="4045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5:notes"/>
          <p:cNvSpPr>
            <a:spLocks noGrp="1" noRot="1" noChangeAspect="1"/>
          </p:cNvSpPr>
          <p:nvPr>
            <p:ph type="sldImg" idx="2"/>
          </p:nvPr>
        </p:nvSpPr>
        <p:spPr>
          <a:xfrm>
            <a:off x="2938463" y="857250"/>
            <a:ext cx="4121150" cy="2319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25:notes"/>
          <p:cNvSpPr txBox="1">
            <a:spLocks noGrp="1"/>
          </p:cNvSpPr>
          <p:nvPr>
            <p:ph type="body" idx="1"/>
          </p:nvPr>
        </p:nvSpPr>
        <p:spPr>
          <a:xfrm>
            <a:off x="999808" y="3304234"/>
            <a:ext cx="7998460" cy="2703463"/>
          </a:xfrm>
          <a:prstGeom prst="rect">
            <a:avLst/>
          </a:prstGeom>
          <a:noFill/>
          <a:ln>
            <a:noFill/>
          </a:ln>
        </p:spPr>
        <p:txBody>
          <a:bodyPr spcFirstLastPara="1" wrap="square" lIns="80925" tIns="40450" rIns="80925" bIns="40450" anchor="t" anchorCtr="0">
            <a:noAutofit/>
          </a:bodyPr>
          <a:lstStyle/>
          <a:p>
            <a:pPr marL="0" lvl="0" indent="0" algn="l" rtl="0">
              <a:spcBef>
                <a:spcPts val="0"/>
              </a:spcBef>
              <a:spcAft>
                <a:spcPts val="0"/>
              </a:spcAft>
              <a:buNone/>
            </a:pPr>
            <a:r>
              <a:rPr lang="en-US"/>
              <a:t>Source: CSR Page 61, table 24</a:t>
            </a:r>
            <a:endParaRPr/>
          </a:p>
        </p:txBody>
      </p:sp>
      <p:sp>
        <p:nvSpPr>
          <p:cNvPr id="559" name="Google Shape;559;p25:notes"/>
          <p:cNvSpPr txBox="1">
            <a:spLocks noGrp="1"/>
          </p:cNvSpPr>
          <p:nvPr>
            <p:ph type="sldNum" idx="12"/>
          </p:nvPr>
        </p:nvSpPr>
        <p:spPr>
          <a:xfrm>
            <a:off x="5662972" y="6521053"/>
            <a:ext cx="4332499" cy="344886"/>
          </a:xfrm>
          <a:prstGeom prst="rect">
            <a:avLst/>
          </a:prstGeom>
          <a:noFill/>
          <a:ln>
            <a:noFill/>
          </a:ln>
        </p:spPr>
        <p:txBody>
          <a:bodyPr spcFirstLastPara="1" wrap="square" lIns="80925" tIns="40450" rIns="80925" bIns="4045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37:notes"/>
          <p:cNvSpPr>
            <a:spLocks noGrp="1" noRot="1" noChangeAspect="1"/>
          </p:cNvSpPr>
          <p:nvPr>
            <p:ph type="sldImg" idx="2"/>
          </p:nvPr>
        </p:nvSpPr>
        <p:spPr>
          <a:xfrm>
            <a:off x="2938463" y="857250"/>
            <a:ext cx="4121150" cy="2319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37:notes"/>
          <p:cNvSpPr txBox="1">
            <a:spLocks noGrp="1"/>
          </p:cNvSpPr>
          <p:nvPr>
            <p:ph type="body" idx="1"/>
          </p:nvPr>
        </p:nvSpPr>
        <p:spPr>
          <a:xfrm>
            <a:off x="999808" y="3304234"/>
            <a:ext cx="7998460" cy="2703463"/>
          </a:xfrm>
          <a:prstGeom prst="rect">
            <a:avLst/>
          </a:prstGeom>
          <a:noFill/>
          <a:ln>
            <a:noFill/>
          </a:ln>
        </p:spPr>
        <p:txBody>
          <a:bodyPr spcFirstLastPara="1" wrap="square" lIns="80925" tIns="40450" rIns="80925" bIns="40450" anchor="t" anchorCtr="0">
            <a:noAutofit/>
          </a:bodyPr>
          <a:lstStyle/>
          <a:p>
            <a:pPr marL="0" lvl="0" indent="0" algn="l" rtl="0">
              <a:spcBef>
                <a:spcPts val="0"/>
              </a:spcBef>
              <a:spcAft>
                <a:spcPts val="0"/>
              </a:spcAft>
              <a:buNone/>
            </a:pPr>
            <a:r>
              <a:rPr lang="en-US"/>
              <a:t>Sources: CSR Page 65, table 27 and </a:t>
            </a:r>
            <a:r>
              <a:rPr lang="en-US">
                <a:solidFill>
                  <a:srgbClr val="000000"/>
                </a:solidFill>
              </a:rPr>
              <a:t>Kakizaki H et al., (2019) </a:t>
            </a:r>
            <a:r>
              <a:rPr lang="en-US" i="1">
                <a:solidFill>
                  <a:srgbClr val="000000"/>
                </a:solidFill>
              </a:rPr>
              <a:t>Eur Urol Focus</a:t>
            </a:r>
            <a:r>
              <a:rPr lang="en-US">
                <a:solidFill>
                  <a:srgbClr val="000000"/>
                </a:solidFill>
              </a:rPr>
              <a:t>, https://doi.org/10.1016/j.euf.2019.10.019 Table 2</a:t>
            </a:r>
            <a:endParaRPr/>
          </a:p>
        </p:txBody>
      </p:sp>
      <p:sp>
        <p:nvSpPr>
          <p:cNvPr id="752" name="Google Shape;752;p37:notes"/>
          <p:cNvSpPr txBox="1">
            <a:spLocks noGrp="1"/>
          </p:cNvSpPr>
          <p:nvPr>
            <p:ph type="sldNum" idx="12"/>
          </p:nvPr>
        </p:nvSpPr>
        <p:spPr>
          <a:xfrm>
            <a:off x="5662972" y="6521053"/>
            <a:ext cx="4332499" cy="344886"/>
          </a:xfrm>
          <a:prstGeom prst="rect">
            <a:avLst/>
          </a:prstGeom>
          <a:noFill/>
          <a:ln>
            <a:noFill/>
          </a:ln>
        </p:spPr>
        <p:txBody>
          <a:bodyPr spcFirstLastPara="1" wrap="square" lIns="80925" tIns="40450" rIns="80925" bIns="4045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993934" y="3275966"/>
            <a:ext cx="7951470" cy="2680335"/>
          </a:xfrm>
          <a:prstGeom prst="rect">
            <a:avLst/>
          </a:prstGeom>
          <a:noFill/>
          <a:ln>
            <a:noFill/>
          </a:ln>
        </p:spPr>
        <p:txBody>
          <a:bodyPr spcFirstLastPara="1" wrap="square" lIns="80375" tIns="40175" rIns="80375" bIns="40175" anchor="t" anchorCtr="0">
            <a:noAutofit/>
          </a:bodyPr>
          <a:lstStyle/>
          <a:p>
            <a:pPr marL="0" lvl="0" indent="0" algn="l" rtl="0">
              <a:spcBef>
                <a:spcPts val="0"/>
              </a:spcBef>
              <a:spcAft>
                <a:spcPts val="0"/>
              </a:spcAft>
              <a:buNone/>
            </a:pPr>
            <a:r>
              <a:rPr lang="en-GB" dirty="0"/>
              <a:t>Source: page 20, figure 1</a:t>
            </a:r>
            <a:endParaRPr dirty="0"/>
          </a:p>
        </p:txBody>
      </p:sp>
      <p:sp>
        <p:nvSpPr>
          <p:cNvPr id="167" name="Google Shape;167;p9:notes"/>
          <p:cNvSpPr txBox="1">
            <a:spLocks noGrp="1"/>
          </p:cNvSpPr>
          <p:nvPr>
            <p:ph type="sldNum" idx="12"/>
          </p:nvPr>
        </p:nvSpPr>
        <p:spPr>
          <a:xfrm>
            <a:off x="5629703" y="6465265"/>
            <a:ext cx="4307046" cy="341935"/>
          </a:xfrm>
          <a:prstGeom prst="rect">
            <a:avLst/>
          </a:prstGeom>
          <a:noFill/>
          <a:ln>
            <a:noFill/>
          </a:ln>
        </p:spPr>
        <p:txBody>
          <a:bodyPr spcFirstLastPara="1" wrap="square" lIns="80375" tIns="40175" rIns="80375" bIns="40175"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2:notes"/>
          <p:cNvSpPr txBox="1">
            <a:spLocks noGrp="1"/>
          </p:cNvSpPr>
          <p:nvPr>
            <p:ph type="body" idx="1"/>
          </p:nvPr>
        </p:nvSpPr>
        <p:spPr>
          <a:xfrm>
            <a:off x="993934" y="3275966"/>
            <a:ext cx="7951470" cy="2680335"/>
          </a:xfrm>
          <a:prstGeom prst="rect">
            <a:avLst/>
          </a:prstGeom>
          <a:noFill/>
          <a:ln>
            <a:noFill/>
          </a:ln>
        </p:spPr>
        <p:txBody>
          <a:bodyPr spcFirstLastPara="1" wrap="square" lIns="80375" tIns="40175" rIns="80375" bIns="40175" anchor="t" anchorCtr="0">
            <a:noAutofit/>
          </a:bodyPr>
          <a:lstStyle/>
          <a:p>
            <a:pPr marL="0" lvl="0" indent="0" algn="l" rtl="0">
              <a:spcBef>
                <a:spcPts val="0"/>
              </a:spcBef>
              <a:spcAft>
                <a:spcPts val="0"/>
              </a:spcAft>
              <a:buNone/>
            </a:pPr>
            <a:r>
              <a:rPr lang="en-GB"/>
              <a:t>Source: page 57, table 5</a:t>
            </a:r>
            <a:endParaRPr/>
          </a:p>
        </p:txBody>
      </p:sp>
      <p:sp>
        <p:nvSpPr>
          <p:cNvPr id="333" name="Google Shape;333;p22:notes"/>
          <p:cNvSpPr txBox="1">
            <a:spLocks noGrp="1"/>
          </p:cNvSpPr>
          <p:nvPr>
            <p:ph type="sldNum" idx="12"/>
          </p:nvPr>
        </p:nvSpPr>
        <p:spPr>
          <a:xfrm>
            <a:off x="5629703" y="6465265"/>
            <a:ext cx="4307046" cy="341935"/>
          </a:xfrm>
          <a:prstGeom prst="rect">
            <a:avLst/>
          </a:prstGeom>
          <a:noFill/>
          <a:ln>
            <a:noFill/>
          </a:ln>
        </p:spPr>
        <p:txBody>
          <a:bodyPr spcFirstLastPara="1" wrap="square" lIns="80375" tIns="40175" rIns="80375" bIns="40175"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3: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3:notes"/>
          <p:cNvSpPr txBox="1">
            <a:spLocks noGrp="1"/>
          </p:cNvSpPr>
          <p:nvPr>
            <p:ph type="body" idx="1"/>
          </p:nvPr>
        </p:nvSpPr>
        <p:spPr>
          <a:xfrm>
            <a:off x="993934" y="3275966"/>
            <a:ext cx="7951470" cy="2680335"/>
          </a:xfrm>
          <a:prstGeom prst="rect">
            <a:avLst/>
          </a:prstGeom>
          <a:noFill/>
          <a:ln>
            <a:noFill/>
          </a:ln>
        </p:spPr>
        <p:txBody>
          <a:bodyPr spcFirstLastPara="1" wrap="square" lIns="80375" tIns="40175" rIns="80375" bIns="40175" anchor="t" anchorCtr="0">
            <a:noAutofit/>
          </a:bodyPr>
          <a:lstStyle/>
          <a:p>
            <a:pPr marL="0" lvl="0" indent="0" algn="l" rtl="0">
              <a:spcBef>
                <a:spcPts val="0"/>
              </a:spcBef>
              <a:spcAft>
                <a:spcPts val="0"/>
              </a:spcAft>
              <a:buNone/>
            </a:pPr>
            <a:r>
              <a:rPr lang="en-GB"/>
              <a:t>Source: page 60, table 6</a:t>
            </a:r>
            <a:endParaRPr/>
          </a:p>
        </p:txBody>
      </p:sp>
      <p:sp>
        <p:nvSpPr>
          <p:cNvPr id="348" name="Google Shape;348;p23:notes"/>
          <p:cNvSpPr txBox="1">
            <a:spLocks noGrp="1"/>
          </p:cNvSpPr>
          <p:nvPr>
            <p:ph type="sldNum" idx="12"/>
          </p:nvPr>
        </p:nvSpPr>
        <p:spPr>
          <a:xfrm>
            <a:off x="5629703" y="6465265"/>
            <a:ext cx="4307046" cy="341935"/>
          </a:xfrm>
          <a:prstGeom prst="rect">
            <a:avLst/>
          </a:prstGeom>
          <a:noFill/>
          <a:ln>
            <a:noFill/>
          </a:ln>
        </p:spPr>
        <p:txBody>
          <a:bodyPr spcFirstLastPara="1" wrap="square" lIns="80375" tIns="40175" rIns="80375" bIns="40175"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41: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41:notes"/>
          <p:cNvSpPr txBox="1">
            <a:spLocks noGrp="1"/>
          </p:cNvSpPr>
          <p:nvPr>
            <p:ph type="body" idx="1"/>
          </p:nvPr>
        </p:nvSpPr>
        <p:spPr>
          <a:xfrm>
            <a:off x="993934" y="3275966"/>
            <a:ext cx="7951470" cy="2680335"/>
          </a:xfrm>
          <a:prstGeom prst="rect">
            <a:avLst/>
          </a:prstGeom>
          <a:noFill/>
          <a:ln>
            <a:noFill/>
          </a:ln>
        </p:spPr>
        <p:txBody>
          <a:bodyPr spcFirstLastPara="1" wrap="square" lIns="80375" tIns="40175" rIns="80375" bIns="40175" anchor="t" anchorCtr="0">
            <a:noAutofit/>
          </a:bodyPr>
          <a:lstStyle/>
          <a:p>
            <a:pPr marL="0" lvl="0" indent="0" algn="l" rtl="0">
              <a:spcBef>
                <a:spcPts val="0"/>
              </a:spcBef>
              <a:spcAft>
                <a:spcPts val="0"/>
              </a:spcAft>
              <a:buNone/>
            </a:pPr>
            <a:r>
              <a:rPr lang="en-GB"/>
              <a:t>Source: Page 78, table 23</a:t>
            </a:r>
            <a:endParaRPr/>
          </a:p>
        </p:txBody>
      </p:sp>
      <p:sp>
        <p:nvSpPr>
          <p:cNvPr id="698" name="Google Shape;698;p41:notes"/>
          <p:cNvSpPr txBox="1">
            <a:spLocks noGrp="1"/>
          </p:cNvSpPr>
          <p:nvPr>
            <p:ph type="sldNum" idx="12"/>
          </p:nvPr>
        </p:nvSpPr>
        <p:spPr>
          <a:xfrm>
            <a:off x="5629703" y="6465265"/>
            <a:ext cx="4307046" cy="341935"/>
          </a:xfrm>
          <a:prstGeom prst="rect">
            <a:avLst/>
          </a:prstGeom>
          <a:noFill/>
          <a:ln>
            <a:noFill/>
          </a:ln>
        </p:spPr>
        <p:txBody>
          <a:bodyPr spcFirstLastPara="1" wrap="square" lIns="80375" tIns="40175" rIns="80375" bIns="40175"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92F6C02-2C8D-40B6-BD94-2E79B53EF562}" type="slidenum">
              <a:rPr lang="en-US" smtClean="0"/>
              <a:t>31</a:t>
            </a:fld>
            <a:endParaRPr lang="en-US"/>
          </a:p>
        </p:txBody>
      </p:sp>
      <p:grpSp>
        <p:nvGrpSpPr>
          <p:cNvPr id="5" name="Group 4"/>
          <p:cNvGrpSpPr/>
          <p:nvPr/>
        </p:nvGrpSpPr>
        <p:grpSpPr>
          <a:xfrm>
            <a:off x="289452" y="3003967"/>
            <a:ext cx="1227583" cy="1947431"/>
            <a:chOff x="-1" y="2957052"/>
            <a:chExt cx="1227583" cy="1947431"/>
          </a:xfrm>
        </p:grpSpPr>
        <p:sp>
          <p:nvSpPr>
            <p:cNvPr id="6" name="TextBox 5"/>
            <p:cNvSpPr txBox="1"/>
            <p:nvPr/>
          </p:nvSpPr>
          <p:spPr>
            <a:xfrm>
              <a:off x="-1" y="4381263"/>
              <a:ext cx="1227583" cy="523220"/>
            </a:xfrm>
            <a:prstGeom prst="rect">
              <a:avLst/>
            </a:prstGeom>
            <a:noFill/>
            <a:ln>
              <a:solidFill>
                <a:schemeClr val="tx1"/>
              </a:solidFill>
            </a:ln>
          </p:spPr>
          <p:txBody>
            <a:bodyPr wrap="square" rtlCol="0">
              <a:spAutoFit/>
            </a:bodyPr>
            <a:lstStyle/>
            <a:p>
              <a:r>
                <a:rPr lang="en-US" sz="700" dirty="0"/>
                <a:t>EAU Guidelines/p19/para3/ln1;summary of evidence/rows1-2;recommendation/rows1-2</a:t>
              </a:r>
            </a:p>
          </p:txBody>
        </p:sp>
        <p:cxnSp>
          <p:nvCxnSpPr>
            <p:cNvPr id="7" name="Straight Connector 6"/>
            <p:cNvCxnSpPr/>
            <p:nvPr/>
          </p:nvCxnSpPr>
          <p:spPr>
            <a:xfrm flipV="1">
              <a:off x="471948" y="2957052"/>
              <a:ext cx="582562"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604090" y="3099060"/>
            <a:ext cx="1179870" cy="2519569"/>
            <a:chOff x="0" y="2923523"/>
            <a:chExt cx="1179870" cy="2519569"/>
          </a:xfrm>
        </p:grpSpPr>
        <p:sp>
          <p:nvSpPr>
            <p:cNvPr id="9" name="TextBox 8"/>
            <p:cNvSpPr txBox="1"/>
            <p:nvPr/>
          </p:nvSpPr>
          <p:spPr>
            <a:xfrm>
              <a:off x="0" y="4381263"/>
              <a:ext cx="1179870" cy="1061829"/>
            </a:xfrm>
            <a:prstGeom prst="rect">
              <a:avLst/>
            </a:prstGeom>
            <a:noFill/>
            <a:ln>
              <a:solidFill>
                <a:schemeClr val="tx1"/>
              </a:solidFill>
            </a:ln>
          </p:spPr>
          <p:txBody>
            <a:bodyPr wrap="square" rtlCol="0">
              <a:spAutoFit/>
            </a:bodyPr>
            <a:lstStyle/>
            <a:p>
              <a:r>
                <a:rPr lang="en-US" sz="700" dirty="0"/>
                <a:t>EAU Guidelines/p22/4.1.2 lifestyle interventions/lns1-2; summary of evidence/row2;4.1.2.2 physical exercise/lns1-2</a:t>
              </a:r>
            </a:p>
            <a:p>
              <a:endParaRPr lang="en-US" sz="700" dirty="0"/>
            </a:p>
            <a:p>
              <a:r>
                <a:rPr lang="en-US" sz="700" dirty="0"/>
                <a:t>And </a:t>
              </a:r>
            </a:p>
            <a:p>
              <a:endParaRPr lang="en-US" sz="700" dirty="0"/>
            </a:p>
            <a:p>
              <a:r>
                <a:rPr lang="en-US" sz="700" dirty="0"/>
                <a:t>Page 23/Table 2</a:t>
              </a:r>
            </a:p>
          </p:txBody>
        </p:sp>
        <p:cxnSp>
          <p:nvCxnSpPr>
            <p:cNvPr id="10" name="Straight Connector 9"/>
            <p:cNvCxnSpPr/>
            <p:nvPr/>
          </p:nvCxnSpPr>
          <p:spPr>
            <a:xfrm flipV="1">
              <a:off x="471948" y="2923523"/>
              <a:ext cx="443282" cy="1457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858696" y="3099060"/>
            <a:ext cx="1419532" cy="2162875"/>
            <a:chOff x="0" y="2957052"/>
            <a:chExt cx="1218842" cy="2162875"/>
          </a:xfrm>
        </p:grpSpPr>
        <p:sp>
          <p:nvSpPr>
            <p:cNvPr id="12" name="TextBox 11"/>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Guidelines/p24/4.1.3 </a:t>
              </a:r>
              <a:r>
                <a:rPr lang="en-US" sz="700" dirty="0" err="1"/>
                <a:t>behavioural</a:t>
              </a:r>
              <a:r>
                <a:rPr lang="en-US" sz="700" dirty="0"/>
                <a:t> and physical therapies/para2/ln1;p25/summary of evidence/row1;p26/summary of evidence/row2;p28/4.1.3.5 recommendations/rows1-4</a:t>
              </a:r>
            </a:p>
          </p:txBody>
        </p:sp>
        <p:cxnSp>
          <p:nvCxnSpPr>
            <p:cNvPr id="13" name="Straight Connector 12"/>
            <p:cNvCxnSpPr/>
            <p:nvPr/>
          </p:nvCxnSpPr>
          <p:spPr>
            <a:xfrm flipV="1">
              <a:off x="471948" y="2957052"/>
              <a:ext cx="219573"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858972" y="3099060"/>
            <a:ext cx="1095514" cy="2139066"/>
            <a:chOff x="0" y="2980861"/>
            <a:chExt cx="1218842" cy="2139066"/>
          </a:xfrm>
        </p:grpSpPr>
        <p:sp>
          <p:nvSpPr>
            <p:cNvPr id="15" name="TextBox 14"/>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Guidelines/p29/4.2 pharmacological management/ln1;p53/4.3.6.1 bladder wall injection of botulinum toxin a/lns1-4</a:t>
              </a:r>
            </a:p>
          </p:txBody>
        </p:sp>
        <p:cxnSp>
          <p:nvCxnSpPr>
            <p:cNvPr id="16" name="Straight Connector 15"/>
            <p:cNvCxnSpPr/>
            <p:nvPr/>
          </p:nvCxnSpPr>
          <p:spPr>
            <a:xfrm flipV="1">
              <a:off x="471948" y="2980861"/>
              <a:ext cx="0" cy="140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Notes Placeholder 2"/>
          <p:cNvSpPr>
            <a:spLocks noGrp="1"/>
          </p:cNvSpPr>
          <p:nvPr>
            <p:ph type="body" idx="1"/>
          </p:nvPr>
        </p:nvSpPr>
        <p:spPr>
          <a:xfrm>
            <a:off x="685800" y="5827014"/>
            <a:ext cx="5486400" cy="3600450"/>
          </a:xfrm>
        </p:spPr>
        <p:txBody>
          <a:bodyPr/>
          <a:lstStyle/>
          <a:p>
            <a:endParaRPr lang="en-US" dirty="0"/>
          </a:p>
        </p:txBody>
      </p:sp>
      <p:sp>
        <p:nvSpPr>
          <p:cNvPr id="17" name="Footer Placeholder 16"/>
          <p:cNvSpPr>
            <a:spLocks noGrp="1"/>
          </p:cNvSpPr>
          <p:nvPr>
            <p:ph type="ftr" sz="quarter" idx="11"/>
          </p:nvPr>
        </p:nvSpPr>
        <p:spPr/>
        <p:txBody>
          <a:bodyPr/>
          <a:lstStyle/>
          <a:p>
            <a:r>
              <a:rPr lang="en-US"/>
              <a:t>ASTM-02 Astellas ICS Symposium V20_Annotated_9.11.17</a:t>
            </a:r>
            <a:endParaRPr lang="en-US" dirty="0"/>
          </a:p>
        </p:txBody>
      </p:sp>
    </p:spTree>
    <p:extLst>
      <p:ext uri="{BB962C8B-B14F-4D97-AF65-F5344CB8AC3E}">
        <p14:creationId xmlns:p14="http://schemas.microsoft.com/office/powerpoint/2010/main" val="3289527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92F6C02-2C8D-40B6-BD94-2E79B53EF562}" type="slidenum">
              <a:rPr lang="en-US" smtClean="0"/>
              <a:t>32</a:t>
            </a:fld>
            <a:endParaRPr lang="en-US"/>
          </a:p>
        </p:txBody>
      </p:sp>
      <p:grpSp>
        <p:nvGrpSpPr>
          <p:cNvPr id="5" name="Group 4"/>
          <p:cNvGrpSpPr/>
          <p:nvPr/>
        </p:nvGrpSpPr>
        <p:grpSpPr>
          <a:xfrm>
            <a:off x="289452" y="3003967"/>
            <a:ext cx="1227583" cy="1947431"/>
            <a:chOff x="-1" y="2957052"/>
            <a:chExt cx="1227583" cy="1947431"/>
          </a:xfrm>
        </p:grpSpPr>
        <p:sp>
          <p:nvSpPr>
            <p:cNvPr id="6" name="TextBox 5"/>
            <p:cNvSpPr txBox="1"/>
            <p:nvPr/>
          </p:nvSpPr>
          <p:spPr>
            <a:xfrm>
              <a:off x="-1" y="4381263"/>
              <a:ext cx="1227583" cy="523220"/>
            </a:xfrm>
            <a:prstGeom prst="rect">
              <a:avLst/>
            </a:prstGeom>
            <a:noFill/>
            <a:ln>
              <a:solidFill>
                <a:schemeClr val="tx1"/>
              </a:solidFill>
            </a:ln>
          </p:spPr>
          <p:txBody>
            <a:bodyPr wrap="square" rtlCol="0">
              <a:spAutoFit/>
            </a:bodyPr>
            <a:lstStyle/>
            <a:p>
              <a:r>
                <a:rPr lang="en-US" sz="700" dirty="0"/>
                <a:t>EAU Guidelines/p19/para3/ln1;summary of evidence/rows1-2;recommendation/rows1-2</a:t>
              </a:r>
            </a:p>
          </p:txBody>
        </p:sp>
        <p:cxnSp>
          <p:nvCxnSpPr>
            <p:cNvPr id="7" name="Straight Connector 6"/>
            <p:cNvCxnSpPr/>
            <p:nvPr/>
          </p:nvCxnSpPr>
          <p:spPr>
            <a:xfrm flipV="1">
              <a:off x="471948" y="2957052"/>
              <a:ext cx="582562"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604090" y="3099060"/>
            <a:ext cx="1179870" cy="2519569"/>
            <a:chOff x="0" y="2923523"/>
            <a:chExt cx="1179870" cy="2519569"/>
          </a:xfrm>
        </p:grpSpPr>
        <p:sp>
          <p:nvSpPr>
            <p:cNvPr id="9" name="TextBox 8"/>
            <p:cNvSpPr txBox="1"/>
            <p:nvPr/>
          </p:nvSpPr>
          <p:spPr>
            <a:xfrm>
              <a:off x="0" y="4381263"/>
              <a:ext cx="1179870" cy="1061829"/>
            </a:xfrm>
            <a:prstGeom prst="rect">
              <a:avLst/>
            </a:prstGeom>
            <a:noFill/>
            <a:ln>
              <a:solidFill>
                <a:schemeClr val="tx1"/>
              </a:solidFill>
            </a:ln>
          </p:spPr>
          <p:txBody>
            <a:bodyPr wrap="square" rtlCol="0">
              <a:spAutoFit/>
            </a:bodyPr>
            <a:lstStyle/>
            <a:p>
              <a:r>
                <a:rPr lang="en-US" sz="700" dirty="0"/>
                <a:t>EAU Guidelines/p22/4.1.2 lifestyle interventions/lns1-2; summary of evidence/row2;4.1.2.2 physical exercise/lns1-2</a:t>
              </a:r>
            </a:p>
            <a:p>
              <a:endParaRPr lang="en-US" sz="700" dirty="0"/>
            </a:p>
            <a:p>
              <a:r>
                <a:rPr lang="en-US" sz="700" dirty="0"/>
                <a:t>And </a:t>
              </a:r>
            </a:p>
            <a:p>
              <a:endParaRPr lang="en-US" sz="700" dirty="0"/>
            </a:p>
            <a:p>
              <a:r>
                <a:rPr lang="en-US" sz="700" dirty="0"/>
                <a:t>Page 23/Table 2</a:t>
              </a:r>
            </a:p>
          </p:txBody>
        </p:sp>
        <p:cxnSp>
          <p:nvCxnSpPr>
            <p:cNvPr id="10" name="Straight Connector 9"/>
            <p:cNvCxnSpPr/>
            <p:nvPr/>
          </p:nvCxnSpPr>
          <p:spPr>
            <a:xfrm flipV="1">
              <a:off x="471948" y="2923523"/>
              <a:ext cx="443282" cy="1457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858696" y="3099060"/>
            <a:ext cx="1419532" cy="2162875"/>
            <a:chOff x="0" y="2957052"/>
            <a:chExt cx="1218842" cy="2162875"/>
          </a:xfrm>
        </p:grpSpPr>
        <p:sp>
          <p:nvSpPr>
            <p:cNvPr id="12" name="TextBox 11"/>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Guidelines/p24/4.1.3 </a:t>
              </a:r>
              <a:r>
                <a:rPr lang="en-US" sz="700" dirty="0" err="1"/>
                <a:t>behavioural</a:t>
              </a:r>
              <a:r>
                <a:rPr lang="en-US" sz="700" dirty="0"/>
                <a:t> and physical therapies/para2/ln1;p25/summary of evidence/row1;p26/summary of evidence/row2;p28/4.1.3.5 recommendations/rows1-4</a:t>
              </a:r>
            </a:p>
          </p:txBody>
        </p:sp>
        <p:cxnSp>
          <p:nvCxnSpPr>
            <p:cNvPr id="13" name="Straight Connector 12"/>
            <p:cNvCxnSpPr/>
            <p:nvPr/>
          </p:nvCxnSpPr>
          <p:spPr>
            <a:xfrm flipV="1">
              <a:off x="471948" y="2957052"/>
              <a:ext cx="219573"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858972" y="3099060"/>
            <a:ext cx="1095514" cy="2139066"/>
            <a:chOff x="0" y="2980861"/>
            <a:chExt cx="1218842" cy="2139066"/>
          </a:xfrm>
        </p:grpSpPr>
        <p:sp>
          <p:nvSpPr>
            <p:cNvPr id="15" name="TextBox 14"/>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Guidelines/p29/4.2 pharmacological management/ln1;p53/4.3.6.1 bladder wall injection of botulinum toxin a/lns1-4</a:t>
              </a:r>
            </a:p>
          </p:txBody>
        </p:sp>
        <p:cxnSp>
          <p:nvCxnSpPr>
            <p:cNvPr id="16" name="Straight Connector 15"/>
            <p:cNvCxnSpPr/>
            <p:nvPr/>
          </p:nvCxnSpPr>
          <p:spPr>
            <a:xfrm flipV="1">
              <a:off x="471948" y="2980861"/>
              <a:ext cx="0" cy="140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Notes Placeholder 2"/>
          <p:cNvSpPr>
            <a:spLocks noGrp="1"/>
          </p:cNvSpPr>
          <p:nvPr>
            <p:ph type="body" idx="1"/>
          </p:nvPr>
        </p:nvSpPr>
        <p:spPr>
          <a:xfrm>
            <a:off x="685800" y="5827014"/>
            <a:ext cx="5486400" cy="36004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7" name="Footer Placeholder 16"/>
          <p:cNvSpPr>
            <a:spLocks noGrp="1"/>
          </p:cNvSpPr>
          <p:nvPr>
            <p:ph type="ftr" sz="quarter" idx="11"/>
          </p:nvPr>
        </p:nvSpPr>
        <p:spPr/>
        <p:txBody>
          <a:bodyPr/>
          <a:lstStyle/>
          <a:p>
            <a:r>
              <a:rPr lang="en-US"/>
              <a:t>ASTM-02 Astellas ICS Symposium V20_Annotated_9.11.17</a:t>
            </a:r>
            <a:endParaRPr lang="en-US" dirty="0"/>
          </a:p>
        </p:txBody>
      </p:sp>
    </p:spTree>
    <p:extLst>
      <p:ext uri="{BB962C8B-B14F-4D97-AF65-F5344CB8AC3E}">
        <p14:creationId xmlns:p14="http://schemas.microsoft.com/office/powerpoint/2010/main" val="1436393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92F6C02-2C8D-40B6-BD94-2E79B53EF562}" type="slidenum">
              <a:rPr lang="en-US" smtClean="0"/>
              <a:t>33</a:t>
            </a:fld>
            <a:endParaRPr lang="en-US"/>
          </a:p>
        </p:txBody>
      </p:sp>
      <p:grpSp>
        <p:nvGrpSpPr>
          <p:cNvPr id="5" name="Group 4"/>
          <p:cNvGrpSpPr/>
          <p:nvPr/>
        </p:nvGrpSpPr>
        <p:grpSpPr>
          <a:xfrm>
            <a:off x="289452" y="3003967"/>
            <a:ext cx="1227583" cy="1947431"/>
            <a:chOff x="-1" y="2957052"/>
            <a:chExt cx="1227583" cy="1947431"/>
          </a:xfrm>
        </p:grpSpPr>
        <p:sp>
          <p:nvSpPr>
            <p:cNvPr id="6" name="TextBox 5"/>
            <p:cNvSpPr txBox="1"/>
            <p:nvPr/>
          </p:nvSpPr>
          <p:spPr>
            <a:xfrm>
              <a:off x="-1" y="4381263"/>
              <a:ext cx="1227583" cy="523220"/>
            </a:xfrm>
            <a:prstGeom prst="rect">
              <a:avLst/>
            </a:prstGeom>
            <a:noFill/>
            <a:ln>
              <a:solidFill>
                <a:schemeClr val="tx1"/>
              </a:solidFill>
            </a:ln>
          </p:spPr>
          <p:txBody>
            <a:bodyPr wrap="square" rtlCol="0">
              <a:spAutoFit/>
            </a:bodyPr>
            <a:lstStyle/>
            <a:p>
              <a:r>
                <a:rPr lang="en-US" sz="700" dirty="0"/>
                <a:t>EAU Guidelines/p19/para3/ln1;summary of evidence/rows1-2;recommendation/rows1-2</a:t>
              </a:r>
            </a:p>
          </p:txBody>
        </p:sp>
        <p:cxnSp>
          <p:nvCxnSpPr>
            <p:cNvPr id="7" name="Straight Connector 6"/>
            <p:cNvCxnSpPr/>
            <p:nvPr/>
          </p:nvCxnSpPr>
          <p:spPr>
            <a:xfrm flipV="1">
              <a:off x="471948" y="2957052"/>
              <a:ext cx="582562"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604090" y="3099060"/>
            <a:ext cx="1179870" cy="2519569"/>
            <a:chOff x="0" y="2923523"/>
            <a:chExt cx="1179870" cy="2519569"/>
          </a:xfrm>
        </p:grpSpPr>
        <p:sp>
          <p:nvSpPr>
            <p:cNvPr id="9" name="TextBox 8"/>
            <p:cNvSpPr txBox="1"/>
            <p:nvPr/>
          </p:nvSpPr>
          <p:spPr>
            <a:xfrm>
              <a:off x="0" y="4381263"/>
              <a:ext cx="1179870" cy="1061829"/>
            </a:xfrm>
            <a:prstGeom prst="rect">
              <a:avLst/>
            </a:prstGeom>
            <a:noFill/>
            <a:ln>
              <a:solidFill>
                <a:schemeClr val="tx1"/>
              </a:solidFill>
            </a:ln>
          </p:spPr>
          <p:txBody>
            <a:bodyPr wrap="square" rtlCol="0">
              <a:spAutoFit/>
            </a:bodyPr>
            <a:lstStyle/>
            <a:p>
              <a:r>
                <a:rPr lang="en-US" sz="700" dirty="0"/>
                <a:t>EAU Guidelines/p22/4.1.2 lifestyle interventions/lns1-2; summary of evidence/row2;4.1.2.2 physical exercise/lns1-2</a:t>
              </a:r>
            </a:p>
            <a:p>
              <a:endParaRPr lang="en-US" sz="700" dirty="0"/>
            </a:p>
            <a:p>
              <a:r>
                <a:rPr lang="en-US" sz="700" dirty="0"/>
                <a:t>And </a:t>
              </a:r>
            </a:p>
            <a:p>
              <a:endParaRPr lang="en-US" sz="700" dirty="0"/>
            </a:p>
            <a:p>
              <a:r>
                <a:rPr lang="en-US" sz="700" dirty="0"/>
                <a:t>Page 23/Table 2</a:t>
              </a:r>
            </a:p>
          </p:txBody>
        </p:sp>
        <p:cxnSp>
          <p:nvCxnSpPr>
            <p:cNvPr id="10" name="Straight Connector 9"/>
            <p:cNvCxnSpPr/>
            <p:nvPr/>
          </p:nvCxnSpPr>
          <p:spPr>
            <a:xfrm flipV="1">
              <a:off x="471948" y="2923523"/>
              <a:ext cx="443282" cy="1457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858696" y="3099060"/>
            <a:ext cx="1419532" cy="2162875"/>
            <a:chOff x="0" y="2957052"/>
            <a:chExt cx="1218842" cy="2162875"/>
          </a:xfrm>
        </p:grpSpPr>
        <p:sp>
          <p:nvSpPr>
            <p:cNvPr id="12" name="TextBox 11"/>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Guidelines/p24/4.1.3 </a:t>
              </a:r>
              <a:r>
                <a:rPr lang="en-US" sz="700" dirty="0" err="1"/>
                <a:t>behavioural</a:t>
              </a:r>
              <a:r>
                <a:rPr lang="en-US" sz="700" dirty="0"/>
                <a:t> and physical therapies/para2/ln1;p25/summary of evidence/row1;p26/summary of evidence/row2;p28/4.1.3.5 recommendations/rows1-4</a:t>
              </a:r>
            </a:p>
          </p:txBody>
        </p:sp>
        <p:cxnSp>
          <p:nvCxnSpPr>
            <p:cNvPr id="13" name="Straight Connector 12"/>
            <p:cNvCxnSpPr/>
            <p:nvPr/>
          </p:nvCxnSpPr>
          <p:spPr>
            <a:xfrm flipV="1">
              <a:off x="471948" y="2957052"/>
              <a:ext cx="219573"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858972" y="3099060"/>
            <a:ext cx="1095514" cy="2139066"/>
            <a:chOff x="0" y="2980861"/>
            <a:chExt cx="1218842" cy="2139066"/>
          </a:xfrm>
        </p:grpSpPr>
        <p:sp>
          <p:nvSpPr>
            <p:cNvPr id="15" name="TextBox 14"/>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Guidelines/p29/4.2 pharmacological management/ln1;p53/4.3.6.1 bladder wall injection of botulinum toxin a/lns1-4</a:t>
              </a:r>
            </a:p>
          </p:txBody>
        </p:sp>
        <p:cxnSp>
          <p:nvCxnSpPr>
            <p:cNvPr id="16" name="Straight Connector 15"/>
            <p:cNvCxnSpPr/>
            <p:nvPr/>
          </p:nvCxnSpPr>
          <p:spPr>
            <a:xfrm flipV="1">
              <a:off x="471948" y="2980861"/>
              <a:ext cx="0" cy="140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Notes Placeholder 2"/>
          <p:cNvSpPr>
            <a:spLocks noGrp="1"/>
          </p:cNvSpPr>
          <p:nvPr>
            <p:ph type="body" idx="1"/>
          </p:nvPr>
        </p:nvSpPr>
        <p:spPr>
          <a:xfrm>
            <a:off x="685800" y="5827014"/>
            <a:ext cx="5486400" cy="36004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7" name="Footer Placeholder 16"/>
          <p:cNvSpPr>
            <a:spLocks noGrp="1"/>
          </p:cNvSpPr>
          <p:nvPr>
            <p:ph type="ftr" sz="quarter" idx="11"/>
          </p:nvPr>
        </p:nvSpPr>
        <p:spPr/>
        <p:txBody>
          <a:bodyPr/>
          <a:lstStyle/>
          <a:p>
            <a:r>
              <a:rPr lang="en-US"/>
              <a:t>ASTM-02 Astellas ICS Symposium V20_Annotated_9.11.17</a:t>
            </a:r>
            <a:endParaRPr lang="en-US" dirty="0"/>
          </a:p>
        </p:txBody>
      </p:sp>
    </p:spTree>
    <p:extLst>
      <p:ext uri="{BB962C8B-B14F-4D97-AF65-F5344CB8AC3E}">
        <p14:creationId xmlns:p14="http://schemas.microsoft.com/office/powerpoint/2010/main" val="35988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Speaker notes:</a:t>
            </a:r>
            <a:br>
              <a:rPr lang="en-SG" dirty="0"/>
            </a:br>
            <a:endParaRPr lang="en-SG" dirty="0"/>
          </a:p>
          <a:p>
            <a:r>
              <a:rPr lang="en-SG" dirty="0"/>
              <a:t>OAB is defined as </a:t>
            </a:r>
            <a:r>
              <a:rPr lang="en-US" sz="1200" b="0" dirty="0">
                <a:solidFill>
                  <a:schemeClr val="accent1"/>
                </a:solidFill>
                <a:latin typeface="+mn-lt"/>
              </a:rPr>
              <a:t>Urgency, with or without urgency incontinence, usually associated with increased daytime frequency and/or nocturia.</a:t>
            </a:r>
          </a:p>
          <a:p>
            <a:endParaRPr lang="en-US" sz="1200" b="0" dirty="0">
              <a:solidFill>
                <a:schemeClr val="accent1"/>
              </a:solidFill>
              <a:latin typeface="+mn-lt"/>
            </a:endParaRPr>
          </a:p>
          <a:p>
            <a:pPr marL="180000" lvl="0" indent="-180000" defTabSz="914400">
              <a:lnSpc>
                <a:spcPct val="170000"/>
              </a:lnSpc>
              <a:spcBef>
                <a:spcPts val="0"/>
              </a:spcBef>
            </a:pPr>
            <a:r>
              <a:rPr lang="en-US" sz="1200" b="0" dirty="0">
                <a:solidFill>
                  <a:schemeClr val="accent1"/>
                </a:solidFill>
                <a:latin typeface="+mn-lt"/>
              </a:rPr>
              <a:t>Key symptoms of OAB are </a:t>
            </a:r>
          </a:p>
          <a:p>
            <a:pPr marL="180000" lvl="0" indent="-180000" defTabSz="914400">
              <a:lnSpc>
                <a:spcPct val="170000"/>
              </a:lnSpc>
              <a:spcBef>
                <a:spcPts val="0"/>
              </a:spcBef>
            </a:pPr>
            <a:r>
              <a:rPr lang="en-US" sz="1200" b="1" dirty="0">
                <a:solidFill>
                  <a:schemeClr val="accent1"/>
                </a:solidFill>
              </a:rPr>
              <a:t>Urgency</a:t>
            </a:r>
            <a:r>
              <a:rPr lang="en-US" sz="1200" b="0" dirty="0">
                <a:solidFill>
                  <a:schemeClr val="accent1"/>
                </a:solidFill>
              </a:rPr>
              <a:t>: sudden, compelling desire to void that is difficult to defer </a:t>
            </a:r>
          </a:p>
          <a:p>
            <a:pPr marL="180000" lvl="0" indent="-180000" defTabSz="914400">
              <a:lnSpc>
                <a:spcPct val="170000"/>
              </a:lnSpc>
              <a:spcBef>
                <a:spcPts val="0"/>
              </a:spcBef>
            </a:pPr>
            <a:r>
              <a:rPr lang="en-US" sz="1200" b="1" dirty="0">
                <a:solidFill>
                  <a:schemeClr val="accent1"/>
                </a:solidFill>
              </a:rPr>
              <a:t>Urgency incontinence</a:t>
            </a:r>
            <a:r>
              <a:rPr lang="en-US" sz="1200" b="0" dirty="0">
                <a:solidFill>
                  <a:schemeClr val="accent1"/>
                </a:solidFill>
              </a:rPr>
              <a:t>: </a:t>
            </a:r>
            <a:r>
              <a:rPr lang="en-US" sz="1200" dirty="0">
                <a:solidFill>
                  <a:schemeClr val="accent1"/>
                </a:solidFill>
              </a:rPr>
              <a:t>i</a:t>
            </a:r>
            <a:r>
              <a:rPr lang="en-US" sz="1200" b="0" dirty="0">
                <a:solidFill>
                  <a:schemeClr val="accent1"/>
                </a:solidFill>
              </a:rPr>
              <a:t>nvoluntary loss of urine preceded by urgency</a:t>
            </a:r>
          </a:p>
          <a:p>
            <a:pPr marL="180000" lvl="0" indent="-180000" defTabSz="914400">
              <a:lnSpc>
                <a:spcPct val="170000"/>
              </a:lnSpc>
              <a:spcBef>
                <a:spcPts val="0"/>
              </a:spcBef>
            </a:pPr>
            <a:r>
              <a:rPr lang="en-US" sz="1200" b="1" dirty="0">
                <a:solidFill>
                  <a:schemeClr val="accent1"/>
                </a:solidFill>
              </a:rPr>
              <a:t>Frequency</a:t>
            </a:r>
            <a:r>
              <a:rPr lang="en-US" sz="1200" b="0" dirty="0">
                <a:solidFill>
                  <a:schemeClr val="accent1"/>
                </a:solidFill>
              </a:rPr>
              <a:t>: ≥8 </a:t>
            </a:r>
            <a:r>
              <a:rPr lang="en-US" sz="1200" b="0" dirty="0" err="1">
                <a:solidFill>
                  <a:schemeClr val="accent1"/>
                </a:solidFill>
              </a:rPr>
              <a:t>micturitions</a:t>
            </a:r>
            <a:r>
              <a:rPr lang="en-US" sz="1200" b="0" dirty="0">
                <a:solidFill>
                  <a:schemeClr val="accent1"/>
                </a:solidFill>
              </a:rPr>
              <a:t>/24 hours)</a:t>
            </a:r>
          </a:p>
          <a:p>
            <a:pPr marL="180000" lvl="0" indent="-180000" defTabSz="914400">
              <a:lnSpc>
                <a:spcPct val="170000"/>
              </a:lnSpc>
              <a:spcBef>
                <a:spcPts val="0"/>
              </a:spcBef>
            </a:pPr>
            <a:r>
              <a:rPr lang="en-US" sz="1200" b="1" dirty="0">
                <a:solidFill>
                  <a:schemeClr val="accent1"/>
                </a:solidFill>
              </a:rPr>
              <a:t>Nocturia</a:t>
            </a:r>
            <a:r>
              <a:rPr lang="en-US" sz="1200" b="0" dirty="0">
                <a:solidFill>
                  <a:schemeClr val="accent1"/>
                </a:solidFill>
              </a:rPr>
              <a:t>: Waking up ≥2 times at night to void</a:t>
            </a:r>
          </a:p>
          <a:p>
            <a:pPr marL="180000" lvl="0" indent="-180000" defTabSz="914400">
              <a:lnSpc>
                <a:spcPct val="170000"/>
              </a:lnSpc>
              <a:spcBef>
                <a:spcPts val="0"/>
              </a:spcBef>
            </a:pPr>
            <a:endParaRPr lang="en-US" sz="1200" b="0" dirty="0">
              <a:solidFill>
                <a:schemeClr val="accent1"/>
              </a:solidFill>
            </a:endParaRPr>
          </a:p>
          <a:p>
            <a:pPr marL="180000" lvl="0" indent="-180000" defTabSz="914400">
              <a:lnSpc>
                <a:spcPct val="170000"/>
              </a:lnSpc>
              <a:spcBef>
                <a:spcPts val="0"/>
              </a:spcBef>
            </a:pPr>
            <a:r>
              <a:rPr lang="en-US" sz="1200" b="0" dirty="0">
                <a:solidFill>
                  <a:schemeClr val="accent1"/>
                </a:solidFill>
              </a:rPr>
              <a:t>OAB is prevalent in about 12-20% of the population, more commonly in the elderly. The EPIC study showed that 73% of men and 72% of women with OAB were older than 60 years.</a:t>
            </a:r>
          </a:p>
          <a:p>
            <a:pPr marL="180000" lvl="0" indent="-180000" defTabSz="914400">
              <a:lnSpc>
                <a:spcPct val="170000"/>
              </a:lnSpc>
              <a:spcBef>
                <a:spcPts val="0"/>
              </a:spcBef>
            </a:pPr>
            <a:endParaRPr lang="en-US" sz="1200" b="0" dirty="0">
              <a:solidFill>
                <a:schemeClr val="accent1"/>
              </a:solidFill>
            </a:endParaRPr>
          </a:p>
          <a:p>
            <a:pPr marL="180000" lvl="0" indent="-180000" defTabSz="914400">
              <a:lnSpc>
                <a:spcPct val="170000"/>
              </a:lnSpc>
              <a:spcBef>
                <a:spcPts val="0"/>
              </a:spcBef>
            </a:pPr>
            <a:r>
              <a:rPr lang="en-US" sz="1200" b="0" dirty="0">
                <a:solidFill>
                  <a:schemeClr val="accent1"/>
                </a:solidFill>
              </a:rPr>
              <a:t>Stress incontinence and other comorbidities are observed with OAB.</a:t>
            </a:r>
          </a:p>
          <a:p>
            <a:endParaRPr lang="en-SG" b="0" dirty="0"/>
          </a:p>
        </p:txBody>
      </p:sp>
      <p:sp>
        <p:nvSpPr>
          <p:cNvPr id="4" name="Slide Number Placeholder 3"/>
          <p:cNvSpPr>
            <a:spLocks noGrp="1"/>
          </p:cNvSpPr>
          <p:nvPr>
            <p:ph type="sldNum" sz="quarter" idx="5"/>
          </p:nvPr>
        </p:nvSpPr>
        <p:spPr/>
        <p:txBody>
          <a:bodyPr/>
          <a:lstStyle/>
          <a:p>
            <a:fld id="{BD4FB3F3-121F-4B4E-879B-7DEC211EF6C4}" type="slidenum">
              <a:rPr lang="nl-BE" smtClean="0"/>
              <a:t>7</a:t>
            </a:fld>
            <a:endParaRPr lang="nl-BE"/>
          </a:p>
        </p:txBody>
      </p:sp>
    </p:spTree>
    <p:extLst>
      <p:ext uri="{BB962C8B-B14F-4D97-AF65-F5344CB8AC3E}">
        <p14:creationId xmlns:p14="http://schemas.microsoft.com/office/powerpoint/2010/main" val="1030434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92F6C02-2C8D-40B6-BD94-2E79B53EF562}" type="slidenum">
              <a:rPr lang="en-US" smtClean="0"/>
              <a:t>34</a:t>
            </a:fld>
            <a:endParaRPr lang="en-US"/>
          </a:p>
        </p:txBody>
      </p:sp>
      <p:grpSp>
        <p:nvGrpSpPr>
          <p:cNvPr id="5" name="Group 4"/>
          <p:cNvGrpSpPr/>
          <p:nvPr/>
        </p:nvGrpSpPr>
        <p:grpSpPr>
          <a:xfrm>
            <a:off x="289452" y="3003967"/>
            <a:ext cx="1227583" cy="1947431"/>
            <a:chOff x="-1" y="2957052"/>
            <a:chExt cx="1227583" cy="1947431"/>
          </a:xfrm>
        </p:grpSpPr>
        <p:sp>
          <p:nvSpPr>
            <p:cNvPr id="6" name="TextBox 5"/>
            <p:cNvSpPr txBox="1"/>
            <p:nvPr/>
          </p:nvSpPr>
          <p:spPr>
            <a:xfrm>
              <a:off x="-1" y="4381263"/>
              <a:ext cx="1227583" cy="523220"/>
            </a:xfrm>
            <a:prstGeom prst="rect">
              <a:avLst/>
            </a:prstGeom>
            <a:noFill/>
            <a:ln>
              <a:solidFill>
                <a:schemeClr val="tx1"/>
              </a:solidFill>
            </a:ln>
          </p:spPr>
          <p:txBody>
            <a:bodyPr wrap="square" rtlCol="0">
              <a:spAutoFit/>
            </a:bodyPr>
            <a:lstStyle/>
            <a:p>
              <a:r>
                <a:rPr lang="en-US" sz="700" dirty="0"/>
                <a:t>EAU Guidelines/p19/para3/ln1;summary of evidence/rows1-2;recommendation/rows1-2</a:t>
              </a:r>
            </a:p>
          </p:txBody>
        </p:sp>
        <p:cxnSp>
          <p:nvCxnSpPr>
            <p:cNvPr id="7" name="Straight Connector 6"/>
            <p:cNvCxnSpPr/>
            <p:nvPr/>
          </p:nvCxnSpPr>
          <p:spPr>
            <a:xfrm flipV="1">
              <a:off x="471948" y="2957052"/>
              <a:ext cx="582562"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604090" y="3099060"/>
            <a:ext cx="1179870" cy="2519569"/>
            <a:chOff x="0" y="2923523"/>
            <a:chExt cx="1179870" cy="2519569"/>
          </a:xfrm>
        </p:grpSpPr>
        <p:sp>
          <p:nvSpPr>
            <p:cNvPr id="9" name="TextBox 8"/>
            <p:cNvSpPr txBox="1"/>
            <p:nvPr/>
          </p:nvSpPr>
          <p:spPr>
            <a:xfrm>
              <a:off x="0" y="4381263"/>
              <a:ext cx="1179870" cy="1061829"/>
            </a:xfrm>
            <a:prstGeom prst="rect">
              <a:avLst/>
            </a:prstGeom>
            <a:noFill/>
            <a:ln>
              <a:solidFill>
                <a:schemeClr val="tx1"/>
              </a:solidFill>
            </a:ln>
          </p:spPr>
          <p:txBody>
            <a:bodyPr wrap="square" rtlCol="0">
              <a:spAutoFit/>
            </a:bodyPr>
            <a:lstStyle/>
            <a:p>
              <a:r>
                <a:rPr lang="en-US" sz="700" dirty="0"/>
                <a:t>EAU Guidelines/p22/4.1.2 lifestyle interventions/lns1-2; summary of evidence/row2;4.1.2.2 physical exercise/lns1-2</a:t>
              </a:r>
            </a:p>
            <a:p>
              <a:endParaRPr lang="en-US" sz="700" dirty="0"/>
            </a:p>
            <a:p>
              <a:r>
                <a:rPr lang="en-US" sz="700" dirty="0"/>
                <a:t>And </a:t>
              </a:r>
            </a:p>
            <a:p>
              <a:endParaRPr lang="en-US" sz="700" dirty="0"/>
            </a:p>
            <a:p>
              <a:r>
                <a:rPr lang="en-US" sz="700" dirty="0"/>
                <a:t>Page 23/Table 2</a:t>
              </a:r>
            </a:p>
          </p:txBody>
        </p:sp>
        <p:cxnSp>
          <p:nvCxnSpPr>
            <p:cNvPr id="10" name="Straight Connector 9"/>
            <p:cNvCxnSpPr/>
            <p:nvPr/>
          </p:nvCxnSpPr>
          <p:spPr>
            <a:xfrm flipV="1">
              <a:off x="471948" y="2923523"/>
              <a:ext cx="443282" cy="1457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858696" y="3099060"/>
            <a:ext cx="1419532" cy="2162875"/>
            <a:chOff x="0" y="2957052"/>
            <a:chExt cx="1218842" cy="2162875"/>
          </a:xfrm>
        </p:grpSpPr>
        <p:sp>
          <p:nvSpPr>
            <p:cNvPr id="12" name="TextBox 11"/>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Guidelines/p24/4.1.3 </a:t>
              </a:r>
              <a:r>
                <a:rPr lang="en-US" sz="700" dirty="0" err="1"/>
                <a:t>behavioural</a:t>
              </a:r>
              <a:r>
                <a:rPr lang="en-US" sz="700" dirty="0"/>
                <a:t> and physical therapies/para2/ln1;p25/summary of evidence/row1;p26/summary of evidence/row2;p28/4.1.3.5 recommendations/rows1-4</a:t>
              </a:r>
            </a:p>
          </p:txBody>
        </p:sp>
        <p:cxnSp>
          <p:nvCxnSpPr>
            <p:cNvPr id="13" name="Straight Connector 12"/>
            <p:cNvCxnSpPr/>
            <p:nvPr/>
          </p:nvCxnSpPr>
          <p:spPr>
            <a:xfrm flipV="1">
              <a:off x="471948" y="2957052"/>
              <a:ext cx="219573"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858972" y="3099060"/>
            <a:ext cx="1095514" cy="2139066"/>
            <a:chOff x="0" y="2980861"/>
            <a:chExt cx="1218842" cy="2139066"/>
          </a:xfrm>
        </p:grpSpPr>
        <p:sp>
          <p:nvSpPr>
            <p:cNvPr id="15" name="TextBox 14"/>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Guidelines/p29/4.2 pharmacological management/ln1;p53/4.3.6.1 bladder wall injection of botulinum toxin a/lns1-4</a:t>
              </a:r>
            </a:p>
          </p:txBody>
        </p:sp>
        <p:cxnSp>
          <p:nvCxnSpPr>
            <p:cNvPr id="16" name="Straight Connector 15"/>
            <p:cNvCxnSpPr/>
            <p:nvPr/>
          </p:nvCxnSpPr>
          <p:spPr>
            <a:xfrm flipV="1">
              <a:off x="471948" y="2980861"/>
              <a:ext cx="0" cy="140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Notes Placeholder 2"/>
          <p:cNvSpPr>
            <a:spLocks noGrp="1"/>
          </p:cNvSpPr>
          <p:nvPr>
            <p:ph type="body" idx="1"/>
          </p:nvPr>
        </p:nvSpPr>
        <p:spPr>
          <a:xfrm>
            <a:off x="685800" y="5827014"/>
            <a:ext cx="5486400" cy="36004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7" name="Footer Placeholder 16"/>
          <p:cNvSpPr>
            <a:spLocks noGrp="1"/>
          </p:cNvSpPr>
          <p:nvPr>
            <p:ph type="ftr" sz="quarter" idx="11"/>
          </p:nvPr>
        </p:nvSpPr>
        <p:spPr/>
        <p:txBody>
          <a:bodyPr/>
          <a:lstStyle/>
          <a:p>
            <a:r>
              <a:rPr lang="en-US"/>
              <a:t>ASTM-02 Astellas ICS Symposium V20_Annotated_9.11.17</a:t>
            </a:r>
            <a:endParaRPr lang="en-US" dirty="0"/>
          </a:p>
        </p:txBody>
      </p:sp>
    </p:spTree>
    <p:extLst>
      <p:ext uri="{BB962C8B-B14F-4D97-AF65-F5344CB8AC3E}">
        <p14:creationId xmlns:p14="http://schemas.microsoft.com/office/powerpoint/2010/main" val="1100888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Before we discuss the MATCH and PLUS trials, let us look at the efficacy and safety of mirabegron in the management of LUTS/OAB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0BA69-99FD-48BD-98F4-6BD18380566E}"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575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0BA69-99FD-48BD-98F4-6BD18380566E}"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147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0BA69-99FD-48BD-98F4-6BD18380566E}"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740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Chapple C, Khullar V, Nitti VW, Frankel J, </a:t>
            </a:r>
            <a:r>
              <a:rPr lang="en-GB" sz="1800" dirty="0" err="1">
                <a:effectLst/>
                <a:latin typeface="Times New Roman" panose="02020603050405020304" pitchFamily="18" charset="0"/>
                <a:ea typeface="Times New Roman" panose="02020603050405020304" pitchFamily="18" charset="0"/>
              </a:rPr>
              <a:t>Herschorn</a:t>
            </a:r>
            <a:r>
              <a:rPr lang="en-GB" sz="1800" dirty="0">
                <a:effectLst/>
                <a:latin typeface="Times New Roman" panose="02020603050405020304" pitchFamily="18" charset="0"/>
                <a:ea typeface="Times New Roman" panose="02020603050405020304" pitchFamily="18" charset="0"/>
              </a:rPr>
              <a:t> S, </a:t>
            </a:r>
            <a:r>
              <a:rPr lang="en-GB" sz="1800" dirty="0" err="1">
                <a:effectLst/>
                <a:latin typeface="Times New Roman" panose="02020603050405020304" pitchFamily="18" charset="0"/>
                <a:ea typeface="Times New Roman" panose="02020603050405020304" pitchFamily="18" charset="0"/>
              </a:rPr>
              <a:t>Kaper</a:t>
            </a:r>
            <a:r>
              <a:rPr lang="en-GB" sz="1800" dirty="0">
                <a:effectLst/>
                <a:latin typeface="Times New Roman" panose="02020603050405020304" pitchFamily="18" charset="0"/>
                <a:ea typeface="Times New Roman" panose="02020603050405020304" pitchFamily="18" charset="0"/>
              </a:rPr>
              <a:t> M, et al. Efficacy of the β</a:t>
            </a:r>
            <a:r>
              <a:rPr lang="en-GB" sz="1800" baseline="-25000" dirty="0">
                <a:effectLst/>
                <a:latin typeface="Times New Roman" panose="02020603050405020304" pitchFamily="18" charset="0"/>
                <a:ea typeface="Times New Roman" panose="02020603050405020304" pitchFamily="18" charset="0"/>
              </a:rPr>
              <a:t>3</a:t>
            </a:r>
            <a:r>
              <a:rPr lang="en-GB" sz="1800" dirty="0">
                <a:effectLst/>
                <a:latin typeface="Times New Roman" panose="02020603050405020304" pitchFamily="18" charset="0"/>
                <a:ea typeface="Times New Roman" panose="02020603050405020304" pitchFamily="18" charset="0"/>
              </a:rPr>
              <a:t>-adrenoceptor agonist mirabegron for the treatment of overactive bladder by severity of incontinence at baseline: a post hoc analysis of pooled data from three randomised phase 3 trials. Eur Urol. 2015;67(1):11-4.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7AF04-9D0E-4EDC-A4F1-AFB1E04FD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770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85231-4DE8-4B09-AFAF-AF2C1CAA00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225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02124"/>
                </a:solidFill>
                <a:effectLst/>
                <a:latin typeface="arial" panose="020B0604020202020204" pitchFamily="34" charset="0"/>
              </a:rPr>
              <a:t>First is the update of the diagnostic method. One piece of evidence has been added to the Urodynamics section. According to the content, “It is not necessary to perform UDS on all patients before prostate surgery.” What does this mean?</a:t>
            </a:r>
          </a:p>
          <a:p>
            <a:endParaRPr lang="en-SG" dirty="0"/>
          </a:p>
        </p:txBody>
      </p:sp>
      <p:sp>
        <p:nvSpPr>
          <p:cNvPr id="4" name="Slide Number Placeholder 3"/>
          <p:cNvSpPr>
            <a:spLocks noGrp="1"/>
          </p:cNvSpPr>
          <p:nvPr>
            <p:ph type="sldNum" sz="quarter" idx="5"/>
          </p:nvPr>
        </p:nvSpPr>
        <p:spPr/>
        <p:txBody>
          <a:bodyPr/>
          <a:lstStyle/>
          <a:p>
            <a:fld id="{BD4FB3F3-121F-4B4E-879B-7DEC211EF6C4}" type="slidenum">
              <a:rPr lang="nl-BE" smtClean="0"/>
              <a:t>8</a:t>
            </a:fld>
            <a:endParaRPr lang="nl-BE"/>
          </a:p>
        </p:txBody>
      </p:sp>
    </p:spTree>
    <p:extLst>
      <p:ext uri="{BB962C8B-B14F-4D97-AF65-F5344CB8AC3E}">
        <p14:creationId xmlns:p14="http://schemas.microsoft.com/office/powerpoint/2010/main" val="2717758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SG" dirty="0"/>
              <a:t>And new diagnostic methods have been introduced. The first is the VPSS questionnaire. Do you remember IPSS? You can think of it as a visual representation of IPSS, and it looks like this. It is said that it was developed so that even people who cannot read can write by visually expressing the intensity of urine, the number of urinations during the day and night, and the quality of life. </a:t>
            </a:r>
            <a:br>
              <a:rPr lang="en-SG" dirty="0"/>
            </a:br>
            <a:br>
              <a:rPr lang="en-SG" dirty="0"/>
            </a:br>
            <a:r>
              <a:rPr lang="en-SG" dirty="0"/>
              <a:t>Micro-RNA is mainly used for the diagnosis of cancer, but it is said that it has the potential to be applied to benign prostatic hyperplasia.</a:t>
            </a:r>
          </a:p>
        </p:txBody>
      </p:sp>
      <p:sp>
        <p:nvSpPr>
          <p:cNvPr id="4" name="Slide Number Placeholder 3"/>
          <p:cNvSpPr>
            <a:spLocks noGrp="1"/>
          </p:cNvSpPr>
          <p:nvPr>
            <p:ph type="sldNum" sz="quarter" idx="5"/>
          </p:nvPr>
        </p:nvSpPr>
        <p:spPr/>
        <p:txBody>
          <a:bodyPr/>
          <a:lstStyle/>
          <a:p>
            <a:fld id="{BD4FB3F3-121F-4B4E-879B-7DEC211EF6C4}" type="slidenum">
              <a:rPr lang="nl-BE" smtClean="0"/>
              <a:t>9</a:t>
            </a:fld>
            <a:endParaRPr lang="nl-BE"/>
          </a:p>
        </p:txBody>
      </p:sp>
    </p:spTree>
    <p:extLst>
      <p:ext uri="{BB962C8B-B14F-4D97-AF65-F5344CB8AC3E}">
        <p14:creationId xmlns:p14="http://schemas.microsoft.com/office/powerpoint/2010/main" val="365878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92F6C02-2C8D-40B6-BD94-2E79B53EF562}" type="slidenum">
              <a:rPr lang="en-US" smtClean="0"/>
              <a:t>10</a:t>
            </a:fld>
            <a:endParaRPr lang="en-US"/>
          </a:p>
        </p:txBody>
      </p:sp>
      <p:grpSp>
        <p:nvGrpSpPr>
          <p:cNvPr id="5" name="Group 4"/>
          <p:cNvGrpSpPr/>
          <p:nvPr/>
        </p:nvGrpSpPr>
        <p:grpSpPr>
          <a:xfrm>
            <a:off x="289452" y="3003967"/>
            <a:ext cx="1227583" cy="1947431"/>
            <a:chOff x="-1" y="2957052"/>
            <a:chExt cx="1227583" cy="1947431"/>
          </a:xfrm>
        </p:grpSpPr>
        <p:sp>
          <p:nvSpPr>
            <p:cNvPr id="6" name="TextBox 5"/>
            <p:cNvSpPr txBox="1"/>
            <p:nvPr/>
          </p:nvSpPr>
          <p:spPr>
            <a:xfrm>
              <a:off x="-1" y="4381263"/>
              <a:ext cx="1227583" cy="523220"/>
            </a:xfrm>
            <a:prstGeom prst="rect">
              <a:avLst/>
            </a:prstGeom>
            <a:noFill/>
            <a:ln>
              <a:solidFill>
                <a:schemeClr val="tx1"/>
              </a:solidFill>
            </a:ln>
          </p:spPr>
          <p:txBody>
            <a:bodyPr wrap="square" rtlCol="0">
              <a:spAutoFit/>
            </a:bodyPr>
            <a:lstStyle/>
            <a:p>
              <a:r>
                <a:rPr lang="en-US" sz="700" dirty="0"/>
                <a:t>EAU Guidelines/p19/para3/ln1;summary of evidence/rows1-2;recommendation/rows1-2</a:t>
              </a:r>
            </a:p>
          </p:txBody>
        </p:sp>
        <p:cxnSp>
          <p:nvCxnSpPr>
            <p:cNvPr id="7" name="Straight Connector 6"/>
            <p:cNvCxnSpPr/>
            <p:nvPr/>
          </p:nvCxnSpPr>
          <p:spPr>
            <a:xfrm flipV="1">
              <a:off x="471948" y="2957052"/>
              <a:ext cx="582562"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604090" y="3099060"/>
            <a:ext cx="1179870" cy="2519569"/>
            <a:chOff x="0" y="2923523"/>
            <a:chExt cx="1179870" cy="2519569"/>
          </a:xfrm>
        </p:grpSpPr>
        <p:sp>
          <p:nvSpPr>
            <p:cNvPr id="9" name="TextBox 8"/>
            <p:cNvSpPr txBox="1"/>
            <p:nvPr/>
          </p:nvSpPr>
          <p:spPr>
            <a:xfrm>
              <a:off x="0" y="4381263"/>
              <a:ext cx="1179870" cy="1061829"/>
            </a:xfrm>
            <a:prstGeom prst="rect">
              <a:avLst/>
            </a:prstGeom>
            <a:noFill/>
            <a:ln>
              <a:solidFill>
                <a:schemeClr val="tx1"/>
              </a:solidFill>
            </a:ln>
          </p:spPr>
          <p:txBody>
            <a:bodyPr wrap="square" rtlCol="0">
              <a:spAutoFit/>
            </a:bodyPr>
            <a:lstStyle/>
            <a:p>
              <a:r>
                <a:rPr lang="en-US" sz="700" dirty="0"/>
                <a:t>EAU Guidelines/p22/4.1.2 lifestyle interventions/lns1-2; summary of evidence/row2;4.1.2.2 physical exercise/lns1-2</a:t>
              </a:r>
            </a:p>
            <a:p>
              <a:endParaRPr lang="en-US" sz="700" dirty="0"/>
            </a:p>
            <a:p>
              <a:r>
                <a:rPr lang="en-US" sz="700" dirty="0"/>
                <a:t>And </a:t>
              </a:r>
            </a:p>
            <a:p>
              <a:endParaRPr lang="en-US" sz="700" dirty="0"/>
            </a:p>
            <a:p>
              <a:r>
                <a:rPr lang="en-US" sz="700" dirty="0"/>
                <a:t>Page 23/Table 2</a:t>
              </a:r>
            </a:p>
          </p:txBody>
        </p:sp>
        <p:cxnSp>
          <p:nvCxnSpPr>
            <p:cNvPr id="10" name="Straight Connector 9"/>
            <p:cNvCxnSpPr/>
            <p:nvPr/>
          </p:nvCxnSpPr>
          <p:spPr>
            <a:xfrm flipV="1">
              <a:off x="471948" y="2923523"/>
              <a:ext cx="443282" cy="1457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858696" y="3099060"/>
            <a:ext cx="1419532" cy="2162875"/>
            <a:chOff x="0" y="2957052"/>
            <a:chExt cx="1218842" cy="2162875"/>
          </a:xfrm>
        </p:grpSpPr>
        <p:sp>
          <p:nvSpPr>
            <p:cNvPr id="12" name="TextBox 11"/>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Guidelines/p24/4.1.3 </a:t>
              </a:r>
              <a:r>
                <a:rPr lang="en-US" sz="700" dirty="0" err="1"/>
                <a:t>behavioural</a:t>
              </a:r>
              <a:r>
                <a:rPr lang="en-US" sz="700" dirty="0"/>
                <a:t> and physical therapies/para2/ln1;p25/summary of evidence/row1;p26/summary of evidence/row2;p28/4.1.3.5 recommendations/rows1-4</a:t>
              </a:r>
            </a:p>
          </p:txBody>
        </p:sp>
        <p:cxnSp>
          <p:nvCxnSpPr>
            <p:cNvPr id="13" name="Straight Connector 12"/>
            <p:cNvCxnSpPr/>
            <p:nvPr/>
          </p:nvCxnSpPr>
          <p:spPr>
            <a:xfrm flipV="1">
              <a:off x="471948" y="2957052"/>
              <a:ext cx="219573"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858972" y="3099060"/>
            <a:ext cx="1095514" cy="2139066"/>
            <a:chOff x="0" y="2980861"/>
            <a:chExt cx="1218842" cy="2139066"/>
          </a:xfrm>
        </p:grpSpPr>
        <p:sp>
          <p:nvSpPr>
            <p:cNvPr id="15" name="TextBox 14"/>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Guidelines/p29/4.2 pharmacological management/ln1;p53/4.3.6.1 bladder wall injection of botulinum toxin a/lns1-4</a:t>
              </a:r>
            </a:p>
          </p:txBody>
        </p:sp>
        <p:cxnSp>
          <p:nvCxnSpPr>
            <p:cNvPr id="16" name="Straight Connector 15"/>
            <p:cNvCxnSpPr/>
            <p:nvPr/>
          </p:nvCxnSpPr>
          <p:spPr>
            <a:xfrm flipV="1">
              <a:off x="471948" y="2980861"/>
              <a:ext cx="0" cy="140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Notes Placeholder 2"/>
          <p:cNvSpPr>
            <a:spLocks noGrp="1"/>
          </p:cNvSpPr>
          <p:nvPr>
            <p:ph type="body" idx="1"/>
          </p:nvPr>
        </p:nvSpPr>
        <p:spPr>
          <a:xfrm>
            <a:off x="685800" y="5827014"/>
            <a:ext cx="5486400" cy="36004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patients who do not respond adequately to these conservative therapies, pharmacological therapy is often necessary, ranging from </a:t>
            </a:r>
            <a:r>
              <a:rPr lang="en-US" dirty="0" err="1"/>
              <a:t>neuromodulative</a:t>
            </a:r>
            <a:r>
              <a:rPr lang="en-US" dirty="0"/>
              <a:t> therapies such as antimuscarinics to </a:t>
            </a:r>
            <a:r>
              <a:rPr lang="en-US" dirty="0" err="1"/>
              <a:t>chemodenervation</a:t>
            </a:r>
            <a:r>
              <a:rPr lang="en-US" dirty="0"/>
              <a:t> therapies such as </a:t>
            </a:r>
            <a:r>
              <a:rPr lang="en-US" sz="1200" b="0" i="0" kern="1200" dirty="0">
                <a:solidFill>
                  <a:schemeClr val="tx1"/>
                </a:solidFill>
                <a:effectLst/>
                <a:latin typeface="Arial" charset="0"/>
                <a:ea typeface="+mn-ea"/>
                <a:cs typeface="+mn-cs"/>
              </a:rPr>
              <a:t>botulinum toxin</a:t>
            </a:r>
            <a:r>
              <a:rPr lang="en-US" dirty="0"/>
              <a:t>.</a:t>
            </a:r>
          </a:p>
          <a:p>
            <a:endParaRPr lang="en-US" dirty="0"/>
          </a:p>
        </p:txBody>
      </p:sp>
      <p:sp>
        <p:nvSpPr>
          <p:cNvPr id="17" name="Footer Placeholder 16"/>
          <p:cNvSpPr>
            <a:spLocks noGrp="1"/>
          </p:cNvSpPr>
          <p:nvPr>
            <p:ph type="ftr" sz="quarter" idx="11"/>
          </p:nvPr>
        </p:nvSpPr>
        <p:spPr/>
        <p:txBody>
          <a:bodyPr/>
          <a:lstStyle/>
          <a:p>
            <a:r>
              <a:rPr lang="en-US"/>
              <a:t>ASTM-02 Astellas ICS Symposium V20_Annotated_9.11.17</a:t>
            </a:r>
            <a:endParaRPr lang="en-US" dirty="0"/>
          </a:p>
        </p:txBody>
      </p:sp>
    </p:spTree>
    <p:extLst>
      <p:ext uri="{BB962C8B-B14F-4D97-AF65-F5344CB8AC3E}">
        <p14:creationId xmlns:p14="http://schemas.microsoft.com/office/powerpoint/2010/main" val="36384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92F6C02-2C8D-40B6-BD94-2E79B53EF562}" type="slidenum">
              <a:rPr lang="en-US" smtClean="0"/>
              <a:t>11</a:t>
            </a:fld>
            <a:endParaRPr lang="en-US"/>
          </a:p>
        </p:txBody>
      </p:sp>
      <p:grpSp>
        <p:nvGrpSpPr>
          <p:cNvPr id="5" name="Group 4"/>
          <p:cNvGrpSpPr/>
          <p:nvPr/>
        </p:nvGrpSpPr>
        <p:grpSpPr>
          <a:xfrm>
            <a:off x="289452" y="3003967"/>
            <a:ext cx="1227583" cy="1947431"/>
            <a:chOff x="-1" y="2957052"/>
            <a:chExt cx="1227583" cy="1947431"/>
          </a:xfrm>
        </p:grpSpPr>
        <p:sp>
          <p:nvSpPr>
            <p:cNvPr id="6" name="TextBox 5"/>
            <p:cNvSpPr txBox="1"/>
            <p:nvPr/>
          </p:nvSpPr>
          <p:spPr>
            <a:xfrm>
              <a:off x="-1" y="4381263"/>
              <a:ext cx="1227583" cy="523220"/>
            </a:xfrm>
            <a:prstGeom prst="rect">
              <a:avLst/>
            </a:prstGeom>
            <a:noFill/>
            <a:ln>
              <a:solidFill>
                <a:schemeClr val="tx1"/>
              </a:solidFill>
            </a:ln>
          </p:spPr>
          <p:txBody>
            <a:bodyPr wrap="square" rtlCol="0">
              <a:spAutoFit/>
            </a:bodyPr>
            <a:lstStyle/>
            <a:p>
              <a:r>
                <a:rPr lang="en-US" sz="700" dirty="0"/>
                <a:t>EAU Guidelines/p19/para3/ln1;summary of evidence/rows1-2;recommendation/rows1-2</a:t>
              </a:r>
            </a:p>
          </p:txBody>
        </p:sp>
        <p:cxnSp>
          <p:nvCxnSpPr>
            <p:cNvPr id="7" name="Straight Connector 6"/>
            <p:cNvCxnSpPr/>
            <p:nvPr/>
          </p:nvCxnSpPr>
          <p:spPr>
            <a:xfrm flipV="1">
              <a:off x="471948" y="2957052"/>
              <a:ext cx="582562"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604090" y="3099060"/>
            <a:ext cx="1179870" cy="2519569"/>
            <a:chOff x="0" y="2923523"/>
            <a:chExt cx="1179870" cy="2519569"/>
          </a:xfrm>
        </p:grpSpPr>
        <p:sp>
          <p:nvSpPr>
            <p:cNvPr id="9" name="TextBox 8"/>
            <p:cNvSpPr txBox="1"/>
            <p:nvPr/>
          </p:nvSpPr>
          <p:spPr>
            <a:xfrm>
              <a:off x="0" y="4381263"/>
              <a:ext cx="1179870" cy="1061829"/>
            </a:xfrm>
            <a:prstGeom prst="rect">
              <a:avLst/>
            </a:prstGeom>
            <a:noFill/>
            <a:ln>
              <a:solidFill>
                <a:schemeClr val="tx1"/>
              </a:solidFill>
            </a:ln>
          </p:spPr>
          <p:txBody>
            <a:bodyPr wrap="square" rtlCol="0">
              <a:spAutoFit/>
            </a:bodyPr>
            <a:lstStyle/>
            <a:p>
              <a:r>
                <a:rPr lang="en-US" sz="700" dirty="0"/>
                <a:t>EAU Guidelines/p22/4.1.2 lifestyle interventions/lns1-2; summary of evidence/row2;4.1.2.2 physical exercise/lns1-2</a:t>
              </a:r>
            </a:p>
            <a:p>
              <a:endParaRPr lang="en-US" sz="700" dirty="0"/>
            </a:p>
            <a:p>
              <a:r>
                <a:rPr lang="en-US" sz="700" dirty="0"/>
                <a:t>And </a:t>
              </a:r>
            </a:p>
            <a:p>
              <a:endParaRPr lang="en-US" sz="700" dirty="0"/>
            </a:p>
            <a:p>
              <a:r>
                <a:rPr lang="en-US" sz="700" dirty="0"/>
                <a:t>Page 23/Table 2</a:t>
              </a:r>
            </a:p>
          </p:txBody>
        </p:sp>
        <p:cxnSp>
          <p:nvCxnSpPr>
            <p:cNvPr id="10" name="Straight Connector 9"/>
            <p:cNvCxnSpPr/>
            <p:nvPr/>
          </p:nvCxnSpPr>
          <p:spPr>
            <a:xfrm flipV="1">
              <a:off x="471948" y="2923523"/>
              <a:ext cx="443282" cy="1457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858696" y="3099060"/>
            <a:ext cx="1419532" cy="2162875"/>
            <a:chOff x="0" y="2957052"/>
            <a:chExt cx="1218842" cy="2162875"/>
          </a:xfrm>
        </p:grpSpPr>
        <p:sp>
          <p:nvSpPr>
            <p:cNvPr id="12" name="TextBox 11"/>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Guidelines/p24/4.1.3 </a:t>
              </a:r>
              <a:r>
                <a:rPr lang="en-US" sz="700" dirty="0" err="1"/>
                <a:t>behavioural</a:t>
              </a:r>
              <a:r>
                <a:rPr lang="en-US" sz="700" dirty="0"/>
                <a:t> and physical therapies/para2/ln1;p25/summary of evidence/row1;p26/summary of evidence/row2;p28/4.1.3.5 recommendations/rows1-4</a:t>
              </a:r>
            </a:p>
          </p:txBody>
        </p:sp>
        <p:cxnSp>
          <p:nvCxnSpPr>
            <p:cNvPr id="13" name="Straight Connector 12"/>
            <p:cNvCxnSpPr/>
            <p:nvPr/>
          </p:nvCxnSpPr>
          <p:spPr>
            <a:xfrm flipV="1">
              <a:off x="471948" y="2957052"/>
              <a:ext cx="219573"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858972" y="3099060"/>
            <a:ext cx="1095514" cy="2139066"/>
            <a:chOff x="0" y="2980861"/>
            <a:chExt cx="1218842" cy="2139066"/>
          </a:xfrm>
        </p:grpSpPr>
        <p:sp>
          <p:nvSpPr>
            <p:cNvPr id="15" name="TextBox 14"/>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Guidelines/p29/4.2 pharmacological management/ln1;p53/4.3.6.1 bladder wall injection of botulinum toxin a/lns1-4</a:t>
              </a:r>
            </a:p>
          </p:txBody>
        </p:sp>
        <p:cxnSp>
          <p:nvCxnSpPr>
            <p:cNvPr id="16" name="Straight Connector 15"/>
            <p:cNvCxnSpPr/>
            <p:nvPr/>
          </p:nvCxnSpPr>
          <p:spPr>
            <a:xfrm flipV="1">
              <a:off x="471948" y="2980861"/>
              <a:ext cx="0" cy="140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Notes Placeholder 2"/>
          <p:cNvSpPr>
            <a:spLocks noGrp="1"/>
          </p:cNvSpPr>
          <p:nvPr>
            <p:ph type="body" idx="1"/>
          </p:nvPr>
        </p:nvSpPr>
        <p:spPr>
          <a:xfrm>
            <a:off x="685800" y="5827014"/>
            <a:ext cx="5486400" cy="36004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7" name="Footer Placeholder 16"/>
          <p:cNvSpPr>
            <a:spLocks noGrp="1"/>
          </p:cNvSpPr>
          <p:nvPr>
            <p:ph type="ftr" sz="quarter" idx="11"/>
          </p:nvPr>
        </p:nvSpPr>
        <p:spPr/>
        <p:txBody>
          <a:bodyPr/>
          <a:lstStyle/>
          <a:p>
            <a:r>
              <a:rPr lang="en-US"/>
              <a:t>ASTM-02 Astellas ICS Symposium V20_Annotated_9.11.17</a:t>
            </a:r>
            <a:endParaRPr lang="en-US" dirty="0"/>
          </a:p>
        </p:txBody>
      </p:sp>
    </p:spTree>
    <p:extLst>
      <p:ext uri="{BB962C8B-B14F-4D97-AF65-F5344CB8AC3E}">
        <p14:creationId xmlns:p14="http://schemas.microsoft.com/office/powerpoint/2010/main" val="4126388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92F6C02-2C8D-40B6-BD94-2E79B53EF562}" type="slidenum">
              <a:rPr lang="en-US" smtClean="0"/>
              <a:t>12</a:t>
            </a:fld>
            <a:endParaRPr lang="en-US"/>
          </a:p>
        </p:txBody>
      </p:sp>
      <p:grpSp>
        <p:nvGrpSpPr>
          <p:cNvPr id="5" name="Group 4"/>
          <p:cNvGrpSpPr/>
          <p:nvPr/>
        </p:nvGrpSpPr>
        <p:grpSpPr>
          <a:xfrm>
            <a:off x="289452" y="3003967"/>
            <a:ext cx="1227583" cy="1947431"/>
            <a:chOff x="-1" y="2957052"/>
            <a:chExt cx="1227583" cy="1947431"/>
          </a:xfrm>
        </p:grpSpPr>
        <p:sp>
          <p:nvSpPr>
            <p:cNvPr id="6" name="TextBox 5"/>
            <p:cNvSpPr txBox="1"/>
            <p:nvPr/>
          </p:nvSpPr>
          <p:spPr>
            <a:xfrm>
              <a:off x="-1" y="4381263"/>
              <a:ext cx="1227583" cy="523220"/>
            </a:xfrm>
            <a:prstGeom prst="rect">
              <a:avLst/>
            </a:prstGeom>
            <a:noFill/>
            <a:ln>
              <a:solidFill>
                <a:schemeClr val="tx1"/>
              </a:solidFill>
            </a:ln>
          </p:spPr>
          <p:txBody>
            <a:bodyPr wrap="square" rtlCol="0">
              <a:spAutoFit/>
            </a:bodyPr>
            <a:lstStyle/>
            <a:p>
              <a:r>
                <a:rPr lang="en-US" sz="700" dirty="0"/>
                <a:t>EAU Guidelines/p19/para3/ln1;summary of evidence/rows1-2;recommendation/rows1-2</a:t>
              </a:r>
            </a:p>
          </p:txBody>
        </p:sp>
        <p:cxnSp>
          <p:nvCxnSpPr>
            <p:cNvPr id="7" name="Straight Connector 6"/>
            <p:cNvCxnSpPr/>
            <p:nvPr/>
          </p:nvCxnSpPr>
          <p:spPr>
            <a:xfrm flipV="1">
              <a:off x="471948" y="2957052"/>
              <a:ext cx="582562"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604090" y="3099060"/>
            <a:ext cx="1179870" cy="2519569"/>
            <a:chOff x="0" y="2923523"/>
            <a:chExt cx="1179870" cy="2519569"/>
          </a:xfrm>
        </p:grpSpPr>
        <p:sp>
          <p:nvSpPr>
            <p:cNvPr id="9" name="TextBox 8"/>
            <p:cNvSpPr txBox="1"/>
            <p:nvPr/>
          </p:nvSpPr>
          <p:spPr>
            <a:xfrm>
              <a:off x="0" y="4381263"/>
              <a:ext cx="1179870" cy="1061829"/>
            </a:xfrm>
            <a:prstGeom prst="rect">
              <a:avLst/>
            </a:prstGeom>
            <a:noFill/>
            <a:ln>
              <a:solidFill>
                <a:schemeClr val="tx1"/>
              </a:solidFill>
            </a:ln>
          </p:spPr>
          <p:txBody>
            <a:bodyPr wrap="square" rtlCol="0">
              <a:spAutoFit/>
            </a:bodyPr>
            <a:lstStyle/>
            <a:p>
              <a:r>
                <a:rPr lang="en-US" sz="700" dirty="0"/>
                <a:t>EAU Guidelines/p22/4.1.2 lifestyle interventions/lns1-2; summary of evidence/row2;4.1.2.2 physical exercise/lns1-2</a:t>
              </a:r>
            </a:p>
            <a:p>
              <a:endParaRPr lang="en-US" sz="700" dirty="0"/>
            </a:p>
            <a:p>
              <a:r>
                <a:rPr lang="en-US" sz="700" dirty="0"/>
                <a:t>And </a:t>
              </a:r>
            </a:p>
            <a:p>
              <a:endParaRPr lang="en-US" sz="700" dirty="0"/>
            </a:p>
            <a:p>
              <a:r>
                <a:rPr lang="en-US" sz="700" dirty="0"/>
                <a:t>Page 23/Table 2</a:t>
              </a:r>
            </a:p>
          </p:txBody>
        </p:sp>
        <p:cxnSp>
          <p:nvCxnSpPr>
            <p:cNvPr id="10" name="Straight Connector 9"/>
            <p:cNvCxnSpPr/>
            <p:nvPr/>
          </p:nvCxnSpPr>
          <p:spPr>
            <a:xfrm flipV="1">
              <a:off x="471948" y="2923523"/>
              <a:ext cx="443282" cy="1457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858696" y="3099060"/>
            <a:ext cx="1419532" cy="2162875"/>
            <a:chOff x="0" y="2957052"/>
            <a:chExt cx="1218842" cy="2162875"/>
          </a:xfrm>
        </p:grpSpPr>
        <p:sp>
          <p:nvSpPr>
            <p:cNvPr id="12" name="TextBox 11"/>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Guidelines/p24/4.1.3 </a:t>
              </a:r>
              <a:r>
                <a:rPr lang="en-US" sz="700" dirty="0" err="1"/>
                <a:t>behavioural</a:t>
              </a:r>
              <a:r>
                <a:rPr lang="en-US" sz="700" dirty="0"/>
                <a:t> and physical therapies/para2/ln1;p25/summary of evidence/row1;p26/summary of evidence/row2;p28/4.1.3.5 recommendations/rows1-4</a:t>
              </a:r>
            </a:p>
          </p:txBody>
        </p:sp>
        <p:cxnSp>
          <p:nvCxnSpPr>
            <p:cNvPr id="13" name="Straight Connector 12"/>
            <p:cNvCxnSpPr/>
            <p:nvPr/>
          </p:nvCxnSpPr>
          <p:spPr>
            <a:xfrm flipV="1">
              <a:off x="471948" y="2957052"/>
              <a:ext cx="219573"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858972" y="3099060"/>
            <a:ext cx="1095514" cy="2139066"/>
            <a:chOff x="0" y="2980861"/>
            <a:chExt cx="1218842" cy="2139066"/>
          </a:xfrm>
        </p:grpSpPr>
        <p:sp>
          <p:nvSpPr>
            <p:cNvPr id="15" name="TextBox 14"/>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Guidelines/p29/4.2 pharmacological management/ln1;p53/4.3.6.1 bladder wall injection of botulinum toxin a/lns1-4</a:t>
              </a:r>
            </a:p>
          </p:txBody>
        </p:sp>
        <p:cxnSp>
          <p:nvCxnSpPr>
            <p:cNvPr id="16" name="Straight Connector 15"/>
            <p:cNvCxnSpPr/>
            <p:nvPr/>
          </p:nvCxnSpPr>
          <p:spPr>
            <a:xfrm flipV="1">
              <a:off x="471948" y="2980861"/>
              <a:ext cx="0" cy="140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Notes Placeholder 2"/>
          <p:cNvSpPr>
            <a:spLocks noGrp="1"/>
          </p:cNvSpPr>
          <p:nvPr>
            <p:ph type="body" idx="1"/>
          </p:nvPr>
        </p:nvSpPr>
        <p:spPr>
          <a:xfrm>
            <a:off x="685800" y="5827014"/>
            <a:ext cx="5486400" cy="36004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Key classes of pharmacological treatments recommended for the treatment of male LUTS</a:t>
            </a:r>
          </a:p>
          <a:p>
            <a:endParaRPr lang="en-US" dirty="0"/>
          </a:p>
        </p:txBody>
      </p:sp>
      <p:sp>
        <p:nvSpPr>
          <p:cNvPr id="17" name="Footer Placeholder 16"/>
          <p:cNvSpPr>
            <a:spLocks noGrp="1"/>
          </p:cNvSpPr>
          <p:nvPr>
            <p:ph type="ftr" sz="quarter" idx="11"/>
          </p:nvPr>
        </p:nvSpPr>
        <p:spPr/>
        <p:txBody>
          <a:bodyPr/>
          <a:lstStyle/>
          <a:p>
            <a:r>
              <a:rPr lang="en-US"/>
              <a:t>ASTM-02 Astellas ICS Symposium V20_Annotated_9.11.17</a:t>
            </a:r>
            <a:endParaRPr lang="en-US" dirty="0"/>
          </a:p>
        </p:txBody>
      </p:sp>
    </p:spTree>
    <p:extLst>
      <p:ext uri="{BB962C8B-B14F-4D97-AF65-F5344CB8AC3E}">
        <p14:creationId xmlns:p14="http://schemas.microsoft.com/office/powerpoint/2010/main" val="2398891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92F6C02-2C8D-40B6-BD94-2E79B53EF562}" type="slidenum">
              <a:rPr lang="en-US" smtClean="0"/>
              <a:t>13</a:t>
            </a:fld>
            <a:endParaRPr lang="en-US"/>
          </a:p>
        </p:txBody>
      </p:sp>
      <p:grpSp>
        <p:nvGrpSpPr>
          <p:cNvPr id="5" name="Group 4"/>
          <p:cNvGrpSpPr/>
          <p:nvPr/>
        </p:nvGrpSpPr>
        <p:grpSpPr>
          <a:xfrm>
            <a:off x="289452" y="3003967"/>
            <a:ext cx="1227583" cy="1947431"/>
            <a:chOff x="-1" y="2957052"/>
            <a:chExt cx="1227583" cy="1947431"/>
          </a:xfrm>
        </p:grpSpPr>
        <p:sp>
          <p:nvSpPr>
            <p:cNvPr id="6" name="TextBox 5"/>
            <p:cNvSpPr txBox="1"/>
            <p:nvPr/>
          </p:nvSpPr>
          <p:spPr>
            <a:xfrm>
              <a:off x="-1" y="4381263"/>
              <a:ext cx="1227583" cy="523220"/>
            </a:xfrm>
            <a:prstGeom prst="rect">
              <a:avLst/>
            </a:prstGeom>
            <a:noFill/>
            <a:ln>
              <a:solidFill>
                <a:schemeClr val="tx1"/>
              </a:solidFill>
            </a:ln>
          </p:spPr>
          <p:txBody>
            <a:bodyPr wrap="square" rtlCol="0">
              <a:spAutoFit/>
            </a:bodyPr>
            <a:lstStyle/>
            <a:p>
              <a:r>
                <a:rPr lang="en-US" sz="700" dirty="0"/>
                <a:t>EAU Guidelines/p19/para3/ln1;summary of evidence/rows1-2;recommendation/rows1-2</a:t>
              </a:r>
            </a:p>
          </p:txBody>
        </p:sp>
        <p:cxnSp>
          <p:nvCxnSpPr>
            <p:cNvPr id="7" name="Straight Connector 6"/>
            <p:cNvCxnSpPr/>
            <p:nvPr/>
          </p:nvCxnSpPr>
          <p:spPr>
            <a:xfrm flipV="1">
              <a:off x="471948" y="2957052"/>
              <a:ext cx="582562"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604090" y="3099060"/>
            <a:ext cx="1179870" cy="2519569"/>
            <a:chOff x="0" y="2923523"/>
            <a:chExt cx="1179870" cy="2519569"/>
          </a:xfrm>
        </p:grpSpPr>
        <p:sp>
          <p:nvSpPr>
            <p:cNvPr id="9" name="TextBox 8"/>
            <p:cNvSpPr txBox="1"/>
            <p:nvPr/>
          </p:nvSpPr>
          <p:spPr>
            <a:xfrm>
              <a:off x="0" y="4381263"/>
              <a:ext cx="1179870" cy="1061829"/>
            </a:xfrm>
            <a:prstGeom prst="rect">
              <a:avLst/>
            </a:prstGeom>
            <a:noFill/>
            <a:ln>
              <a:solidFill>
                <a:schemeClr val="tx1"/>
              </a:solidFill>
            </a:ln>
          </p:spPr>
          <p:txBody>
            <a:bodyPr wrap="square" rtlCol="0">
              <a:spAutoFit/>
            </a:bodyPr>
            <a:lstStyle/>
            <a:p>
              <a:r>
                <a:rPr lang="en-US" sz="700" dirty="0"/>
                <a:t>EAU Guidelines/p22/4.1.2 lifestyle interventions/lns1-2; summary of evidence/row2;4.1.2.2 physical exercise/lns1-2</a:t>
              </a:r>
            </a:p>
            <a:p>
              <a:endParaRPr lang="en-US" sz="700" dirty="0"/>
            </a:p>
            <a:p>
              <a:r>
                <a:rPr lang="en-US" sz="700" dirty="0"/>
                <a:t>And </a:t>
              </a:r>
            </a:p>
            <a:p>
              <a:endParaRPr lang="en-US" sz="700" dirty="0"/>
            </a:p>
            <a:p>
              <a:r>
                <a:rPr lang="en-US" sz="700" dirty="0"/>
                <a:t>Page 23/Table 2</a:t>
              </a:r>
            </a:p>
          </p:txBody>
        </p:sp>
        <p:cxnSp>
          <p:nvCxnSpPr>
            <p:cNvPr id="10" name="Straight Connector 9"/>
            <p:cNvCxnSpPr/>
            <p:nvPr/>
          </p:nvCxnSpPr>
          <p:spPr>
            <a:xfrm flipV="1">
              <a:off x="471948" y="2923523"/>
              <a:ext cx="443282" cy="1457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858696" y="3099060"/>
            <a:ext cx="1419532" cy="2162875"/>
            <a:chOff x="0" y="2957052"/>
            <a:chExt cx="1218842" cy="2162875"/>
          </a:xfrm>
        </p:grpSpPr>
        <p:sp>
          <p:nvSpPr>
            <p:cNvPr id="12" name="TextBox 11"/>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Guidelines/p24/4.1.3 </a:t>
              </a:r>
              <a:r>
                <a:rPr lang="en-US" sz="700" dirty="0" err="1"/>
                <a:t>behavioural</a:t>
              </a:r>
              <a:r>
                <a:rPr lang="en-US" sz="700" dirty="0"/>
                <a:t> and physical therapies/para2/ln1;p25/summary of evidence/row1;p26/summary of evidence/row2;p28/4.1.3.5 recommendations/rows1-4</a:t>
              </a:r>
            </a:p>
          </p:txBody>
        </p:sp>
        <p:cxnSp>
          <p:nvCxnSpPr>
            <p:cNvPr id="13" name="Straight Connector 12"/>
            <p:cNvCxnSpPr/>
            <p:nvPr/>
          </p:nvCxnSpPr>
          <p:spPr>
            <a:xfrm flipV="1">
              <a:off x="471948" y="2957052"/>
              <a:ext cx="219573" cy="142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858972" y="3099060"/>
            <a:ext cx="1095514" cy="2139066"/>
            <a:chOff x="0" y="2980861"/>
            <a:chExt cx="1218842" cy="2139066"/>
          </a:xfrm>
        </p:grpSpPr>
        <p:sp>
          <p:nvSpPr>
            <p:cNvPr id="15" name="TextBox 14"/>
            <p:cNvSpPr txBox="1"/>
            <p:nvPr/>
          </p:nvSpPr>
          <p:spPr>
            <a:xfrm>
              <a:off x="0" y="4381263"/>
              <a:ext cx="1218842" cy="738664"/>
            </a:xfrm>
            <a:prstGeom prst="rect">
              <a:avLst/>
            </a:prstGeom>
            <a:noFill/>
            <a:ln>
              <a:solidFill>
                <a:schemeClr val="tx1"/>
              </a:solidFill>
            </a:ln>
          </p:spPr>
          <p:txBody>
            <a:bodyPr wrap="square" rtlCol="0">
              <a:spAutoFit/>
            </a:bodyPr>
            <a:lstStyle/>
            <a:p>
              <a:r>
                <a:rPr lang="en-US" sz="700" dirty="0"/>
                <a:t>EAU Guidelines/p29/4.2 pharmacological management/ln1;p53/4.3.6.1 bladder wall injection of botulinum toxin a/lns1-4</a:t>
              </a:r>
            </a:p>
          </p:txBody>
        </p:sp>
        <p:cxnSp>
          <p:nvCxnSpPr>
            <p:cNvPr id="16" name="Straight Connector 15"/>
            <p:cNvCxnSpPr/>
            <p:nvPr/>
          </p:nvCxnSpPr>
          <p:spPr>
            <a:xfrm flipV="1">
              <a:off x="471948" y="2980861"/>
              <a:ext cx="0" cy="140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Notes Placeholder 2"/>
          <p:cNvSpPr>
            <a:spLocks noGrp="1"/>
          </p:cNvSpPr>
          <p:nvPr>
            <p:ph type="body" idx="1"/>
          </p:nvPr>
        </p:nvSpPr>
        <p:spPr>
          <a:xfrm>
            <a:off x="685800" y="5827014"/>
            <a:ext cx="5486400" cy="36004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7" name="Footer Placeholder 16"/>
          <p:cNvSpPr>
            <a:spLocks noGrp="1"/>
          </p:cNvSpPr>
          <p:nvPr>
            <p:ph type="ftr" sz="quarter" idx="11"/>
          </p:nvPr>
        </p:nvSpPr>
        <p:spPr/>
        <p:txBody>
          <a:bodyPr/>
          <a:lstStyle/>
          <a:p>
            <a:r>
              <a:rPr lang="en-US"/>
              <a:t>ASTM-02 Astellas ICS Symposium V20_Annotated_9.11.17</a:t>
            </a:r>
            <a:endParaRPr lang="en-US" dirty="0"/>
          </a:p>
        </p:txBody>
      </p:sp>
    </p:spTree>
    <p:extLst>
      <p:ext uri="{BB962C8B-B14F-4D97-AF65-F5344CB8AC3E}">
        <p14:creationId xmlns:p14="http://schemas.microsoft.com/office/powerpoint/2010/main" val="2196470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jdelijke aanduiding voor titel 1"/>
          <p:cNvSpPr>
            <a:spLocks noGrp="1"/>
          </p:cNvSpPr>
          <p:nvPr>
            <p:ph type="title"/>
          </p:nvPr>
        </p:nvSpPr>
        <p:spPr>
          <a:xfrm>
            <a:off x="263352" y="404664"/>
            <a:ext cx="5832648" cy="3024336"/>
          </a:xfrm>
          <a:prstGeom prst="rect">
            <a:avLst/>
          </a:prstGeom>
        </p:spPr>
        <p:txBody>
          <a:bodyPr vert="horz" lIns="91440" tIns="45720" rIns="91440" bIns="45720" rtlCol="0" anchor="b">
            <a:normAutofit/>
          </a:bodyPr>
          <a:lstStyle>
            <a:lvl1pPr>
              <a:defRPr>
                <a:solidFill>
                  <a:srgbClr val="264986"/>
                </a:solidFill>
              </a:defRPr>
            </a:lvl1pPr>
          </a:lstStyle>
          <a:p>
            <a:r>
              <a:rPr lang="nl-NL" dirty="0"/>
              <a:t>Klik om de stijl te bewerken</a:t>
            </a:r>
            <a:endParaRPr lang="nl-BE" dirty="0"/>
          </a:p>
        </p:txBody>
      </p:sp>
      <p:sp>
        <p:nvSpPr>
          <p:cNvPr id="8" name="Tijdelijke aanduiding voor tekst 7"/>
          <p:cNvSpPr>
            <a:spLocks noGrp="1"/>
          </p:cNvSpPr>
          <p:nvPr>
            <p:ph type="body" sz="quarter" idx="10"/>
          </p:nvPr>
        </p:nvSpPr>
        <p:spPr>
          <a:xfrm>
            <a:off x="263525" y="3500438"/>
            <a:ext cx="5832475" cy="2808287"/>
          </a:xfrm>
        </p:spPr>
        <p:txBody>
          <a:bodyPr/>
          <a:lstStyle>
            <a:lvl1pPr marL="0" indent="0">
              <a:buNone/>
              <a:defRPr>
                <a:solidFill>
                  <a:srgbClr val="264986"/>
                </a:solidFill>
              </a:defRPr>
            </a:lvl1pPr>
          </a:lstStyle>
          <a:p>
            <a:pPr lvl="0"/>
            <a:r>
              <a:rPr lang="nl-NL" dirty="0"/>
              <a:t>Tekststijl van het model bewerken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Slide with mininal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053315" y="452927"/>
            <a:ext cx="902251" cy="684330"/>
          </a:xfrm>
          <a:noFill/>
        </p:spPr>
        <p:txBody>
          <a:bodyPr/>
          <a:lstStyle/>
          <a:p>
            <a:fld id="{69AE0398-C5D1-4C23-8BB8-6DF786637BD0}"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58777" y="1371602"/>
            <a:ext cx="10918825" cy="4675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0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Slid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239DB59F-CEF9-4F21-A337-860A61A3FC43}" type="slidenum">
              <a:rPr lang="en-GB" smtClean="0"/>
              <a:t>‹#›</a:t>
            </a:fld>
            <a:endParaRPr lang="en-GB"/>
          </a:p>
        </p:txBody>
      </p:sp>
      <p:sp>
        <p:nvSpPr>
          <p:cNvPr id="4" name="Content Placeholder 4">
            <a:extLst>
              <a:ext uri="{FF2B5EF4-FFF2-40B4-BE49-F238E27FC236}">
                <a16:creationId xmlns:a16="http://schemas.microsoft.com/office/drawing/2014/main" id="{957F30B9-F9C0-314C-840F-772490B074B0}"/>
              </a:ext>
            </a:extLst>
          </p:cNvPr>
          <p:cNvSpPr>
            <a:spLocks noGrp="1"/>
          </p:cNvSpPr>
          <p:nvPr>
            <p:ph sz="quarter" idx="13" hasCustomPrompt="1"/>
          </p:nvPr>
        </p:nvSpPr>
        <p:spPr>
          <a:xfrm>
            <a:off x="358775" y="6472238"/>
            <a:ext cx="10909300" cy="304800"/>
          </a:xfrm>
        </p:spPr>
        <p:txBody>
          <a:bodyPr lIns="91440" tIns="0" rIns="0" bIns="0" anchor="t"/>
          <a:lstStyle>
            <a:lvl1pPr marL="0" indent="0">
              <a:buNone/>
              <a:defRPr sz="900" b="0"/>
            </a:lvl1pPr>
            <a:lvl2pPr marL="323850" indent="0">
              <a:buNone/>
              <a:defRPr sz="1000" b="0"/>
            </a:lvl2pPr>
            <a:lvl3pPr marL="568325" indent="0">
              <a:buNone/>
              <a:defRPr sz="1000" b="0"/>
            </a:lvl3pPr>
            <a:lvl4pPr marL="831850" indent="0">
              <a:buNone/>
              <a:defRPr sz="1000" b="0"/>
            </a:lvl4pPr>
            <a:lvl5pPr marL="1117600" indent="0">
              <a:buNone/>
              <a:defRPr sz="1000" b="0"/>
            </a:lvl5pPr>
          </a:lstStyle>
          <a:p>
            <a:pPr lvl="0"/>
            <a:r>
              <a:rPr lang="en-US" dirty="0"/>
              <a:t>Click to add text</a:t>
            </a:r>
          </a:p>
        </p:txBody>
      </p:sp>
    </p:spTree>
    <p:extLst>
      <p:ext uri="{BB962C8B-B14F-4D97-AF65-F5344CB8AC3E}">
        <p14:creationId xmlns:p14="http://schemas.microsoft.com/office/powerpoint/2010/main" val="211832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Slid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239DB59F-CEF9-4F21-A337-860A61A3FC43}" type="slidenum">
              <a:rPr lang="en-GB" smtClean="0"/>
              <a:t>‹#›</a:t>
            </a:fld>
            <a:endParaRPr lang="en-GB"/>
          </a:p>
        </p:txBody>
      </p:sp>
      <p:sp>
        <p:nvSpPr>
          <p:cNvPr id="4" name="Content Placeholder 4">
            <a:extLst>
              <a:ext uri="{FF2B5EF4-FFF2-40B4-BE49-F238E27FC236}">
                <a16:creationId xmlns:a16="http://schemas.microsoft.com/office/drawing/2014/main" id="{957F30B9-F9C0-314C-840F-772490B074B0}"/>
              </a:ext>
            </a:extLst>
          </p:cNvPr>
          <p:cNvSpPr>
            <a:spLocks noGrp="1"/>
          </p:cNvSpPr>
          <p:nvPr>
            <p:ph sz="quarter" idx="13" hasCustomPrompt="1"/>
          </p:nvPr>
        </p:nvSpPr>
        <p:spPr>
          <a:xfrm>
            <a:off x="358775" y="6472238"/>
            <a:ext cx="10909300" cy="304800"/>
          </a:xfrm>
        </p:spPr>
        <p:txBody>
          <a:bodyPr lIns="91440" tIns="0" rIns="0" bIns="0" anchor="t"/>
          <a:lstStyle>
            <a:lvl1pPr marL="0" indent="0">
              <a:buNone/>
              <a:defRPr sz="900" b="0"/>
            </a:lvl1pPr>
            <a:lvl2pPr marL="323850" indent="0">
              <a:buNone/>
              <a:defRPr sz="1000" b="0"/>
            </a:lvl2pPr>
            <a:lvl3pPr marL="568325" indent="0">
              <a:buNone/>
              <a:defRPr sz="1000" b="0"/>
            </a:lvl3pPr>
            <a:lvl4pPr marL="831850" indent="0">
              <a:buNone/>
              <a:defRPr sz="1000" b="0"/>
            </a:lvl4pPr>
            <a:lvl5pPr marL="1117600" indent="0">
              <a:buNone/>
              <a:defRPr sz="1000" b="0"/>
            </a:lvl5pPr>
          </a:lstStyle>
          <a:p>
            <a:pPr lvl="0"/>
            <a:r>
              <a:rPr lang="en-US" dirty="0"/>
              <a:t>Click to add text</a:t>
            </a:r>
          </a:p>
        </p:txBody>
      </p:sp>
    </p:spTree>
    <p:extLst>
      <p:ext uri="{BB962C8B-B14F-4D97-AF65-F5344CB8AC3E}">
        <p14:creationId xmlns:p14="http://schemas.microsoft.com/office/powerpoint/2010/main" val="1132292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03">
    <p:spTree>
      <p:nvGrpSpPr>
        <p:cNvPr id="1" name=""/>
        <p:cNvGrpSpPr/>
        <p:nvPr/>
      </p:nvGrpSpPr>
      <p:grpSpPr>
        <a:xfrm>
          <a:off x="0" y="0"/>
          <a:ext cx="0" cy="0"/>
          <a:chOff x="0" y="0"/>
          <a:chExt cx="0" cy="0"/>
        </a:xfrm>
      </p:grpSpPr>
      <p:sp>
        <p:nvSpPr>
          <p:cNvPr id="2" name="Title 1"/>
          <p:cNvSpPr>
            <a:spLocks noGrp="1"/>
          </p:cNvSpPr>
          <p:nvPr>
            <p:ph type="title"/>
          </p:nvPr>
        </p:nvSpPr>
        <p:spPr>
          <a:xfrm>
            <a:off x="298174" y="501822"/>
            <a:ext cx="4761506" cy="978729"/>
          </a:xfrm>
        </p:spPr>
        <p:txBody>
          <a:bodyPr wrap="square" anchor="t" anchorCtr="0">
            <a:spAutoFit/>
          </a:bodyPr>
          <a:lstStyle>
            <a:lvl1pPr>
              <a:defRPr lang="en-US" sz="3200" b="0" i="0" kern="1200" cap="none" baseline="0" dirty="0">
                <a:solidFill>
                  <a:schemeClr val="accent5"/>
                </a:solidFill>
                <a:latin typeface="Avenir Book" charset="0"/>
                <a:ea typeface="Avenir Book" charset="0"/>
                <a:cs typeface="Avenir Book" charset="0"/>
              </a:defRPr>
            </a:lvl1pPr>
          </a:lstStyle>
          <a:p>
            <a:r>
              <a:rPr lang="en-US" dirty="0"/>
              <a:t>Click to edit Master title style</a:t>
            </a:r>
          </a:p>
        </p:txBody>
      </p:sp>
      <p:sp>
        <p:nvSpPr>
          <p:cNvPr id="3" name="Content Placeholder 2"/>
          <p:cNvSpPr>
            <a:spLocks noGrp="1"/>
          </p:cNvSpPr>
          <p:nvPr>
            <p:ph idx="1"/>
          </p:nvPr>
        </p:nvSpPr>
        <p:spPr>
          <a:xfrm>
            <a:off x="329185" y="2173986"/>
            <a:ext cx="4767071" cy="1540165"/>
          </a:xfrm>
        </p:spPr>
        <p:txBody>
          <a:bodyPr wrap="square">
            <a:spAutoFit/>
          </a:bodyPr>
          <a:lstStyle>
            <a:lvl1pPr marL="0" indent="0">
              <a:lnSpc>
                <a:spcPct val="95000"/>
              </a:lnSpc>
              <a:spcBef>
                <a:spcPts val="900"/>
              </a:spcBef>
              <a:buNone/>
              <a:defRPr sz="1700"/>
            </a:lvl1pPr>
            <a:lvl2pPr marL="458788" indent="-230188">
              <a:lnSpc>
                <a:spcPct val="95000"/>
              </a:lnSpc>
              <a:spcBef>
                <a:spcPts val="400"/>
              </a:spcBef>
              <a:buFont typeface=".AppleSystemUIFont" charset="-120"/>
              <a:buChar char="–"/>
              <a:tabLst/>
              <a:defRPr sz="1700"/>
            </a:lvl2pPr>
            <a:lvl3pPr>
              <a:lnSpc>
                <a:spcPct val="95000"/>
              </a:lnSpc>
              <a:spcBef>
                <a:spcPts val="400"/>
              </a:spcBef>
              <a:defRPr sz="1700"/>
            </a:lvl3pPr>
            <a:lvl4pPr>
              <a:lnSpc>
                <a:spcPct val="95000"/>
              </a:lnSpc>
              <a:spcBef>
                <a:spcPts val="400"/>
              </a:spcBef>
              <a:defRPr sz="1700"/>
            </a:lvl4pPr>
            <a:lvl5pPr>
              <a:lnSpc>
                <a:spcPct val="95000"/>
              </a:lnSpc>
              <a:spcBef>
                <a:spcPts val="400"/>
              </a:spcBef>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screen">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41412" y="6079958"/>
            <a:ext cx="2053858" cy="778042"/>
          </a:xfrm>
          <a:prstGeom prst="rect">
            <a:avLst/>
          </a:prstGeom>
        </p:spPr>
      </p:pic>
      <p:cxnSp>
        <p:nvCxnSpPr>
          <p:cNvPr id="7" name="Straight Connector 6"/>
          <p:cNvCxnSpPr/>
          <p:nvPr userDrawn="1"/>
        </p:nvCxnSpPr>
        <p:spPr>
          <a:xfrm>
            <a:off x="2753474" y="6051479"/>
            <a:ext cx="0" cy="708917"/>
          </a:xfrm>
          <a:prstGeom prst="line">
            <a:avLst/>
          </a:prstGeom>
          <a:ln w="12700" cap="rnd">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126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2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 with mininal content">
  <p:cSld name="1_Slide with mininal content">
    <p:spTree>
      <p:nvGrpSpPr>
        <p:cNvPr id="1" name="Shape 45"/>
        <p:cNvGrpSpPr/>
        <p:nvPr/>
      </p:nvGrpSpPr>
      <p:grpSpPr>
        <a:xfrm>
          <a:off x="0" y="0"/>
          <a:ext cx="0" cy="0"/>
          <a:chOff x="0" y="0"/>
          <a:chExt cx="0" cy="0"/>
        </a:xfrm>
      </p:grpSpPr>
      <p:sp>
        <p:nvSpPr>
          <p:cNvPr id="46" name="Google Shape;46;p53"/>
          <p:cNvSpPr txBox="1">
            <a:spLocks noGrp="1"/>
          </p:cNvSpPr>
          <p:nvPr>
            <p:ph type="title"/>
          </p:nvPr>
        </p:nvSpPr>
        <p:spPr>
          <a:xfrm>
            <a:off x="358775" y="451456"/>
            <a:ext cx="10694540" cy="685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2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3"/>
          <p:cNvSpPr txBox="1">
            <a:spLocks noGrp="1"/>
          </p:cNvSpPr>
          <p:nvPr>
            <p:ph type="body" idx="1"/>
          </p:nvPr>
        </p:nvSpPr>
        <p:spPr>
          <a:xfrm>
            <a:off x="358777" y="1371602"/>
            <a:ext cx="10918825" cy="467597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750"/>
              </a:spcBef>
              <a:spcAft>
                <a:spcPts val="0"/>
              </a:spcAft>
              <a:buClr>
                <a:schemeClr val="dk2"/>
              </a:buClr>
              <a:buSzPts val="1800"/>
              <a:buNone/>
              <a:defRPr/>
            </a:lvl1pPr>
            <a:lvl2pPr marL="914400" lvl="1" indent="-228600" algn="l">
              <a:lnSpc>
                <a:spcPct val="120000"/>
              </a:lnSpc>
              <a:spcBef>
                <a:spcPts val="0"/>
              </a:spcBef>
              <a:spcAft>
                <a:spcPts val="0"/>
              </a:spcAft>
              <a:buClr>
                <a:schemeClr val="accent1"/>
              </a:buClr>
              <a:buSzPts val="1800"/>
              <a:buNone/>
              <a:defRPr/>
            </a:lvl2pPr>
            <a:lvl3pPr marL="1371600" lvl="2" indent="-228600" algn="l">
              <a:lnSpc>
                <a:spcPct val="120000"/>
              </a:lnSpc>
              <a:spcBef>
                <a:spcPts val="450"/>
              </a:spcBef>
              <a:spcAft>
                <a:spcPts val="0"/>
              </a:spcAft>
              <a:buClr>
                <a:schemeClr val="dk2"/>
              </a:buClr>
              <a:buSzPts val="1800"/>
              <a:buNone/>
              <a:defRPr/>
            </a:lvl3pPr>
            <a:lvl4pPr marL="1828800" lvl="3" indent="-342900" algn="l">
              <a:lnSpc>
                <a:spcPct val="120000"/>
              </a:lnSpc>
              <a:spcBef>
                <a:spcPts val="450"/>
              </a:spcBef>
              <a:spcAft>
                <a:spcPts val="0"/>
              </a:spcAft>
              <a:buClr>
                <a:schemeClr val="dk2"/>
              </a:buClr>
              <a:buSzPts val="1800"/>
              <a:buChar char="•"/>
              <a:defRPr/>
            </a:lvl4pPr>
            <a:lvl5pPr marL="2286000" lvl="4" indent="-342900" algn="l">
              <a:lnSpc>
                <a:spcPct val="120000"/>
              </a:lnSpc>
              <a:spcBef>
                <a:spcPts val="45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53"/>
          <p:cNvSpPr txBox="1">
            <a:spLocks noGrp="1"/>
          </p:cNvSpPr>
          <p:nvPr>
            <p:ph type="sldNum" idx="12"/>
          </p:nvPr>
        </p:nvSpPr>
        <p:spPr>
          <a:xfrm>
            <a:off x="11053315" y="451455"/>
            <a:ext cx="910085" cy="685802"/>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43372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 with mininal content">
  <p:cSld name="1_Slide with mininal content">
    <p:spTree>
      <p:nvGrpSpPr>
        <p:cNvPr id="1" name="Shape 43"/>
        <p:cNvGrpSpPr/>
        <p:nvPr/>
      </p:nvGrpSpPr>
      <p:grpSpPr>
        <a:xfrm>
          <a:off x="0" y="0"/>
          <a:ext cx="0" cy="0"/>
          <a:chOff x="0" y="0"/>
          <a:chExt cx="0" cy="0"/>
        </a:xfrm>
      </p:grpSpPr>
      <p:sp>
        <p:nvSpPr>
          <p:cNvPr id="44" name="Google Shape;44;p53"/>
          <p:cNvSpPr txBox="1">
            <a:spLocks noGrp="1"/>
          </p:cNvSpPr>
          <p:nvPr>
            <p:ph type="title"/>
          </p:nvPr>
        </p:nvSpPr>
        <p:spPr>
          <a:xfrm>
            <a:off x="358775" y="451456"/>
            <a:ext cx="10694540" cy="685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2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3"/>
          <p:cNvSpPr txBox="1">
            <a:spLocks noGrp="1"/>
          </p:cNvSpPr>
          <p:nvPr>
            <p:ph type="body" idx="1"/>
          </p:nvPr>
        </p:nvSpPr>
        <p:spPr>
          <a:xfrm>
            <a:off x="358777" y="1371602"/>
            <a:ext cx="10918825" cy="4675973"/>
          </a:xfrm>
          <a:prstGeom prst="rect">
            <a:avLst/>
          </a:prstGeom>
          <a:noFill/>
          <a:ln>
            <a:noFill/>
          </a:ln>
        </p:spPr>
        <p:txBody>
          <a:bodyPr spcFirstLastPara="1" wrap="square" lIns="91425" tIns="45700" rIns="91425" bIns="45700" anchor="t" anchorCtr="0">
            <a:noAutofit/>
          </a:bodyPr>
          <a:lstStyle>
            <a:lvl1pPr marL="457200" lvl="0" indent="-330200" algn="l">
              <a:lnSpc>
                <a:spcPct val="110000"/>
              </a:lnSpc>
              <a:spcBef>
                <a:spcPts val="750"/>
              </a:spcBef>
              <a:spcAft>
                <a:spcPts val="0"/>
              </a:spcAft>
              <a:buClr>
                <a:schemeClr val="dk2"/>
              </a:buClr>
              <a:buSzPts val="1600"/>
              <a:buFont typeface="Arial"/>
              <a:buChar char="•"/>
              <a:defRPr b="0"/>
            </a:lvl1pPr>
            <a:lvl2pPr marL="914400" lvl="1" indent="-228600" algn="l">
              <a:lnSpc>
                <a:spcPct val="120000"/>
              </a:lnSpc>
              <a:spcBef>
                <a:spcPts val="0"/>
              </a:spcBef>
              <a:spcAft>
                <a:spcPts val="0"/>
              </a:spcAft>
              <a:buClr>
                <a:schemeClr val="accent1"/>
              </a:buClr>
              <a:buSzPts val="1800"/>
              <a:buNone/>
              <a:defRPr/>
            </a:lvl2pPr>
            <a:lvl3pPr marL="1371600" lvl="2" indent="-228600" algn="l">
              <a:lnSpc>
                <a:spcPct val="120000"/>
              </a:lnSpc>
              <a:spcBef>
                <a:spcPts val="450"/>
              </a:spcBef>
              <a:spcAft>
                <a:spcPts val="0"/>
              </a:spcAft>
              <a:buClr>
                <a:schemeClr val="dk2"/>
              </a:buClr>
              <a:buSzPts val="1800"/>
              <a:buNone/>
              <a:defRPr/>
            </a:lvl3pPr>
            <a:lvl4pPr marL="1828800" lvl="3" indent="-342900" algn="l">
              <a:lnSpc>
                <a:spcPct val="120000"/>
              </a:lnSpc>
              <a:spcBef>
                <a:spcPts val="450"/>
              </a:spcBef>
              <a:spcAft>
                <a:spcPts val="0"/>
              </a:spcAft>
              <a:buClr>
                <a:schemeClr val="dk2"/>
              </a:buClr>
              <a:buSzPts val="1800"/>
              <a:buChar char="•"/>
              <a:defRPr/>
            </a:lvl4pPr>
            <a:lvl5pPr marL="2286000" lvl="4" indent="-342900" algn="l">
              <a:lnSpc>
                <a:spcPct val="120000"/>
              </a:lnSpc>
              <a:spcBef>
                <a:spcPts val="45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53"/>
          <p:cNvSpPr txBox="1">
            <a:spLocks noGrp="1"/>
          </p:cNvSpPr>
          <p:nvPr>
            <p:ph type="sldNum" idx="12"/>
          </p:nvPr>
        </p:nvSpPr>
        <p:spPr>
          <a:xfrm>
            <a:off x="11053315" y="451455"/>
            <a:ext cx="910085" cy="685802"/>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GB" smtClean="0"/>
              <a:pPr/>
              <a:t>‹#›</a:t>
            </a:fld>
            <a:endParaRPr lang="en-GB"/>
          </a:p>
        </p:txBody>
      </p:sp>
      <p:sp>
        <p:nvSpPr>
          <p:cNvPr id="47" name="Google Shape;47;p53"/>
          <p:cNvSpPr txBox="1">
            <a:spLocks noGrp="1"/>
          </p:cNvSpPr>
          <p:nvPr>
            <p:ph type="body" idx="2"/>
          </p:nvPr>
        </p:nvSpPr>
        <p:spPr>
          <a:xfrm>
            <a:off x="438376" y="6029626"/>
            <a:ext cx="10128024" cy="371174"/>
          </a:xfrm>
          <a:prstGeom prst="rect">
            <a:avLst/>
          </a:prstGeom>
          <a:noFill/>
          <a:ln>
            <a:noFill/>
          </a:ln>
        </p:spPr>
        <p:txBody>
          <a:bodyPr spcFirstLastPara="1" wrap="square" lIns="91425" tIns="45700" rIns="91425" bIns="45700" anchor="b" anchorCtr="0">
            <a:noAutofit/>
          </a:bodyPr>
          <a:lstStyle>
            <a:lvl1pPr marL="457200" lvl="0" indent="-228600" algn="l">
              <a:lnSpc>
                <a:spcPct val="110000"/>
              </a:lnSpc>
              <a:spcBef>
                <a:spcPts val="750"/>
              </a:spcBef>
              <a:spcAft>
                <a:spcPts val="0"/>
              </a:spcAft>
              <a:buClr>
                <a:srgbClr val="000000"/>
              </a:buClr>
              <a:buSzPts val="1000"/>
              <a:buNone/>
              <a:defRPr sz="1000" b="0">
                <a:solidFill>
                  <a:srgbClr val="000000"/>
                </a:solidFill>
              </a:defRPr>
            </a:lvl1pPr>
            <a:lvl2pPr marL="914400" lvl="1" indent="-228600" algn="l">
              <a:lnSpc>
                <a:spcPct val="120000"/>
              </a:lnSpc>
              <a:spcBef>
                <a:spcPts val="0"/>
              </a:spcBef>
              <a:spcAft>
                <a:spcPts val="0"/>
              </a:spcAft>
              <a:buClr>
                <a:schemeClr val="accent1"/>
              </a:buClr>
              <a:buSzPts val="1800"/>
              <a:buNone/>
              <a:defRPr/>
            </a:lvl2pPr>
            <a:lvl3pPr marL="1371600" lvl="2" indent="-228600" algn="l">
              <a:lnSpc>
                <a:spcPct val="120000"/>
              </a:lnSpc>
              <a:spcBef>
                <a:spcPts val="450"/>
              </a:spcBef>
              <a:spcAft>
                <a:spcPts val="0"/>
              </a:spcAft>
              <a:buClr>
                <a:schemeClr val="dk2"/>
              </a:buClr>
              <a:buSzPts val="1800"/>
              <a:buNone/>
              <a:defRPr/>
            </a:lvl3pPr>
            <a:lvl4pPr marL="1828800" lvl="3" indent="-342900" algn="l">
              <a:lnSpc>
                <a:spcPct val="120000"/>
              </a:lnSpc>
              <a:spcBef>
                <a:spcPts val="450"/>
              </a:spcBef>
              <a:spcAft>
                <a:spcPts val="0"/>
              </a:spcAft>
              <a:buClr>
                <a:schemeClr val="dk2"/>
              </a:buClr>
              <a:buSzPts val="1800"/>
              <a:buChar char="•"/>
              <a:defRPr/>
            </a:lvl4pPr>
            <a:lvl5pPr marL="2286000" lvl="4" indent="-317500" algn="l">
              <a:lnSpc>
                <a:spcPct val="120000"/>
              </a:lnSpc>
              <a:spcBef>
                <a:spcPts val="450"/>
              </a:spcBef>
              <a:spcAft>
                <a:spcPts val="0"/>
              </a:spcAft>
              <a:buClr>
                <a:schemeClr val="dk2"/>
              </a:buClr>
              <a:buSzPts val="14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614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36241" y="1427772"/>
            <a:ext cx="11520399" cy="475252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8" name="Text Placeholder 7"/>
          <p:cNvSpPr>
            <a:spLocks noGrp="1"/>
          </p:cNvSpPr>
          <p:nvPr>
            <p:ph type="body" sz="quarter" idx="13" hasCustomPrompt="1"/>
          </p:nvPr>
        </p:nvSpPr>
        <p:spPr>
          <a:xfrm>
            <a:off x="767408" y="6397587"/>
            <a:ext cx="9505056" cy="307777"/>
          </a:xfrm>
        </p:spPr>
        <p:txBody>
          <a:bodyPr wrap="square" anchor="b" anchorCtr="0">
            <a:spAutoFit/>
          </a:bodyPr>
          <a:lstStyle>
            <a:lvl1pPr marL="0" indent="0">
              <a:buFontTx/>
              <a:buNone/>
              <a:defRPr sz="1400">
                <a:solidFill>
                  <a:schemeClr val="bg1">
                    <a:lumMod val="50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Reference box….</a:t>
            </a:r>
          </a:p>
        </p:txBody>
      </p:sp>
      <p:sp>
        <p:nvSpPr>
          <p:cNvPr id="7" name="Tijdelijke aanduiding voor titel 1"/>
          <p:cNvSpPr>
            <a:spLocks noGrp="1"/>
          </p:cNvSpPr>
          <p:nvPr>
            <p:ph type="title"/>
          </p:nvPr>
        </p:nvSpPr>
        <p:spPr>
          <a:xfrm>
            <a:off x="336241" y="213542"/>
            <a:ext cx="11520399" cy="1088035"/>
          </a:xfrm>
          <a:prstGeom prst="rect">
            <a:avLst/>
          </a:prstGeom>
        </p:spPr>
        <p:txBody>
          <a:bodyPr vert="horz" lIns="91440" tIns="45720" rIns="91440" bIns="45720" rtlCol="0" anchor="ctr" anchorCtr="0">
            <a:noAutofit/>
          </a:bodyPr>
          <a:lstStyle/>
          <a:p>
            <a:r>
              <a:rPr lang="nl-NL" dirty="0"/>
              <a:t>Klik om de stijl te bewerken</a:t>
            </a:r>
            <a:endParaRPr lang="nl-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407368" y="615283"/>
            <a:ext cx="8280920" cy="1362075"/>
          </a:xfrm>
          <a:prstGeom prst="rect">
            <a:avLst/>
          </a:prstGeom>
        </p:spPr>
        <p:txBody>
          <a:bodyPr anchor="b" anchorCtr="0"/>
          <a:lstStyle>
            <a:lvl1pPr algn="l">
              <a:defRPr sz="4000" b="1" cap="none" baseline="0">
                <a:solidFill>
                  <a:schemeClr val="accent2"/>
                </a:solidFill>
                <a:latin typeface="Calibri" panose="020F0502020204030204" pitchFamily="34" charset="0"/>
                <a:cs typeface="Calibri" panose="020F0502020204030204" pitchFamily="34" charset="0"/>
              </a:defRPr>
            </a:lvl1pPr>
          </a:lstStyle>
          <a:p>
            <a:r>
              <a:rPr lang="nl-NL" dirty="0"/>
              <a:t>Klik om de stijl te bewerken</a:t>
            </a:r>
            <a:endParaRPr lang="nl-BE" dirty="0"/>
          </a:p>
        </p:txBody>
      </p:sp>
      <p:sp>
        <p:nvSpPr>
          <p:cNvPr id="3" name="Tijdelijke aanduiding voor tekst 2"/>
          <p:cNvSpPr>
            <a:spLocks noGrp="1"/>
          </p:cNvSpPr>
          <p:nvPr>
            <p:ph type="body" idx="1"/>
          </p:nvPr>
        </p:nvSpPr>
        <p:spPr>
          <a:xfrm>
            <a:off x="407368" y="1988840"/>
            <a:ext cx="8280920" cy="667172"/>
          </a:xfrm>
        </p:spPr>
        <p:txBody>
          <a:bodyPr anchor="t" anchorCtr="0">
            <a:normAutofit/>
          </a:bodyPr>
          <a:lstStyle>
            <a:lvl1pPr marL="0" indent="0">
              <a:buNone/>
              <a:defRPr sz="2800">
                <a:solidFill>
                  <a:schemeClr val="accent2"/>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36241" y="1412776"/>
            <a:ext cx="5326574" cy="49058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p:cNvSpPr>
            <a:spLocks noGrp="1"/>
          </p:cNvSpPr>
          <p:nvPr>
            <p:ph sz="half" idx="2"/>
          </p:nvPr>
        </p:nvSpPr>
        <p:spPr>
          <a:xfrm>
            <a:off x="5843972" y="1412776"/>
            <a:ext cx="6012668" cy="49082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3" name="Tijdelijke aanduiding voor voettekst 4"/>
          <p:cNvSpPr>
            <a:spLocks noGrp="1"/>
          </p:cNvSpPr>
          <p:nvPr>
            <p:ph type="ftr" sz="quarter" idx="11"/>
          </p:nvPr>
        </p:nvSpPr>
        <p:spPr>
          <a:xfrm>
            <a:off x="336241" y="6423344"/>
            <a:ext cx="9648191" cy="318024"/>
          </a:xfrm>
        </p:spPr>
        <p:txBody>
          <a:bodyPr anchor="b" anchorCtr="0"/>
          <a:lstStyle/>
          <a:p>
            <a:endParaRPr lang="nl-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336241" y="1442411"/>
            <a:ext cx="5433037" cy="6184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342258" y="2132856"/>
            <a:ext cx="5440813" cy="41764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5" name="Tijdelijke aanduiding voor voettekst 4"/>
          <p:cNvSpPr>
            <a:spLocks noGrp="1"/>
          </p:cNvSpPr>
          <p:nvPr>
            <p:ph type="ftr" sz="quarter" idx="11"/>
          </p:nvPr>
        </p:nvSpPr>
        <p:spPr>
          <a:xfrm>
            <a:off x="717612" y="6423344"/>
            <a:ext cx="9266820" cy="318024"/>
          </a:xfrm>
        </p:spPr>
        <p:txBody>
          <a:bodyPr anchor="b" anchorCtr="0"/>
          <a:lstStyle/>
          <a:p>
            <a:endParaRPr lang="nl-BE" dirty="0"/>
          </a:p>
        </p:txBody>
      </p:sp>
      <p:sp>
        <p:nvSpPr>
          <p:cNvPr id="17" name="Tijdelijke aanduiding voor tekst 2"/>
          <p:cNvSpPr>
            <a:spLocks noGrp="1"/>
          </p:cNvSpPr>
          <p:nvPr>
            <p:ph type="body" idx="12"/>
          </p:nvPr>
        </p:nvSpPr>
        <p:spPr>
          <a:xfrm>
            <a:off x="6240016" y="1442411"/>
            <a:ext cx="5616624" cy="6184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8" name="Tijdelijke aanduiding voor inhoud 3"/>
          <p:cNvSpPr>
            <a:spLocks noGrp="1"/>
          </p:cNvSpPr>
          <p:nvPr>
            <p:ph sz="half" idx="13"/>
          </p:nvPr>
        </p:nvSpPr>
        <p:spPr>
          <a:xfrm>
            <a:off x="6240016" y="2132856"/>
            <a:ext cx="5616624" cy="41764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tel 4"/>
          <p:cNvSpPr>
            <a:spLocks noGrp="1"/>
          </p:cNvSpPr>
          <p:nvPr>
            <p:ph type="title"/>
          </p:nvPr>
        </p:nvSpPr>
        <p:spPr>
          <a:xfrm>
            <a:off x="336241" y="213542"/>
            <a:ext cx="11520399" cy="1088035"/>
          </a:xfrm>
          <a:prstGeom prst="rect">
            <a:avLst/>
          </a:prstGeom>
        </p:spPr>
        <p:txBody>
          <a:bodyPr/>
          <a:lstStyle/>
          <a:p>
            <a:r>
              <a:rPr lang="nl-NL"/>
              <a:t>Klik om de stijl te bewerken</a:t>
            </a:r>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13" name="Tijdelijke aanduiding voor voettekst 4"/>
          <p:cNvSpPr>
            <a:spLocks noGrp="1"/>
          </p:cNvSpPr>
          <p:nvPr>
            <p:ph type="ftr" sz="quarter" idx="11"/>
          </p:nvPr>
        </p:nvSpPr>
        <p:spPr>
          <a:xfrm>
            <a:off x="336241" y="6423344"/>
            <a:ext cx="10440279" cy="318024"/>
          </a:xfrm>
        </p:spPr>
        <p:txBody>
          <a:bodyPr anchor="b" anchorCtr="0"/>
          <a:lstStyle/>
          <a:p>
            <a:endParaRPr lang="nl-BE" dirty="0"/>
          </a:p>
        </p:txBody>
      </p:sp>
      <p:sp>
        <p:nvSpPr>
          <p:cNvPr id="5" name="Tijdelijke aanduiding voor titel 1"/>
          <p:cNvSpPr txBox="1">
            <a:spLocks/>
          </p:cNvSpPr>
          <p:nvPr userDrawn="1"/>
        </p:nvSpPr>
        <p:spPr>
          <a:xfrm>
            <a:off x="336241" y="213542"/>
            <a:ext cx="11520399" cy="1088035"/>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100" baseline="0">
                <a:solidFill>
                  <a:schemeClr val="bg1"/>
                </a:solidFill>
                <a:latin typeface="Calibri" panose="020F0502020204030204" pitchFamily="34" charset="0"/>
                <a:ea typeface="+mj-ea"/>
                <a:cs typeface="Calibri" panose="020F0502020204030204" pitchFamily="34" charset="0"/>
              </a:defRPr>
            </a:lvl1pPr>
          </a:lstStyle>
          <a:p>
            <a:r>
              <a:rPr lang="nl-NL" dirty="0"/>
              <a:t>Klik om de stijl te bewerken</a:t>
            </a:r>
            <a:endParaRPr lang="nl-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8465" y="1412775"/>
            <a:ext cx="11528175" cy="48245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Tijdelijke aanduiding voor voettekst 4"/>
          <p:cNvSpPr>
            <a:spLocks noGrp="1"/>
          </p:cNvSpPr>
          <p:nvPr>
            <p:ph type="ftr" sz="quarter" idx="11"/>
          </p:nvPr>
        </p:nvSpPr>
        <p:spPr>
          <a:xfrm>
            <a:off x="336241" y="6381328"/>
            <a:ext cx="10440279" cy="318024"/>
          </a:xfrm>
        </p:spPr>
        <p:txBody>
          <a:bodyPr anchor="b" anchorCtr="0"/>
          <a:lstStyle/>
          <a:p>
            <a:endParaRPr lang="nl-BE" dirty="0"/>
          </a:p>
        </p:txBody>
      </p:sp>
      <p:sp>
        <p:nvSpPr>
          <p:cNvPr id="7" name="Tijdelijke aanduiding voor titel 1"/>
          <p:cNvSpPr txBox="1">
            <a:spLocks/>
          </p:cNvSpPr>
          <p:nvPr userDrawn="1"/>
        </p:nvSpPr>
        <p:spPr>
          <a:xfrm>
            <a:off x="336241" y="213542"/>
            <a:ext cx="11520399" cy="1088035"/>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100" baseline="0">
                <a:solidFill>
                  <a:schemeClr val="bg1"/>
                </a:solidFill>
                <a:latin typeface="Calibri" panose="020F0502020204030204" pitchFamily="34" charset="0"/>
                <a:ea typeface="+mj-ea"/>
                <a:cs typeface="Calibri" panose="020F0502020204030204" pitchFamily="34" charset="0"/>
              </a:defRPr>
            </a:lvl1pPr>
          </a:lstStyle>
          <a:p>
            <a:r>
              <a:rPr lang="nl-NL" dirty="0"/>
              <a:t>Klik om de stijl te bewerken</a:t>
            </a:r>
            <a:endParaRPr lang="nl-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847528" y="5301208"/>
            <a:ext cx="8496944" cy="566738"/>
          </a:xfrm>
          <a:prstGeom prst="rect">
            <a:avLst/>
          </a:prstGeom>
        </p:spPr>
        <p:txBody>
          <a:bodyPr anchor="b"/>
          <a:lstStyle>
            <a:lvl1pPr algn="l">
              <a:defRPr sz="2000" b="1">
                <a:solidFill>
                  <a:schemeClr val="accent1"/>
                </a:solidFill>
              </a:defRPr>
            </a:lvl1pPr>
          </a:lstStyle>
          <a:p>
            <a:r>
              <a:rPr lang="nl-NL" dirty="0"/>
              <a:t>Klik om de stijl te bewerken</a:t>
            </a:r>
            <a:endParaRPr lang="nl-BE" dirty="0"/>
          </a:p>
        </p:txBody>
      </p:sp>
      <p:sp>
        <p:nvSpPr>
          <p:cNvPr id="3" name="Tijdelijke aanduiding voor afbeelding 2"/>
          <p:cNvSpPr>
            <a:spLocks noGrp="1"/>
          </p:cNvSpPr>
          <p:nvPr>
            <p:ph type="pic" idx="1"/>
          </p:nvPr>
        </p:nvSpPr>
        <p:spPr>
          <a:xfrm>
            <a:off x="1847528" y="1484784"/>
            <a:ext cx="8496944" cy="376272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p:cNvSpPr>
            <a:spLocks noGrp="1"/>
          </p:cNvSpPr>
          <p:nvPr>
            <p:ph type="body" sz="half" idx="2"/>
          </p:nvPr>
        </p:nvSpPr>
        <p:spPr>
          <a:xfrm>
            <a:off x="1847528" y="5867946"/>
            <a:ext cx="8496944" cy="513382"/>
          </a:xfrm>
        </p:spPr>
        <p:txBody>
          <a:bodyPr/>
          <a:lstStyle>
            <a:lvl1pPr marL="0" indent="0">
              <a:buNone/>
              <a:defRPr sz="14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84A66-BEA4-419E-9DD1-1058324277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E89B31-DE74-4C4F-9309-82BBBEA096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39C37-3E96-465F-AC46-6D199D71557A}"/>
              </a:ext>
            </a:extLst>
          </p:cNvPr>
          <p:cNvSpPr>
            <a:spLocks noGrp="1"/>
          </p:cNvSpPr>
          <p:nvPr>
            <p:ph type="dt" sz="half" idx="10"/>
          </p:nvPr>
        </p:nvSpPr>
        <p:spPr>
          <a:xfrm>
            <a:off x="541421" y="6356350"/>
            <a:ext cx="2911120" cy="365125"/>
          </a:xfrm>
          <a:prstGeom prst="rect">
            <a:avLst/>
          </a:prstGeom>
        </p:spPr>
        <p:txBody>
          <a:bodyPr/>
          <a:lstStyle/>
          <a:p>
            <a:fld id="{76672DC0-5A09-4D46-8C86-B5EF1F5DFF80}" type="datetimeFigureOut">
              <a:rPr lang="en-US" smtClean="0"/>
              <a:t>4/6/2023</a:t>
            </a:fld>
            <a:endParaRPr lang="en-US" dirty="0"/>
          </a:p>
        </p:txBody>
      </p:sp>
      <p:sp>
        <p:nvSpPr>
          <p:cNvPr id="5" name="Footer Placeholder 4">
            <a:extLst>
              <a:ext uri="{FF2B5EF4-FFF2-40B4-BE49-F238E27FC236}">
                <a16:creationId xmlns:a16="http://schemas.microsoft.com/office/drawing/2014/main" id="{5F154719-F27C-44BF-BF5F-28FA1E1FB5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5469AC-F0F3-4A28-B097-775D77C6E8B2}"/>
              </a:ext>
            </a:extLst>
          </p:cNvPr>
          <p:cNvSpPr>
            <a:spLocks noGrp="1"/>
          </p:cNvSpPr>
          <p:nvPr>
            <p:ph type="sldNum" sz="quarter" idx="12"/>
          </p:nvPr>
        </p:nvSpPr>
        <p:spPr/>
        <p:txBody>
          <a:bodyPr/>
          <a:lstStyle/>
          <a:p>
            <a:fld id="{A7D8414E-AA40-47E0-848D-4E5515ED1108}" type="slidenum">
              <a:rPr lang="en-US" smtClean="0"/>
              <a:t>‹#›</a:t>
            </a:fld>
            <a:endParaRPr lang="en-US" dirty="0"/>
          </a:p>
        </p:txBody>
      </p:sp>
      <p:sp>
        <p:nvSpPr>
          <p:cNvPr id="8" name="Text Placeholder 7">
            <a:extLst>
              <a:ext uri="{FF2B5EF4-FFF2-40B4-BE49-F238E27FC236}">
                <a16:creationId xmlns:a16="http://schemas.microsoft.com/office/drawing/2014/main" id="{2878B6A8-8025-4F1A-9EA6-0899AA9C34B9}"/>
              </a:ext>
            </a:extLst>
          </p:cNvPr>
          <p:cNvSpPr>
            <a:spLocks noGrp="1"/>
          </p:cNvSpPr>
          <p:nvPr>
            <p:ph type="body" sz="quarter" idx="13"/>
          </p:nvPr>
        </p:nvSpPr>
        <p:spPr>
          <a:xfrm>
            <a:off x="541421" y="6176963"/>
            <a:ext cx="11159289" cy="513556"/>
          </a:xfrm>
        </p:spPr>
        <p:txBody>
          <a:bodyPr anchor="b" anchorCtr="0">
            <a:noAutofit/>
          </a:bodyPr>
          <a:lstStyle>
            <a:lvl1pPr marL="0" indent="0">
              <a:buFontTx/>
              <a:buNone/>
              <a:defRPr sz="1200">
                <a:solidFill>
                  <a:schemeClr val="bg1">
                    <a:lumMod val="6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196405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336241" y="153528"/>
            <a:ext cx="11520399" cy="1224137"/>
          </a:xfrm>
          <a:prstGeom prst="rect">
            <a:avLst/>
          </a:prstGeom>
          <a:solidFill>
            <a:srgbClr val="095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tekst 2"/>
          <p:cNvSpPr>
            <a:spLocks noGrp="1"/>
          </p:cNvSpPr>
          <p:nvPr>
            <p:ph type="body" idx="1"/>
          </p:nvPr>
        </p:nvSpPr>
        <p:spPr>
          <a:xfrm>
            <a:off x="336241" y="1504194"/>
            <a:ext cx="11520399" cy="4085046"/>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voettekst 4"/>
          <p:cNvSpPr>
            <a:spLocks noGrp="1"/>
          </p:cNvSpPr>
          <p:nvPr>
            <p:ph type="ftr" sz="quarter" idx="3"/>
          </p:nvPr>
        </p:nvSpPr>
        <p:spPr>
          <a:xfrm>
            <a:off x="681609" y="6407927"/>
            <a:ext cx="10094911" cy="31802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dirty="0"/>
          </a:p>
        </p:txBody>
      </p:sp>
      <p:pic>
        <p:nvPicPr>
          <p:cNvPr id="9" name="Afbeelding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flipH="1">
            <a:off x="10646092" y="5882329"/>
            <a:ext cx="1545908" cy="987828"/>
          </a:xfrm>
          <a:prstGeom prst="rect">
            <a:avLst/>
          </a:prstGeom>
        </p:spPr>
      </p:pic>
      <p:sp>
        <p:nvSpPr>
          <p:cNvPr id="2" name="Tijdelijke aanduiding voor titel 1"/>
          <p:cNvSpPr>
            <a:spLocks noGrp="1"/>
          </p:cNvSpPr>
          <p:nvPr>
            <p:ph type="title"/>
          </p:nvPr>
        </p:nvSpPr>
        <p:spPr>
          <a:xfrm>
            <a:off x="326472" y="174155"/>
            <a:ext cx="11530168" cy="1203510"/>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4" name="Tijdelijke aanduiding voor dianumm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138C5-F71F-41FA-94B2-48962154AA04}" type="slidenum">
              <a:rPr lang="nl-BE" smtClean="0"/>
              <a:t>‹#›</a:t>
            </a:fld>
            <a:endParaRPr lang="nl-BE"/>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60" r:id="rId11"/>
    <p:sldLayoutId id="2147483661" r:id="rId12"/>
    <p:sldLayoutId id="2147483663" r:id="rId13"/>
    <p:sldLayoutId id="2147483664" r:id="rId14"/>
    <p:sldLayoutId id="2147483665" r:id="rId15"/>
  </p:sldLayoutIdLst>
  <p:hf hdr="0" ftr="0" dt="0"/>
  <p:txStyles>
    <p:titleStyle>
      <a:lvl1pPr algn="l" defTabSz="914400" rtl="0" eaLnBrk="1" latinLnBrk="0" hangingPunct="1">
        <a:spcBef>
          <a:spcPct val="0"/>
        </a:spcBef>
        <a:buNone/>
        <a:defRPr sz="3600" b="1" kern="1100" baseline="0">
          <a:solidFill>
            <a:schemeClr val="bg1"/>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56bochluxqnz.cloudfront.net/documents/full-guideline/EAU-Guidelines-on-Non-Neurogenic-Male-LUTS-2023.pdf"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pubmed.ncbi.nlm.nih.gov/33685877/"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d56bochluxqnz.cloudfront.net/documents/full-guideline/EAU-Guidelines-on-Non-Neurogenic-Male-LUTS-2023.pdf"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d56bochluxqnz.cloudfront.net/documents/full-guideline/EAU-Guidelines-on-Non-Neurogenic-Male-LUTS-2023.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pubmed.ncbi.nlm.nih.gov/32057739/"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d56bochluxqnz.cloudfront.net/documents/full-guideline/EAU-Guidelines-on-Non-Neurogenic-Male-LUTS-2023.pdf"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pubmed.ncbi.nlm.nih.gov/30971393/"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d56bochluxqnz.cloudfront.net/documents/full-guideline/EAU-Guidelines-on-Non-Neurogenic-Male-LUTS-2023.pdf"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pubmed.ncbi.nlm.nih.gov/17105794/"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s://d56bochluxqnz.cloudfront.net/documents/full-guideline/EAU-Guidelines-on-Non-Neurogenic-Male-LUTS-2023.pdf"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d56bochluxqnz.cloudfront.net/documents/full-guideline/EAU-Guidelines-on-Non-Neurogenic-Male-LUTS-2023.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pubmed.ncbi.nlm.nih.gov/31733990/" TargetMode="External"/><Relationship Id="rId7" Type="http://schemas.openxmlformats.org/officeDocument/2006/relationships/hyperlink" Target="https://d56bochluxqnz.cloudfront.net/documents/full-guideline/EAU-Guidelines-on-Non-Neurogenic-Male-LUTS-2023.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hyperlink" Target="https://pubmed.ncbi.nlm.nih.gov/32068484/"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pubmed.ncbi.nlm.nih.gov/30801782/"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s://d56bochluxqnz.cloudfront.net/documents/full-guideline/EAU-Guidelines-on-Non-Neurogenic-Male-LUTS-2023.pdf" TargetMode="Externa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hyperlink" Target="https://d56bochluxqnz.cloudfront.net/documents/full-guideline/EAU-Guidelines-on-Non-Neurogenic-Male-LUTS-2023.pdf" TargetMode="Externa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pubmed.ncbi.nlm.nih.gov/31895002/" TargetMode="External"/><Relationship Id="rId5" Type="http://schemas.openxmlformats.org/officeDocument/2006/relationships/image" Target="../media/image20.png"/><Relationship Id="rId4" Type="http://schemas.openxmlformats.org/officeDocument/2006/relationships/hyperlink" Target="https://pubmed.ncbi.nlm.nih.gov/3171895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d56bochluxqnz.cloudfront.net/documents/full-guideline/EAU-Guidelines-on-Non-Neurogenic-Male-LUTS-2023.pdf.%20Accessed%208%20March%202023"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s://d56bochluxqnz.cloudfront.net/media/EAU-Guidelines-on-Urinary-Incontinence-2020.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56bochluxqnz.cloudfront.net/documents/full-guideline/EAU-Guidelines-on-Non-Neurogenic-Male-LUTS-2023.pdf"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s://d56bochluxqnz.cloudfront.net/documents/full-guideline/EAU-Guidelines-on-Sexual-and-Reproductive-Health-2023.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56bochluxqnz.cloudfront.net/documents/full-guideline/EAU-Guidelines-on-Non-Neurogenic-Male-LUTS-2023.pdf"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https://d56bochluxqnz.cloudfront.net/documents/full-guideline/EAU-Guidelines-on-Non-Neurogenic-Male-LUTS-2023.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tiff"/><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d56bochluxqnz.cloudfront.net/documents/full-guideline/EAU-Guidelines-on-Non-Neurogenic-Male-LUTS-2023.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d56bochluxqnz.cloudfront.net/documents/full-guideline/EAU-Guidelines-on-Non-Neurogenic-Male-LUTS-2023.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pubmed.ncbi.nlm.nih.gov/32616406/"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d56bochluxqnz.cloudfront.net/documents/full-guideline/EAU-Guidelines-on-Non-Neurogenic-Male-LUTS-2023.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pubmed.ncbi.nlm.nih.gov/30620160/"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352612" y="404664"/>
            <a:ext cx="7399572" cy="3024336"/>
          </a:xfrm>
        </p:spPr>
        <p:txBody>
          <a:bodyPr/>
          <a:lstStyle/>
          <a:p>
            <a:r>
              <a:rPr lang="en-US" dirty="0"/>
              <a:t>Astellas Urology INSIGHT Webinar</a:t>
            </a:r>
          </a:p>
        </p:txBody>
      </p:sp>
      <p:sp>
        <p:nvSpPr>
          <p:cNvPr id="4" name="Tijdelijke aanduiding voor tekst 3"/>
          <p:cNvSpPr>
            <a:spLocks noGrp="1"/>
          </p:cNvSpPr>
          <p:nvPr>
            <p:ph type="body" sz="quarter" idx="10"/>
          </p:nvPr>
        </p:nvSpPr>
        <p:spPr>
          <a:xfrm>
            <a:off x="352785" y="3500438"/>
            <a:ext cx="5743215" cy="2808287"/>
          </a:xfrm>
        </p:spPr>
        <p:txBody>
          <a:bodyPr/>
          <a:lstStyle/>
          <a:p>
            <a:r>
              <a:rPr lang="en-US" dirty="0"/>
              <a:t>Management of OAB and LUTS: Updates on the EAU guidelines and the recent evidence</a:t>
            </a:r>
          </a:p>
          <a:p>
            <a:r>
              <a:rPr lang="en-US" sz="2000" dirty="0"/>
              <a:t>Friday, 17</a:t>
            </a:r>
            <a:r>
              <a:rPr lang="en-US" sz="2000" baseline="30000" dirty="0"/>
              <a:t>th</a:t>
            </a:r>
            <a:r>
              <a:rPr lang="en-US" sz="2000" dirty="0"/>
              <a:t> March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41" y="476672"/>
            <a:ext cx="11448391" cy="646331"/>
          </a:xfrm>
        </p:spPr>
        <p:txBody>
          <a:bodyPr/>
          <a:lstStyle/>
          <a:p>
            <a:r>
              <a:rPr lang="en-US" sz="3600" b="1" dirty="0">
                <a:solidFill>
                  <a:schemeClr val="bg1"/>
                </a:solidFill>
                <a:latin typeface="Calibri" panose="020F0502020204030204" pitchFamily="34" charset="0"/>
                <a:ea typeface="Verdana" panose="020B0604030504040204" pitchFamily="34" charset="0"/>
                <a:cs typeface="Calibri" panose="020F0502020204030204" pitchFamily="34" charset="0"/>
              </a:rPr>
              <a:t>Non-pharmacological disease management in LUTS</a:t>
            </a:r>
          </a:p>
        </p:txBody>
      </p:sp>
      <p:sp>
        <p:nvSpPr>
          <p:cNvPr id="14" name="TextBox 13">
            <a:extLst>
              <a:ext uri="{FF2B5EF4-FFF2-40B4-BE49-F238E27FC236}">
                <a16:creationId xmlns:a16="http://schemas.microsoft.com/office/drawing/2014/main" id="{1A623F9B-B234-FB02-7673-847961C7484E}"/>
              </a:ext>
            </a:extLst>
          </p:cNvPr>
          <p:cNvSpPr txBox="1"/>
          <p:nvPr/>
        </p:nvSpPr>
        <p:spPr>
          <a:xfrm>
            <a:off x="407368" y="1988840"/>
            <a:ext cx="2330594" cy="3096344"/>
          </a:xfrm>
          <a:prstGeom prst="rect">
            <a:avLst/>
          </a:prstGeom>
        </p:spPr>
        <p:txBody>
          <a:bodyPr vert="horz" wrap="square" lIns="0" tIns="0" rIns="0" bIns="0" rtlCol="0" anchor="ctr" anchorCtr="0">
            <a:noAutofit/>
          </a:bodyPr>
          <a:lstStyle/>
          <a:p>
            <a:pPr marL="180000" indent="-180000">
              <a:spcBef>
                <a:spcPts val="600"/>
              </a:spcBef>
              <a:buFont typeface="Arial" panose="020B0604020202020204" pitchFamily="34" charset="0"/>
              <a:buChar char="•"/>
            </a:pPr>
            <a:endParaRPr lang="en-SG" sz="1600" dirty="0">
              <a:solidFill>
                <a:schemeClr val="accent6"/>
              </a:solidFill>
              <a:latin typeface="Calibri" panose="020F0502020204030204" pitchFamily="34" charset="0"/>
              <a:cs typeface="Calibri" panose="020F0502020204030204" pitchFamily="34" charset="0"/>
            </a:endParaRPr>
          </a:p>
        </p:txBody>
      </p:sp>
      <p:sp>
        <p:nvSpPr>
          <p:cNvPr id="29" name="Rectangle: Rounded Corners 28">
            <a:extLst>
              <a:ext uri="{FF2B5EF4-FFF2-40B4-BE49-F238E27FC236}">
                <a16:creationId xmlns:a16="http://schemas.microsoft.com/office/drawing/2014/main" id="{5770D8D7-03E2-D8DF-D416-0647505A5C0D}"/>
              </a:ext>
            </a:extLst>
          </p:cNvPr>
          <p:cNvSpPr/>
          <p:nvPr/>
        </p:nvSpPr>
        <p:spPr>
          <a:xfrm>
            <a:off x="254818" y="2404911"/>
            <a:ext cx="2005455" cy="309173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1947FEEF-734A-A6BB-EFB7-78812D05CAB6}"/>
              </a:ext>
            </a:extLst>
          </p:cNvPr>
          <p:cNvSpPr txBox="1"/>
          <p:nvPr/>
        </p:nvSpPr>
        <p:spPr>
          <a:xfrm>
            <a:off x="272897" y="2413613"/>
            <a:ext cx="1969296" cy="3091735"/>
          </a:xfrm>
          <a:prstGeom prst="rect">
            <a:avLst/>
          </a:prstGeom>
        </p:spPr>
        <p:txBody>
          <a:bodyPr vert="horz" wrap="square" lIns="0" tIns="0" rIns="0" bIns="0" rtlCol="0" anchor="ctr" anchorCtr="0">
            <a:noAutofit/>
          </a:bodyPr>
          <a:lstStyle/>
          <a:p>
            <a:pPr algn="ctr">
              <a:spcBef>
                <a:spcPts val="600"/>
              </a:spcBef>
            </a:pPr>
            <a:r>
              <a:rPr lang="en-SG" sz="1600" b="1" dirty="0">
                <a:solidFill>
                  <a:schemeClr val="accent6">
                    <a:lumMod val="75000"/>
                  </a:schemeClr>
                </a:solidFill>
                <a:latin typeface="Calibri" panose="020F0502020204030204" pitchFamily="34" charset="0"/>
                <a:cs typeface="Calibri" panose="020F0502020204030204" pitchFamily="34" charset="0"/>
              </a:rPr>
              <a:t>Watchful waiting</a:t>
            </a:r>
          </a:p>
          <a:p>
            <a:pPr algn="ctr">
              <a:spcBef>
                <a:spcPts val="600"/>
              </a:spcBef>
            </a:pPr>
            <a:endParaRPr lang="en-US" sz="1600" dirty="0">
              <a:solidFill>
                <a:schemeClr val="accent6">
                  <a:lumMod val="75000"/>
                </a:schemeClr>
              </a:solidFill>
              <a:latin typeface="Calibri" panose="020F0502020204030204" pitchFamily="34" charset="0"/>
              <a:cs typeface="Calibri" panose="020F0502020204030204" pitchFamily="34" charset="0"/>
            </a:endParaRPr>
          </a:p>
          <a:p>
            <a:pPr algn="ctr">
              <a:spcBef>
                <a:spcPts val="600"/>
              </a:spcBef>
            </a:pPr>
            <a:r>
              <a:rPr lang="en-US" sz="1600" dirty="0">
                <a:solidFill>
                  <a:schemeClr val="accent6">
                    <a:lumMod val="75000"/>
                  </a:schemeClr>
                </a:solidFill>
                <a:latin typeface="Calibri" panose="020F0502020204030204" pitchFamily="34" charset="0"/>
                <a:cs typeface="Calibri" panose="020F0502020204030204" pitchFamily="34" charset="0"/>
              </a:rPr>
              <a:t>For men with mild/moderate symptoms, minimally bothered by their symptoms</a:t>
            </a:r>
            <a:endParaRPr lang="en-SG" sz="1600" dirty="0">
              <a:solidFill>
                <a:schemeClr val="accent6">
                  <a:lumMod val="75000"/>
                </a:schemeClr>
              </a:solidFill>
              <a:latin typeface="Calibri" panose="020F0502020204030204" pitchFamily="34" charset="0"/>
              <a:cs typeface="Calibri" panose="020F0502020204030204" pitchFamily="34" charset="0"/>
            </a:endParaRPr>
          </a:p>
        </p:txBody>
      </p:sp>
      <p:sp>
        <p:nvSpPr>
          <p:cNvPr id="32" name="Rectangle: Rounded Corners 31">
            <a:extLst>
              <a:ext uri="{FF2B5EF4-FFF2-40B4-BE49-F238E27FC236}">
                <a16:creationId xmlns:a16="http://schemas.microsoft.com/office/drawing/2014/main" id="{00B47B43-A597-DFC3-3167-C4B3F29F20A9}"/>
              </a:ext>
            </a:extLst>
          </p:cNvPr>
          <p:cNvSpPr/>
          <p:nvPr/>
        </p:nvSpPr>
        <p:spPr>
          <a:xfrm>
            <a:off x="2365045" y="2413613"/>
            <a:ext cx="1933262" cy="309173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1F3E8F54-13CF-AF65-9516-D74569759AD3}"/>
              </a:ext>
            </a:extLst>
          </p:cNvPr>
          <p:cNvSpPr txBox="1"/>
          <p:nvPr/>
        </p:nvSpPr>
        <p:spPr>
          <a:xfrm>
            <a:off x="2450015" y="2404911"/>
            <a:ext cx="1763323" cy="3100437"/>
          </a:xfrm>
          <a:prstGeom prst="rect">
            <a:avLst/>
          </a:prstGeom>
        </p:spPr>
        <p:txBody>
          <a:bodyPr vert="horz" wrap="square" lIns="0" tIns="0" rIns="0" bIns="0" rtlCol="0" anchor="ctr" anchorCtr="0">
            <a:noAutofit/>
          </a:bodyPr>
          <a:lstStyle/>
          <a:p>
            <a:pPr algn="ctr">
              <a:spcBef>
                <a:spcPts val="600"/>
              </a:spcBef>
            </a:pPr>
            <a:r>
              <a:rPr lang="en-SG" sz="1600" b="1" dirty="0">
                <a:solidFill>
                  <a:schemeClr val="accent6">
                    <a:lumMod val="75000"/>
                  </a:schemeClr>
                </a:solidFill>
                <a:latin typeface="Calibri" panose="020F0502020204030204" pitchFamily="34" charset="0"/>
                <a:cs typeface="Calibri" panose="020F0502020204030204" pitchFamily="34" charset="0"/>
              </a:rPr>
              <a:t>Behavioural and dietary modifications</a:t>
            </a:r>
          </a:p>
          <a:p>
            <a:pPr marL="180000" lvl="1" algn="ctr">
              <a:spcBef>
                <a:spcPts val="600"/>
              </a:spcBef>
            </a:pPr>
            <a:endParaRPr lang="en-SG" sz="1600" b="1" dirty="0">
              <a:solidFill>
                <a:schemeClr val="accent6">
                  <a:lumMod val="75000"/>
                </a:schemeClr>
              </a:solidFill>
              <a:latin typeface="Calibri" panose="020F0502020204030204" pitchFamily="34" charset="0"/>
              <a:cs typeface="Calibri" panose="020F0502020204030204" pitchFamily="34" charset="0"/>
            </a:endParaRPr>
          </a:p>
          <a:p>
            <a:pPr marL="180000" lvl="1" algn="ctr">
              <a:spcBef>
                <a:spcPts val="600"/>
              </a:spcBef>
            </a:pPr>
            <a:r>
              <a:rPr lang="en-SG" sz="1600" dirty="0">
                <a:solidFill>
                  <a:schemeClr val="accent6">
                    <a:lumMod val="75000"/>
                  </a:schemeClr>
                </a:solidFill>
                <a:latin typeface="Calibri" panose="020F0502020204030204" pitchFamily="34" charset="0"/>
                <a:cs typeface="Calibri" panose="020F0502020204030204" pitchFamily="34" charset="0"/>
              </a:rPr>
              <a:t>For</a:t>
            </a:r>
            <a:r>
              <a:rPr lang="en-SG" sz="1600" b="1" dirty="0">
                <a:solidFill>
                  <a:schemeClr val="accent6">
                    <a:lumMod val="75000"/>
                  </a:schemeClr>
                </a:solidFill>
                <a:latin typeface="Calibri" panose="020F0502020204030204" pitchFamily="34" charset="0"/>
                <a:cs typeface="Calibri" panose="020F0502020204030204" pitchFamily="34" charset="0"/>
              </a:rPr>
              <a:t> </a:t>
            </a:r>
            <a:r>
              <a:rPr lang="en-US" sz="1600" dirty="0">
                <a:solidFill>
                  <a:schemeClr val="accent6">
                    <a:lumMod val="75000"/>
                  </a:schemeClr>
                </a:solidFill>
                <a:latin typeface="Calibri" panose="020F0502020204030204" pitchFamily="34" charset="0"/>
                <a:cs typeface="Calibri" panose="020F0502020204030204" pitchFamily="34" charset="0"/>
              </a:rPr>
              <a:t>men with LUTS lifestyle advice and self-care information prior to, or concurrent with, treatment</a:t>
            </a:r>
            <a:endParaRPr lang="en-SG" sz="1600" dirty="0">
              <a:solidFill>
                <a:schemeClr val="accent6">
                  <a:lumMod val="75000"/>
                </a:schemeClr>
              </a:solidFill>
              <a:latin typeface="Calibri" panose="020F0502020204030204" pitchFamily="34" charset="0"/>
              <a:cs typeface="Calibri" panose="020F0502020204030204" pitchFamily="34" charset="0"/>
            </a:endParaRPr>
          </a:p>
        </p:txBody>
      </p:sp>
      <p:sp>
        <p:nvSpPr>
          <p:cNvPr id="35" name="Rectangle: Rounded Corners 34">
            <a:extLst>
              <a:ext uri="{FF2B5EF4-FFF2-40B4-BE49-F238E27FC236}">
                <a16:creationId xmlns:a16="http://schemas.microsoft.com/office/drawing/2014/main" id="{8662DB46-5DF8-3D44-B288-DE393C06542B}"/>
              </a:ext>
            </a:extLst>
          </p:cNvPr>
          <p:cNvSpPr/>
          <p:nvPr/>
        </p:nvSpPr>
        <p:spPr>
          <a:xfrm>
            <a:off x="4389065" y="2413613"/>
            <a:ext cx="2268797" cy="309173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95411513-77B2-A359-78E0-D4E16FD1AE75}"/>
              </a:ext>
            </a:extLst>
          </p:cNvPr>
          <p:cNvSpPr txBox="1"/>
          <p:nvPr/>
        </p:nvSpPr>
        <p:spPr>
          <a:xfrm>
            <a:off x="4459993" y="2413613"/>
            <a:ext cx="2126940" cy="3083033"/>
          </a:xfrm>
          <a:prstGeom prst="rect">
            <a:avLst/>
          </a:prstGeom>
        </p:spPr>
        <p:txBody>
          <a:bodyPr vert="horz" wrap="square" lIns="0" tIns="0" rIns="0" bIns="0" rtlCol="0" anchor="ctr" anchorCtr="0">
            <a:noAutofit/>
          </a:bodyPr>
          <a:lstStyle/>
          <a:p>
            <a:pPr algn="ctr">
              <a:spcBef>
                <a:spcPts val="600"/>
              </a:spcBef>
            </a:pPr>
            <a:r>
              <a:rPr lang="en-SG" sz="1600" b="1" dirty="0">
                <a:solidFill>
                  <a:schemeClr val="accent6">
                    <a:lumMod val="75000"/>
                  </a:schemeClr>
                </a:solidFill>
                <a:latin typeface="Calibri" panose="020F0502020204030204" pitchFamily="34" charset="0"/>
                <a:cs typeface="Calibri" panose="020F0502020204030204" pitchFamily="34" charset="0"/>
              </a:rPr>
              <a:t>Phytotherapy </a:t>
            </a:r>
            <a:br>
              <a:rPr lang="en-SG" sz="1600" b="1" dirty="0">
                <a:solidFill>
                  <a:schemeClr val="accent6">
                    <a:lumMod val="75000"/>
                  </a:schemeClr>
                </a:solidFill>
                <a:latin typeface="Calibri" panose="020F0502020204030204" pitchFamily="34" charset="0"/>
                <a:cs typeface="Calibri" panose="020F0502020204030204" pitchFamily="34" charset="0"/>
              </a:rPr>
            </a:br>
            <a:r>
              <a:rPr lang="en-SG" sz="1600" b="1" dirty="0">
                <a:solidFill>
                  <a:schemeClr val="accent6">
                    <a:lumMod val="75000"/>
                  </a:schemeClr>
                </a:solidFill>
                <a:latin typeface="Calibri" panose="020F0502020204030204" pitchFamily="34" charset="0"/>
                <a:cs typeface="Calibri" panose="020F0502020204030204" pitchFamily="34" charset="0"/>
              </a:rPr>
              <a:t>(plant extracts)</a:t>
            </a:r>
          </a:p>
          <a:p>
            <a:pPr>
              <a:spcBef>
                <a:spcPts val="600"/>
              </a:spcBef>
            </a:pPr>
            <a:endParaRPr lang="en-SG" sz="1600" b="1" i="1" dirty="0">
              <a:solidFill>
                <a:schemeClr val="accent6">
                  <a:lumMod val="75000"/>
                </a:schemeClr>
              </a:solidFill>
              <a:latin typeface="Calibri" panose="020F0502020204030204" pitchFamily="34" charset="0"/>
              <a:cs typeface="Calibri" panose="020F0502020204030204" pitchFamily="34" charset="0"/>
            </a:endParaRPr>
          </a:p>
          <a:p>
            <a:pPr>
              <a:spcBef>
                <a:spcPts val="600"/>
              </a:spcBef>
            </a:pPr>
            <a:r>
              <a:rPr lang="es-ES" sz="1600" i="1" dirty="0" err="1">
                <a:solidFill>
                  <a:schemeClr val="accent6">
                    <a:lumMod val="75000"/>
                  </a:schemeClr>
                </a:solidFill>
                <a:latin typeface="Calibri" panose="020F0502020204030204" pitchFamily="34" charset="0"/>
                <a:cs typeface="Calibri" panose="020F0502020204030204" pitchFamily="34" charset="0"/>
              </a:rPr>
              <a:t>Cucurbita</a:t>
            </a:r>
            <a:r>
              <a:rPr lang="es-ES" sz="1600" i="1" dirty="0">
                <a:solidFill>
                  <a:schemeClr val="accent6">
                    <a:lumMod val="75000"/>
                  </a:schemeClr>
                </a:solidFill>
                <a:latin typeface="Calibri" panose="020F0502020204030204" pitchFamily="34" charset="0"/>
                <a:cs typeface="Calibri" panose="020F0502020204030204" pitchFamily="34" charset="0"/>
              </a:rPr>
              <a:t> pepo L</a:t>
            </a:r>
            <a:r>
              <a:rPr lang="es-ES" sz="1600" dirty="0">
                <a:solidFill>
                  <a:schemeClr val="accent6">
                    <a:lumMod val="75000"/>
                  </a:schemeClr>
                </a:solidFill>
                <a:latin typeface="Calibri" panose="020F0502020204030204" pitchFamily="34" charset="0"/>
                <a:cs typeface="Calibri" panose="020F0502020204030204" pitchFamily="34" charset="0"/>
              </a:rPr>
              <a:t>, </a:t>
            </a:r>
            <a:r>
              <a:rPr lang="es-ES" sz="1600" i="1" dirty="0">
                <a:solidFill>
                  <a:schemeClr val="accent6">
                    <a:lumMod val="75000"/>
                  </a:schemeClr>
                </a:solidFill>
                <a:latin typeface="Calibri" panose="020F0502020204030204" pitchFamily="34" charset="0"/>
                <a:cs typeface="Calibri" panose="020F0502020204030204" pitchFamily="34" charset="0"/>
              </a:rPr>
              <a:t>semen</a:t>
            </a:r>
            <a:r>
              <a:rPr lang="es-ES" sz="1600" dirty="0">
                <a:solidFill>
                  <a:schemeClr val="accent6">
                    <a:lumMod val="75000"/>
                  </a:schemeClr>
                </a:solidFill>
                <a:latin typeface="Calibri" panose="020F0502020204030204" pitchFamily="34" charset="0"/>
                <a:cs typeface="Calibri" panose="020F0502020204030204" pitchFamily="34" charset="0"/>
              </a:rPr>
              <a:t> (</a:t>
            </a:r>
            <a:r>
              <a:rPr lang="es-ES" sz="1600" dirty="0" err="1">
                <a:solidFill>
                  <a:schemeClr val="accent6">
                    <a:lumMod val="75000"/>
                  </a:schemeClr>
                </a:solidFill>
                <a:latin typeface="Calibri" panose="020F0502020204030204" pitchFamily="34" charset="0"/>
                <a:cs typeface="Calibri" panose="020F0502020204030204" pitchFamily="34" charset="0"/>
              </a:rPr>
              <a:t>pumpkin</a:t>
            </a:r>
            <a:r>
              <a:rPr lang="es-ES" sz="1600" dirty="0">
                <a:solidFill>
                  <a:schemeClr val="accent6">
                    <a:lumMod val="75000"/>
                  </a:schemeClr>
                </a:solidFill>
                <a:latin typeface="Calibri" panose="020F0502020204030204" pitchFamily="34" charset="0"/>
                <a:cs typeface="Calibri" panose="020F0502020204030204" pitchFamily="34" charset="0"/>
              </a:rPr>
              <a:t> </a:t>
            </a:r>
            <a:r>
              <a:rPr lang="es-ES" sz="1600" dirty="0" err="1">
                <a:solidFill>
                  <a:schemeClr val="accent6">
                    <a:lumMod val="75000"/>
                  </a:schemeClr>
                </a:solidFill>
                <a:latin typeface="Calibri" panose="020F0502020204030204" pitchFamily="34" charset="0"/>
                <a:cs typeface="Calibri" panose="020F0502020204030204" pitchFamily="34" charset="0"/>
              </a:rPr>
              <a:t>seed</a:t>
            </a:r>
            <a:r>
              <a:rPr lang="es-ES" sz="1600" dirty="0">
                <a:solidFill>
                  <a:schemeClr val="accent6">
                    <a:lumMod val="75000"/>
                  </a:schemeClr>
                </a:solidFill>
                <a:latin typeface="Calibri" panose="020F0502020204030204" pitchFamily="34" charset="0"/>
                <a:cs typeface="Calibri" panose="020F0502020204030204" pitchFamily="34" charset="0"/>
              </a:rPr>
              <a:t>)</a:t>
            </a:r>
          </a:p>
          <a:p>
            <a:pPr>
              <a:spcBef>
                <a:spcPts val="600"/>
              </a:spcBef>
            </a:pPr>
            <a:r>
              <a:rPr lang="en-SG" sz="1600" i="1" u="none" strike="noStrike" baseline="0" dirty="0" err="1">
                <a:solidFill>
                  <a:schemeClr val="accent6">
                    <a:lumMod val="75000"/>
                  </a:schemeClr>
                </a:solidFill>
                <a:latin typeface="Calibri" panose="020F0502020204030204" pitchFamily="34" charset="0"/>
                <a:cs typeface="Calibri" panose="020F0502020204030204" pitchFamily="34" charset="0"/>
              </a:rPr>
              <a:t>Serenoa</a:t>
            </a:r>
            <a:r>
              <a:rPr lang="en-SG" sz="1600" i="1" u="none" strike="noStrike" baseline="0" dirty="0">
                <a:solidFill>
                  <a:schemeClr val="accent6">
                    <a:lumMod val="75000"/>
                  </a:schemeClr>
                </a:solidFill>
                <a:latin typeface="Calibri" panose="020F0502020204030204" pitchFamily="34" charset="0"/>
                <a:cs typeface="Calibri" panose="020F0502020204030204" pitchFamily="34" charset="0"/>
              </a:rPr>
              <a:t> repens, fructus (saw palmetto, fruit)</a:t>
            </a:r>
          </a:p>
          <a:p>
            <a:pPr>
              <a:spcBef>
                <a:spcPts val="600"/>
              </a:spcBef>
            </a:pPr>
            <a:r>
              <a:rPr lang="en-SG" sz="1600" i="1" u="none" strike="noStrike" baseline="0" dirty="0" err="1">
                <a:solidFill>
                  <a:schemeClr val="accent6">
                    <a:lumMod val="75000"/>
                  </a:schemeClr>
                </a:solidFill>
                <a:latin typeface="Calibri" panose="020F0502020204030204" pitchFamily="34" charset="0"/>
                <a:cs typeface="Calibri" panose="020F0502020204030204" pitchFamily="34" charset="0"/>
              </a:rPr>
              <a:t>Serenoa</a:t>
            </a:r>
            <a:r>
              <a:rPr lang="en-SG" sz="1600" i="1" u="none" strike="noStrike" baseline="0" dirty="0">
                <a:solidFill>
                  <a:schemeClr val="accent6">
                    <a:lumMod val="75000"/>
                  </a:schemeClr>
                </a:solidFill>
                <a:latin typeface="Calibri" panose="020F0502020204030204" pitchFamily="34" charset="0"/>
                <a:cs typeface="Calibri" panose="020F0502020204030204" pitchFamily="34" charset="0"/>
              </a:rPr>
              <a:t> repens, fructus (saw palmetto, fruit)</a:t>
            </a:r>
            <a:endParaRPr lang="en-SG" sz="1600" dirty="0">
              <a:solidFill>
                <a:schemeClr val="accent6">
                  <a:lumMod val="75000"/>
                </a:schemeClr>
              </a:solidFill>
              <a:latin typeface="Calibri" panose="020F0502020204030204" pitchFamily="34" charset="0"/>
              <a:cs typeface="Calibri" panose="020F0502020204030204" pitchFamily="34" charset="0"/>
            </a:endParaRPr>
          </a:p>
        </p:txBody>
      </p:sp>
      <p:sp>
        <p:nvSpPr>
          <p:cNvPr id="37" name="Rectangle: Rounded Corners 36">
            <a:extLst>
              <a:ext uri="{FF2B5EF4-FFF2-40B4-BE49-F238E27FC236}">
                <a16:creationId xmlns:a16="http://schemas.microsoft.com/office/drawing/2014/main" id="{FF9B05DC-E378-0AFE-1907-6F47EC9D9ABE}"/>
              </a:ext>
            </a:extLst>
          </p:cNvPr>
          <p:cNvSpPr/>
          <p:nvPr/>
        </p:nvSpPr>
        <p:spPr>
          <a:xfrm>
            <a:off x="6943076" y="2423089"/>
            <a:ext cx="2215933" cy="117996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5826791-C454-E66B-F18A-6958C571C262}"/>
              </a:ext>
            </a:extLst>
          </p:cNvPr>
          <p:cNvSpPr txBox="1"/>
          <p:nvPr/>
        </p:nvSpPr>
        <p:spPr>
          <a:xfrm>
            <a:off x="6998038" y="2276872"/>
            <a:ext cx="2085988" cy="1472399"/>
          </a:xfrm>
          <a:prstGeom prst="rect">
            <a:avLst/>
          </a:prstGeom>
        </p:spPr>
        <p:txBody>
          <a:bodyPr vert="horz" wrap="square" lIns="0" tIns="0" rIns="0" bIns="0" rtlCol="0" anchor="ctr" anchorCtr="0">
            <a:noAutofit/>
          </a:bodyPr>
          <a:lstStyle/>
          <a:p>
            <a:pPr algn="ctr">
              <a:spcBef>
                <a:spcPts val="600"/>
              </a:spcBef>
            </a:pPr>
            <a:r>
              <a:rPr lang="en-SG" b="1" dirty="0">
                <a:solidFill>
                  <a:srgbClr val="002060"/>
                </a:solidFill>
                <a:latin typeface="Calibri" panose="020F0502020204030204" pitchFamily="34" charset="0"/>
                <a:cs typeface="Calibri" panose="020F0502020204030204" pitchFamily="34" charset="0"/>
              </a:rPr>
              <a:t>Resection</a:t>
            </a:r>
          </a:p>
        </p:txBody>
      </p:sp>
      <p:sp>
        <p:nvSpPr>
          <p:cNvPr id="39" name="Rectangle: Rounded Corners 38">
            <a:extLst>
              <a:ext uri="{FF2B5EF4-FFF2-40B4-BE49-F238E27FC236}">
                <a16:creationId xmlns:a16="http://schemas.microsoft.com/office/drawing/2014/main" id="{6853EF54-C246-C126-58A3-E2B696EFAED6}"/>
              </a:ext>
            </a:extLst>
          </p:cNvPr>
          <p:cNvSpPr/>
          <p:nvPr/>
        </p:nvSpPr>
        <p:spPr>
          <a:xfrm>
            <a:off x="9239768" y="3695935"/>
            <a:ext cx="2328839" cy="122861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5B48E9C9-7005-BC06-1812-1400D5F70B84}"/>
              </a:ext>
            </a:extLst>
          </p:cNvPr>
          <p:cNvSpPr txBox="1"/>
          <p:nvPr/>
        </p:nvSpPr>
        <p:spPr>
          <a:xfrm>
            <a:off x="9300359" y="3749271"/>
            <a:ext cx="2106474" cy="1364421"/>
          </a:xfrm>
          <a:prstGeom prst="rect">
            <a:avLst/>
          </a:prstGeom>
        </p:spPr>
        <p:txBody>
          <a:bodyPr vert="horz" wrap="square" lIns="0" tIns="0" rIns="0" bIns="0" rtlCol="0" anchor="ctr" anchorCtr="0">
            <a:noAutofit/>
          </a:bodyPr>
          <a:lstStyle/>
          <a:p>
            <a:pPr algn="ctr">
              <a:spcBef>
                <a:spcPts val="600"/>
              </a:spcBef>
            </a:pPr>
            <a:r>
              <a:rPr lang="en-SG" b="1" dirty="0">
                <a:solidFill>
                  <a:schemeClr val="accent5">
                    <a:lumMod val="75000"/>
                  </a:schemeClr>
                </a:solidFill>
                <a:latin typeface="Calibri" panose="020F0502020204030204" pitchFamily="34" charset="0"/>
                <a:cs typeface="Calibri" panose="020F0502020204030204" pitchFamily="34" charset="0"/>
              </a:rPr>
              <a:t>Enucleation</a:t>
            </a:r>
          </a:p>
          <a:p>
            <a:pPr algn="ctr">
              <a:spcBef>
                <a:spcPts val="600"/>
              </a:spcBef>
            </a:pPr>
            <a:endParaRPr lang="en-US" sz="1600" b="0" i="0" u="none" strike="noStrike" baseline="0" dirty="0">
              <a:solidFill>
                <a:schemeClr val="accent5">
                  <a:lumMod val="75000"/>
                </a:schemeClr>
              </a:solidFill>
              <a:latin typeface="Calibri" panose="020F0502020204030204" pitchFamily="34" charset="0"/>
              <a:cs typeface="Calibri" panose="020F0502020204030204" pitchFamily="34" charset="0"/>
            </a:endParaRPr>
          </a:p>
        </p:txBody>
      </p:sp>
      <p:sp>
        <p:nvSpPr>
          <p:cNvPr id="41" name="Rectangle: Rounded Corners 40">
            <a:extLst>
              <a:ext uri="{FF2B5EF4-FFF2-40B4-BE49-F238E27FC236}">
                <a16:creationId xmlns:a16="http://schemas.microsoft.com/office/drawing/2014/main" id="{510EB775-A4B8-D955-A900-21D8F954B91A}"/>
              </a:ext>
            </a:extLst>
          </p:cNvPr>
          <p:cNvSpPr/>
          <p:nvPr/>
        </p:nvSpPr>
        <p:spPr>
          <a:xfrm>
            <a:off x="7923633" y="5031968"/>
            <a:ext cx="2609714" cy="114288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cs typeface="Calibri" panose="020F0502020204030204" pitchFamily="34" charset="0"/>
            </a:endParaRPr>
          </a:p>
        </p:txBody>
      </p:sp>
      <p:sp>
        <p:nvSpPr>
          <p:cNvPr id="43" name="Rectangle: Rounded Corners 42">
            <a:extLst>
              <a:ext uri="{FF2B5EF4-FFF2-40B4-BE49-F238E27FC236}">
                <a16:creationId xmlns:a16="http://schemas.microsoft.com/office/drawing/2014/main" id="{29A9B336-80CE-0491-68E3-96E336E5ACFF}"/>
              </a:ext>
            </a:extLst>
          </p:cNvPr>
          <p:cNvSpPr/>
          <p:nvPr/>
        </p:nvSpPr>
        <p:spPr>
          <a:xfrm>
            <a:off x="9239769" y="2381605"/>
            <a:ext cx="2328839" cy="120040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cs typeface="Calibri" panose="020F0502020204030204" pitchFamily="34" charset="0"/>
            </a:endParaRPr>
          </a:p>
        </p:txBody>
      </p:sp>
      <p:sp>
        <p:nvSpPr>
          <p:cNvPr id="45" name="Rectangle: Rounded Corners 44">
            <a:extLst>
              <a:ext uri="{FF2B5EF4-FFF2-40B4-BE49-F238E27FC236}">
                <a16:creationId xmlns:a16="http://schemas.microsoft.com/office/drawing/2014/main" id="{B2950805-954D-DE2E-71B8-182139D57B43}"/>
              </a:ext>
            </a:extLst>
          </p:cNvPr>
          <p:cNvSpPr/>
          <p:nvPr/>
        </p:nvSpPr>
        <p:spPr>
          <a:xfrm>
            <a:off x="6977562" y="3749271"/>
            <a:ext cx="2126940" cy="1179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F4C84D38-7802-ABDA-899F-C24354CD7B49}"/>
              </a:ext>
            </a:extLst>
          </p:cNvPr>
          <p:cNvSpPr txBox="1"/>
          <p:nvPr/>
        </p:nvSpPr>
        <p:spPr>
          <a:xfrm>
            <a:off x="9290126" y="2498922"/>
            <a:ext cx="2126940" cy="1364421"/>
          </a:xfrm>
          <a:prstGeom prst="rect">
            <a:avLst/>
          </a:prstGeom>
        </p:spPr>
        <p:txBody>
          <a:bodyPr vert="horz" wrap="square" lIns="0" tIns="0" rIns="0" bIns="0" rtlCol="0" anchor="ctr" anchorCtr="0">
            <a:noAutofit/>
          </a:bodyPr>
          <a:lstStyle/>
          <a:p>
            <a:pPr algn="ctr">
              <a:spcBef>
                <a:spcPts val="600"/>
              </a:spcBef>
            </a:pPr>
            <a:r>
              <a:rPr lang="en-SG" b="1" dirty="0">
                <a:solidFill>
                  <a:schemeClr val="bg1"/>
                </a:solidFill>
                <a:latin typeface="Calibri" panose="020F0502020204030204" pitchFamily="34" charset="0"/>
                <a:cs typeface="Calibri" panose="020F0502020204030204" pitchFamily="34" charset="0"/>
              </a:rPr>
              <a:t>Non-ablative techniques</a:t>
            </a:r>
          </a:p>
          <a:p>
            <a:pPr algn="ctr">
              <a:spcBef>
                <a:spcPts val="600"/>
              </a:spcBef>
            </a:pPr>
            <a:endParaRPr lang="en-US" sz="1600" b="0" i="0" u="none" strike="noStrike" baseline="0" dirty="0">
              <a:solidFill>
                <a:schemeClr val="bg1"/>
              </a:solidFill>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33EFCE38-11C8-D787-F0FE-0518168F26A3}"/>
              </a:ext>
            </a:extLst>
          </p:cNvPr>
          <p:cNvSpPr txBox="1"/>
          <p:nvPr/>
        </p:nvSpPr>
        <p:spPr>
          <a:xfrm>
            <a:off x="7116175" y="3749271"/>
            <a:ext cx="1849714" cy="1364421"/>
          </a:xfrm>
          <a:prstGeom prst="rect">
            <a:avLst/>
          </a:prstGeom>
        </p:spPr>
        <p:txBody>
          <a:bodyPr vert="horz" wrap="square" lIns="0" tIns="0" rIns="0" bIns="0" rtlCol="0" anchor="ctr" anchorCtr="0">
            <a:noAutofit/>
          </a:bodyPr>
          <a:lstStyle/>
          <a:p>
            <a:pPr algn="ctr">
              <a:spcBef>
                <a:spcPts val="600"/>
              </a:spcBef>
            </a:pPr>
            <a:r>
              <a:rPr lang="en-SG" b="1" dirty="0">
                <a:solidFill>
                  <a:schemeClr val="bg1"/>
                </a:solidFill>
                <a:latin typeface="Calibri" panose="020F0502020204030204" pitchFamily="34" charset="0"/>
                <a:cs typeface="Calibri" panose="020F0502020204030204" pitchFamily="34" charset="0"/>
              </a:rPr>
              <a:t>Alternative ablative </a:t>
            </a:r>
            <a:br>
              <a:rPr lang="en-SG" b="1" dirty="0">
                <a:solidFill>
                  <a:schemeClr val="bg1"/>
                </a:solidFill>
                <a:latin typeface="Calibri" panose="020F0502020204030204" pitchFamily="34" charset="0"/>
                <a:cs typeface="Calibri" panose="020F0502020204030204" pitchFamily="34" charset="0"/>
              </a:rPr>
            </a:br>
            <a:r>
              <a:rPr lang="en-SG" b="1" dirty="0">
                <a:solidFill>
                  <a:schemeClr val="bg1"/>
                </a:solidFill>
                <a:latin typeface="Calibri" panose="020F0502020204030204" pitchFamily="34" charset="0"/>
                <a:cs typeface="Calibri" panose="020F0502020204030204" pitchFamily="34" charset="0"/>
              </a:rPr>
              <a:t>techniques</a:t>
            </a:r>
          </a:p>
          <a:p>
            <a:pPr algn="ctr">
              <a:spcBef>
                <a:spcPts val="600"/>
              </a:spcBef>
            </a:pPr>
            <a:endParaRPr lang="en-US" sz="1600" b="0" i="0" u="none" strike="noStrike" baseline="0" dirty="0">
              <a:solidFill>
                <a:schemeClr val="bg1"/>
              </a:solidFill>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5995326E-3CD7-D2B4-7DC6-CDE9668F6563}"/>
              </a:ext>
            </a:extLst>
          </p:cNvPr>
          <p:cNvSpPr txBox="1"/>
          <p:nvPr/>
        </p:nvSpPr>
        <p:spPr>
          <a:xfrm>
            <a:off x="8190058" y="4820885"/>
            <a:ext cx="2085988" cy="1472399"/>
          </a:xfrm>
          <a:prstGeom prst="rect">
            <a:avLst/>
          </a:prstGeom>
        </p:spPr>
        <p:txBody>
          <a:bodyPr vert="horz" wrap="square" lIns="0" tIns="0" rIns="0" bIns="0" rtlCol="0" anchor="ctr" anchorCtr="0">
            <a:noAutofit/>
          </a:bodyPr>
          <a:lstStyle/>
          <a:p>
            <a:pPr algn="ctr">
              <a:spcBef>
                <a:spcPts val="600"/>
              </a:spcBef>
            </a:pPr>
            <a:r>
              <a:rPr lang="en-SG" b="1" dirty="0">
                <a:solidFill>
                  <a:srgbClr val="002060"/>
                </a:solidFill>
                <a:latin typeface="Calibri" panose="020F0502020204030204" pitchFamily="34" charset="0"/>
                <a:cs typeface="Calibri" panose="020F0502020204030204" pitchFamily="34" charset="0"/>
              </a:rPr>
              <a:t>Vaporisation</a:t>
            </a:r>
          </a:p>
        </p:txBody>
      </p:sp>
      <p:sp>
        <p:nvSpPr>
          <p:cNvPr id="48" name="Content Placeholder 2">
            <a:extLst>
              <a:ext uri="{FF2B5EF4-FFF2-40B4-BE49-F238E27FC236}">
                <a16:creationId xmlns:a16="http://schemas.microsoft.com/office/drawing/2014/main" id="{2296DF1A-7BC5-908D-C176-20EE57504187}"/>
              </a:ext>
            </a:extLst>
          </p:cNvPr>
          <p:cNvSpPr>
            <a:spLocks noGrp="1"/>
          </p:cNvSpPr>
          <p:nvPr>
            <p:ph idx="1"/>
          </p:nvPr>
        </p:nvSpPr>
        <p:spPr>
          <a:xfrm>
            <a:off x="407369" y="1559605"/>
            <a:ext cx="6126854" cy="618631"/>
          </a:xfrm>
        </p:spPr>
        <p:txBody>
          <a:bodyPr/>
          <a:lstStyle/>
          <a:p>
            <a:pPr algn="ctr"/>
            <a:r>
              <a:rPr lang="en-US" sz="1800" b="1" dirty="0">
                <a:ea typeface="Verdana" panose="020B0604030504040204" pitchFamily="34" charset="0"/>
              </a:rPr>
              <a:t>Conservative management and </a:t>
            </a:r>
            <a:br>
              <a:rPr lang="en-US" sz="1800" b="1" dirty="0">
                <a:ea typeface="Verdana" panose="020B0604030504040204" pitchFamily="34" charset="0"/>
              </a:rPr>
            </a:br>
            <a:r>
              <a:rPr lang="en-US" sz="1800" b="1" dirty="0">
                <a:ea typeface="Verdana" panose="020B0604030504040204" pitchFamily="34" charset="0"/>
              </a:rPr>
              <a:t>other therapies</a:t>
            </a:r>
          </a:p>
        </p:txBody>
      </p:sp>
      <p:sp>
        <p:nvSpPr>
          <p:cNvPr id="49" name="Content Placeholder 2">
            <a:extLst>
              <a:ext uri="{FF2B5EF4-FFF2-40B4-BE49-F238E27FC236}">
                <a16:creationId xmlns:a16="http://schemas.microsoft.com/office/drawing/2014/main" id="{823815C3-4F27-1645-9AE5-22C9F9C66FD8}"/>
              </a:ext>
            </a:extLst>
          </p:cNvPr>
          <p:cNvSpPr txBox="1">
            <a:spLocks/>
          </p:cNvSpPr>
          <p:nvPr/>
        </p:nvSpPr>
        <p:spPr>
          <a:xfrm>
            <a:off x="6165063" y="1691179"/>
            <a:ext cx="6126854" cy="355482"/>
          </a:xfrm>
          <a:prstGeom prst="rect">
            <a:avLst/>
          </a:prstGeom>
        </p:spPr>
        <p:txBody>
          <a:bodyPr vert="horz" wrap="square" lIns="91440" tIns="45720" rIns="91440" bIns="45720" rtlCol="0">
            <a:spAutoFit/>
          </a:bodyPr>
          <a:lstStyle>
            <a:lvl1pPr marL="0" indent="0" algn="l" defTabSz="914400" rtl="0" eaLnBrk="1" latinLnBrk="0" hangingPunct="1">
              <a:lnSpc>
                <a:spcPct val="95000"/>
              </a:lnSpc>
              <a:spcBef>
                <a:spcPts val="900"/>
              </a:spcBef>
              <a:buClr>
                <a:schemeClr val="accent2"/>
              </a:buClr>
              <a:buFont typeface="Arial" pitchFamily="34" charset="0"/>
              <a:buNone/>
              <a:defRPr sz="1700" kern="1200">
                <a:solidFill>
                  <a:schemeClr val="tx1"/>
                </a:solidFill>
                <a:latin typeface="Calibri" panose="020F0502020204030204" pitchFamily="34" charset="0"/>
                <a:ea typeface="+mn-ea"/>
                <a:cs typeface="Calibri" panose="020F0502020204030204" pitchFamily="34" charset="0"/>
              </a:defRPr>
            </a:lvl1pPr>
            <a:lvl2pPr marL="458788" indent="-230188" algn="l" defTabSz="914400" rtl="0" eaLnBrk="1" latinLnBrk="0" hangingPunct="1">
              <a:lnSpc>
                <a:spcPct val="95000"/>
              </a:lnSpc>
              <a:spcBef>
                <a:spcPts val="400"/>
              </a:spcBef>
              <a:buClr>
                <a:schemeClr val="accent2"/>
              </a:buClr>
              <a:buFont typeface=".AppleSystemUIFont" charset="-120"/>
              <a:buChar char="–"/>
              <a:tabLst/>
              <a:defRPr sz="17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5000"/>
              </a:lnSpc>
              <a:spcBef>
                <a:spcPts val="400"/>
              </a:spcBef>
              <a:buClr>
                <a:schemeClr val="accent2"/>
              </a:buClr>
              <a:buFont typeface="Arial" pitchFamily="34" charset="0"/>
              <a:buChar char="•"/>
              <a:defRPr sz="17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5000"/>
              </a:lnSpc>
              <a:spcBef>
                <a:spcPts val="400"/>
              </a:spcBef>
              <a:buClr>
                <a:schemeClr val="accent2"/>
              </a:buClr>
              <a:buFont typeface="Arial" pitchFamily="34" charset="0"/>
              <a:buChar char="–"/>
              <a:defRPr sz="17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5000"/>
              </a:lnSpc>
              <a:spcBef>
                <a:spcPts val="400"/>
              </a:spcBef>
              <a:buClr>
                <a:schemeClr val="accent2"/>
              </a:buClr>
              <a:buFont typeface="Arial" pitchFamily="34" charset="0"/>
              <a:buChar char="»"/>
              <a:defRPr sz="17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b="1" dirty="0">
                <a:ea typeface="Verdana" panose="020B0604030504040204" pitchFamily="34" charset="0"/>
              </a:rPr>
              <a:t>Surgical intervention</a:t>
            </a:r>
          </a:p>
        </p:txBody>
      </p:sp>
      <p:sp>
        <p:nvSpPr>
          <p:cNvPr id="4" name="Text Placeholder 4">
            <a:extLst>
              <a:ext uri="{FF2B5EF4-FFF2-40B4-BE49-F238E27FC236}">
                <a16:creationId xmlns:a16="http://schemas.microsoft.com/office/drawing/2014/main" id="{65A83E1C-48EE-D1EB-E821-2092B581C340}"/>
              </a:ext>
            </a:extLst>
          </p:cNvPr>
          <p:cNvSpPr txBox="1">
            <a:spLocks/>
          </p:cNvSpPr>
          <p:nvPr/>
        </p:nvSpPr>
        <p:spPr>
          <a:xfrm>
            <a:off x="336241" y="6514456"/>
            <a:ext cx="9505056" cy="246221"/>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LUTS, lower urinary tract symptoms.</a:t>
            </a:r>
            <a:br>
              <a:rPr lang="en-US" sz="1000" dirty="0">
                <a:solidFill>
                  <a:schemeClr val="bg1">
                    <a:lumMod val="50000"/>
                  </a:schemeClr>
                </a:solidFill>
              </a:rPr>
            </a:br>
            <a:r>
              <a:rPr lang="en-US" sz="1000" dirty="0">
                <a:solidFill>
                  <a:schemeClr val="bg1">
                    <a:lumMod val="50000"/>
                  </a:schemeClr>
                </a:solidFill>
              </a:rPr>
              <a:t>EAU Guidelines on management of non-neurogenic male lower urinary tract symptoms (LUTS), incl. benign prostatic obstruction (BPO). European Association of Urology. 2022. Available at: </a:t>
            </a:r>
            <a:r>
              <a:rPr lang="en-US" sz="1000" dirty="0">
                <a:solidFill>
                  <a:schemeClr val="bg1">
                    <a:lumMod val="50000"/>
                  </a:schemeClr>
                </a:solidFill>
                <a:hlinkClick r:id="rId3"/>
              </a:rPr>
              <a:t>https://d56bochluxqnz.cloudfront.net/documents/full-guideline/EAU-Guidelines-on-Non-Neurogenic-Male-LUTS-2023.pdf</a:t>
            </a:r>
            <a:r>
              <a:rPr lang="en-US" sz="1000" dirty="0">
                <a:solidFill>
                  <a:schemeClr val="bg1">
                    <a:lumMod val="50000"/>
                  </a:schemeClr>
                </a:solidFill>
              </a:rPr>
              <a:t>. Accessed 8 March 2023. </a:t>
            </a:r>
          </a:p>
        </p:txBody>
      </p:sp>
    </p:spTree>
    <p:extLst>
      <p:ext uri="{BB962C8B-B14F-4D97-AF65-F5344CB8AC3E}">
        <p14:creationId xmlns:p14="http://schemas.microsoft.com/office/powerpoint/2010/main" val="366022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33" y="139405"/>
            <a:ext cx="10989651" cy="1200329"/>
          </a:xfrm>
        </p:spPr>
        <p:txBody>
          <a:bodyPr/>
          <a:lstStyle/>
          <a:p>
            <a:r>
              <a:rPr lang="en-SG" sz="3600" b="1" dirty="0">
                <a:solidFill>
                  <a:schemeClr val="bg1"/>
                </a:solidFill>
                <a:latin typeface="Calibri" panose="020F0502020204030204" pitchFamily="34" charset="0"/>
                <a:ea typeface="Verdana" panose="020B0604030504040204" pitchFamily="34" charset="0"/>
                <a:cs typeface="Calibri" panose="020F0502020204030204" pitchFamily="34" charset="0"/>
              </a:rPr>
              <a:t>Updates to the EAU guidelines for the management of non-neurogenic male LUTS: Conservative treatment</a:t>
            </a:r>
            <a:endParaRPr lang="en-US" sz="3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B45FDBC-7F77-9D51-5091-D65CC225BF06}"/>
              </a:ext>
            </a:extLst>
          </p:cNvPr>
          <p:cNvSpPr txBox="1"/>
          <p:nvPr/>
        </p:nvSpPr>
        <p:spPr>
          <a:xfrm>
            <a:off x="1127448" y="1920654"/>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5.1.2   Behavioral and dietary modifications</a:t>
            </a:r>
            <a:r>
              <a:rPr lang="en-US" altLang="ko-KR" i="1" baseline="30000" dirty="0">
                <a:solidFill>
                  <a:schemeClr val="tx1">
                    <a:lumMod val="75000"/>
                    <a:lumOff val="25000"/>
                  </a:schemeClr>
                </a:solidFill>
                <a:latin typeface="Calibri" panose="020F0502020204030204" pitchFamily="34" charset="0"/>
                <a:cs typeface="Calibri" panose="020F0502020204030204" pitchFamily="34" charset="0"/>
              </a:rPr>
              <a:t>1</a:t>
            </a:r>
          </a:p>
        </p:txBody>
      </p:sp>
      <p:pic>
        <p:nvPicPr>
          <p:cNvPr id="14" name="Picture 13">
            <a:hlinkClick r:id="rId3"/>
            <a:extLst>
              <a:ext uri="{FF2B5EF4-FFF2-40B4-BE49-F238E27FC236}">
                <a16:creationId xmlns:a16="http://schemas.microsoft.com/office/drawing/2014/main" id="{1EE5655B-5C1B-5F1B-F5BB-D6F913EF3E5E}"/>
              </a:ext>
            </a:extLst>
          </p:cNvPr>
          <p:cNvPicPr>
            <a:picLocks noChangeAspect="1"/>
          </p:cNvPicPr>
          <p:nvPr/>
        </p:nvPicPr>
        <p:blipFill>
          <a:blip r:embed="rId4"/>
          <a:stretch>
            <a:fillRect/>
          </a:stretch>
        </p:blipFill>
        <p:spPr>
          <a:xfrm>
            <a:off x="362933" y="4269454"/>
            <a:ext cx="5479600" cy="1339902"/>
          </a:xfrm>
          <a:prstGeom prst="rect">
            <a:avLst/>
          </a:prstGeom>
        </p:spPr>
      </p:pic>
      <p:sp>
        <p:nvSpPr>
          <p:cNvPr id="16" name="TextBox 15">
            <a:extLst>
              <a:ext uri="{FF2B5EF4-FFF2-40B4-BE49-F238E27FC236}">
                <a16:creationId xmlns:a16="http://schemas.microsoft.com/office/drawing/2014/main" id="{13B2918F-821B-AF54-ECB3-1FEBA306BDCE}"/>
              </a:ext>
            </a:extLst>
          </p:cNvPr>
          <p:cNvSpPr txBox="1"/>
          <p:nvPr/>
        </p:nvSpPr>
        <p:spPr>
          <a:xfrm>
            <a:off x="5906774" y="4190661"/>
            <a:ext cx="6165890" cy="1974643"/>
          </a:xfrm>
          <a:prstGeom prst="rect">
            <a:avLst/>
          </a:prstGeom>
          <a:noFill/>
        </p:spPr>
        <p:txBody>
          <a:bodyPr wrap="square">
            <a:spAutoFit/>
          </a:bodyPr>
          <a:lstStyle/>
          <a:p>
            <a:pPr>
              <a:lnSpc>
                <a:spcPct val="110000"/>
              </a:lnSpc>
            </a:pPr>
            <a:r>
              <a:rPr lang="en-US" altLang="ko-KR" sz="1600" b="0" i="0" dirty="0">
                <a:solidFill>
                  <a:schemeClr val="tx1">
                    <a:lumMod val="75000"/>
                    <a:lumOff val="25000"/>
                  </a:schemeClr>
                </a:solidFill>
                <a:effectLst/>
                <a:latin typeface="Calibri" panose="020F0502020204030204" pitchFamily="34" charset="0"/>
                <a:cs typeface="Calibri" panose="020F0502020204030204" pitchFamily="34" charset="0"/>
              </a:rPr>
              <a:t>Analyses based on 8 studies among 1,006 adult men</a:t>
            </a:r>
          </a:p>
          <a:p>
            <a:pPr>
              <a:lnSpc>
                <a:spcPct val="110000"/>
              </a:lnSpc>
            </a:pPr>
            <a:r>
              <a:rPr lang="en-US" altLang="ko-KR" sz="1600" dirty="0">
                <a:solidFill>
                  <a:schemeClr val="tx1">
                    <a:lumMod val="75000"/>
                    <a:lumOff val="25000"/>
                  </a:schemeClr>
                </a:solidFill>
                <a:latin typeface="Calibri" panose="020F0502020204030204" pitchFamily="34" charset="0"/>
                <a:cs typeface="Calibri" panose="020F0502020204030204" pitchFamily="34" charset="0"/>
              </a:rPr>
              <a:t>(7 were judged to be at high risk in more than 1 domain of bias)</a:t>
            </a:r>
            <a:r>
              <a:rPr lang="en-US" altLang="ko-KR" sz="1600" baseline="300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10000"/>
              </a:lnSpc>
            </a:pPr>
            <a:endParaRPr lang="en-US" altLang="ko-KR"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10000"/>
              </a:lnSpc>
            </a:pPr>
            <a:r>
              <a:rPr lang="en-US" altLang="ko-KR" sz="1600" dirty="0">
                <a:solidFill>
                  <a:schemeClr val="tx1">
                    <a:lumMod val="75000"/>
                    <a:lumOff val="25000"/>
                  </a:schemeClr>
                </a:solidFill>
                <a:latin typeface="Calibri" panose="020F0502020204030204" pitchFamily="34" charset="0"/>
                <a:cs typeface="Calibri" panose="020F0502020204030204" pitchFamily="34" charset="0"/>
              </a:rPr>
              <a:t>IPSS</a:t>
            </a:r>
            <a:r>
              <a:rPr lang="ko-KR" altLang="en-US" sz="16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600" dirty="0">
                <a:solidFill>
                  <a:schemeClr val="tx1">
                    <a:lumMod val="75000"/>
                    <a:lumOff val="25000"/>
                  </a:schemeClr>
                </a:solidFill>
                <a:latin typeface="Calibri" panose="020F0502020204030204" pitchFamily="34" charset="0"/>
                <a:cs typeface="Calibri" panose="020F0502020204030204" pitchFamily="34" charset="0"/>
              </a:rPr>
              <a:t>reduction</a:t>
            </a:r>
            <a:endParaRPr lang="en-US" altLang="ko-KR" sz="1600" baseline="300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110000"/>
              </a:lnSpc>
              <a:buFont typeface="Arial" panose="020B0604020202020204" pitchFamily="34" charset="0"/>
              <a:buChar char="•"/>
            </a:pPr>
            <a:r>
              <a:rPr lang="en-US" altLang="ko-KR" sz="1600" dirty="0">
                <a:solidFill>
                  <a:schemeClr val="tx1">
                    <a:lumMod val="75000"/>
                    <a:lumOff val="25000"/>
                  </a:schemeClr>
                </a:solidFill>
                <a:latin typeface="Calibri" panose="020F0502020204030204" pitchFamily="34" charset="0"/>
                <a:cs typeface="Calibri" panose="020F0502020204030204" pitchFamily="34" charset="0"/>
              </a:rPr>
              <a:t>vs. drug therapy: mean difference=0.0; 95% CI, –2.0 to 2.0; 3 studies</a:t>
            </a:r>
            <a:r>
              <a:rPr lang="en-US" altLang="ko-KR" sz="1600" baseline="30000" dirty="0">
                <a:solidFill>
                  <a:schemeClr val="tx1">
                    <a:lumMod val="75000"/>
                    <a:lumOff val="25000"/>
                  </a:schemeClr>
                </a:solidFill>
                <a:latin typeface="Calibri" panose="020F0502020204030204" pitchFamily="34" charset="0"/>
                <a:cs typeface="Calibri" panose="020F0502020204030204" pitchFamily="34" charset="0"/>
              </a:rPr>
              <a:t>2</a:t>
            </a:r>
          </a:p>
          <a:p>
            <a:pPr marL="285750" indent="-285750">
              <a:lnSpc>
                <a:spcPct val="110000"/>
              </a:lnSpc>
              <a:buFont typeface="Arial" panose="020B0604020202020204" pitchFamily="34" charset="0"/>
              <a:buChar char="•"/>
            </a:pPr>
            <a:r>
              <a:rPr lang="en-US" altLang="ko-KR" sz="1600" dirty="0">
                <a:solidFill>
                  <a:schemeClr val="tx1">
                    <a:lumMod val="75000"/>
                    <a:lumOff val="25000"/>
                  </a:schemeClr>
                </a:solidFill>
                <a:latin typeface="Calibri" panose="020F0502020204030204" pitchFamily="34" charset="0"/>
                <a:cs typeface="Calibri" panose="020F0502020204030204" pitchFamily="34" charset="0"/>
              </a:rPr>
              <a:t>Additional benefit to drug therapy: MD=–2.3; 95% CI, </a:t>
            </a:r>
            <a:br>
              <a:rPr lang="en-US" altLang="ko-KR" sz="1600" dirty="0">
                <a:solidFill>
                  <a:schemeClr val="tx1">
                    <a:lumMod val="75000"/>
                    <a:lumOff val="25000"/>
                  </a:schemeClr>
                </a:solidFill>
                <a:latin typeface="Calibri" panose="020F0502020204030204" pitchFamily="34" charset="0"/>
                <a:cs typeface="Calibri" panose="020F0502020204030204" pitchFamily="34" charset="0"/>
              </a:rPr>
            </a:br>
            <a:r>
              <a:rPr lang="en-US" altLang="ko-KR" sz="1600" dirty="0">
                <a:solidFill>
                  <a:schemeClr val="tx1">
                    <a:lumMod val="75000"/>
                    <a:lumOff val="25000"/>
                  </a:schemeClr>
                </a:solidFill>
                <a:latin typeface="Calibri" panose="020F0502020204030204" pitchFamily="34" charset="0"/>
                <a:cs typeface="Calibri" panose="020F0502020204030204" pitchFamily="34" charset="0"/>
              </a:rPr>
              <a:t>–4.1 to –0.5; 1 study</a:t>
            </a:r>
            <a:r>
              <a:rPr lang="en-US" altLang="ko-KR" sz="1600" baseline="30000" dirty="0">
                <a:solidFill>
                  <a:schemeClr val="tx1">
                    <a:lumMod val="75000"/>
                    <a:lumOff val="25000"/>
                  </a:schemeClr>
                </a:solidFill>
                <a:latin typeface="Calibri" panose="020F0502020204030204" pitchFamily="34" charset="0"/>
                <a:cs typeface="Calibri" panose="020F0502020204030204" pitchFamily="34" charset="0"/>
              </a:rPr>
              <a:t>2</a:t>
            </a:r>
            <a:endParaRPr lang="ko-KR" altLang="en-US" sz="1600" baseline="30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7F57738-DD34-2FD5-E6F1-00A86E0EDD4F}"/>
              </a:ext>
            </a:extLst>
          </p:cNvPr>
          <p:cNvSpPr txBox="1"/>
          <p:nvPr/>
        </p:nvSpPr>
        <p:spPr>
          <a:xfrm>
            <a:off x="366291" y="1472362"/>
            <a:ext cx="6270872" cy="423321"/>
          </a:xfrm>
          <a:prstGeom prst="rect">
            <a:avLst/>
          </a:prstGeom>
          <a:noFill/>
        </p:spPr>
        <p:txBody>
          <a:bodyPr wrap="square" rtlCol="0">
            <a:spAutoFit/>
          </a:bodyPr>
          <a:lstStyle/>
          <a:p>
            <a:pPr>
              <a:lnSpc>
                <a:spcPct val="130000"/>
              </a:lnSpc>
            </a:pPr>
            <a:r>
              <a:rPr lang="en-US" altLang="ko-KR" b="1" dirty="0">
                <a:solidFill>
                  <a:schemeClr val="tx1">
                    <a:lumMod val="75000"/>
                    <a:lumOff val="25000"/>
                  </a:schemeClr>
                </a:solidFill>
                <a:latin typeface="Calibri" panose="020F0502020204030204" pitchFamily="34" charset="0"/>
                <a:cs typeface="Calibri" panose="020F0502020204030204" pitchFamily="34" charset="0"/>
              </a:rPr>
              <a:t>Section 5.1   Conservative treatment</a:t>
            </a:r>
            <a:r>
              <a:rPr lang="en-US" altLang="ko-KR" b="1" baseline="30000" dirty="0">
                <a:solidFill>
                  <a:schemeClr val="tx1">
                    <a:lumMod val="75000"/>
                    <a:lumOff val="25000"/>
                  </a:schemeClr>
                </a:solidFill>
                <a:latin typeface="Calibri" panose="020F0502020204030204" pitchFamily="34" charset="0"/>
                <a:cs typeface="Calibri" panose="020F0502020204030204" pitchFamily="34" charset="0"/>
              </a:rPr>
              <a:t>1</a:t>
            </a:r>
          </a:p>
        </p:txBody>
      </p:sp>
      <p:graphicFrame>
        <p:nvGraphicFramePr>
          <p:cNvPr id="24" name="Table 4">
            <a:extLst>
              <a:ext uri="{FF2B5EF4-FFF2-40B4-BE49-F238E27FC236}">
                <a16:creationId xmlns:a16="http://schemas.microsoft.com/office/drawing/2014/main" id="{D030C3BE-AEFB-C5C5-9E94-DE8A098DEC53}"/>
              </a:ext>
            </a:extLst>
          </p:cNvPr>
          <p:cNvGraphicFramePr>
            <a:graphicFrameLocks noGrp="1"/>
          </p:cNvGraphicFramePr>
          <p:nvPr>
            <p:extLst>
              <p:ext uri="{D42A27DB-BD31-4B8C-83A1-F6EECF244321}">
                <p14:modId xmlns:p14="http://schemas.microsoft.com/office/powerpoint/2010/main" val="17901448"/>
              </p:ext>
            </p:extLst>
          </p:nvPr>
        </p:nvGraphicFramePr>
        <p:xfrm>
          <a:off x="407368" y="2497442"/>
          <a:ext cx="11377264" cy="1430841"/>
        </p:xfrm>
        <a:graphic>
          <a:graphicData uri="http://schemas.openxmlformats.org/drawingml/2006/table">
            <a:tbl>
              <a:tblPr firstRow="1" bandRow="1">
                <a:tableStyleId>{5C22544A-7EE6-4342-B048-85BDC9FD1C3A}</a:tableStyleId>
              </a:tblPr>
              <a:tblGrid>
                <a:gridCol w="11377264">
                  <a:extLst>
                    <a:ext uri="{9D8B030D-6E8A-4147-A177-3AD203B41FA5}">
                      <a16:colId xmlns:a16="http://schemas.microsoft.com/office/drawing/2014/main" val="737294695"/>
                    </a:ext>
                  </a:extLst>
                </a:gridCol>
              </a:tblGrid>
              <a:tr h="1430841">
                <a:tc>
                  <a:txBody>
                    <a:bodyPr/>
                    <a:lstStyle/>
                    <a:p>
                      <a:r>
                        <a:rPr lang="en-US" dirty="0">
                          <a:solidFill>
                            <a:schemeClr val="accent1"/>
                          </a:solidFill>
                          <a:latin typeface="Calibri" panose="020F0502020204030204" pitchFamily="34" charset="0"/>
                          <a:cs typeface="Calibri" panose="020F0502020204030204" pitchFamily="34" charset="0"/>
                        </a:rPr>
                        <a:t>Summary of evidence </a:t>
                      </a:r>
                    </a:p>
                    <a:p>
                      <a:endParaRPr lang="en-US" dirty="0">
                        <a:solidFill>
                          <a:schemeClr val="accent1"/>
                        </a:solidFill>
                        <a:latin typeface="Calibri" panose="020F0502020204030204" pitchFamily="34" charset="0"/>
                        <a:cs typeface="Calibri" panose="020F0502020204030204" pitchFamily="34" charset="0"/>
                      </a:endParaRPr>
                    </a:p>
                    <a:p>
                      <a:pPr marL="0" indent="0">
                        <a:spcBef>
                          <a:spcPts val="600"/>
                        </a:spcBef>
                        <a:buFont typeface="Arial" panose="020B0604020202020204" pitchFamily="34" charset="0"/>
                        <a:buNone/>
                      </a:pPr>
                      <a:r>
                        <a:rPr lang="en-US" dirty="0">
                          <a:solidFill>
                            <a:schemeClr val="accent1"/>
                          </a:solidFill>
                          <a:latin typeface="Calibri" panose="020F0502020204030204" pitchFamily="34" charset="0"/>
                          <a:cs typeface="Calibri" panose="020F0502020204030204" pitchFamily="34" charset="0"/>
                        </a:rPr>
                        <a:t>Self-management achieved a clinically meaningful reduction in symptom severity at six months compared to usual care. There was also a small but significant additional benefit of adding self-management to drug therapy.</a:t>
                      </a:r>
                      <a:endParaRPr lang="en-SG" dirty="0">
                        <a:solidFill>
                          <a:schemeClr val="accent1"/>
                        </a:solidFill>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183864299"/>
                  </a:ext>
                </a:extLst>
              </a:tr>
            </a:tbl>
          </a:graphicData>
        </a:graphic>
      </p:graphicFrame>
      <p:sp>
        <p:nvSpPr>
          <p:cNvPr id="3" name="Text Placeholder 4">
            <a:extLst>
              <a:ext uri="{FF2B5EF4-FFF2-40B4-BE49-F238E27FC236}">
                <a16:creationId xmlns:a16="http://schemas.microsoft.com/office/drawing/2014/main" id="{F715BFB9-91AD-F773-14AF-8706994A7399}"/>
              </a:ext>
            </a:extLst>
          </p:cNvPr>
          <p:cNvSpPr txBox="1">
            <a:spLocks/>
          </p:cNvSpPr>
          <p:nvPr/>
        </p:nvSpPr>
        <p:spPr>
          <a:xfrm>
            <a:off x="263352" y="6229829"/>
            <a:ext cx="10944336" cy="553291"/>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EAU, European Association of Urology; IPSS, International Prostate Symptom Score; LUTS, lower urinary tract symptoms.</a:t>
            </a:r>
            <a:br>
              <a:rPr lang="en-US" sz="1000" dirty="0">
                <a:solidFill>
                  <a:schemeClr val="bg1">
                    <a:lumMod val="50000"/>
                  </a:schemeClr>
                </a:solidFill>
              </a:rPr>
            </a:br>
            <a:r>
              <a:rPr lang="en-US" sz="1000" dirty="0">
                <a:solidFill>
                  <a:schemeClr val="bg1">
                    <a:lumMod val="50000"/>
                  </a:schemeClr>
                </a:solidFill>
              </a:rPr>
              <a:t>1. EAU Guidelines on management of non-neurogenic male lower urinary tract symptoms (LUTS), incl. benign prostatic obstruction (BPO). European Association of Urology. 2022. Available at: </a:t>
            </a:r>
            <a:r>
              <a:rPr lang="en-US" sz="1000" dirty="0">
                <a:solidFill>
                  <a:schemeClr val="bg1">
                    <a:lumMod val="50000"/>
                  </a:schemeClr>
                </a:solidFill>
                <a:hlinkClick r:id="rId5"/>
              </a:rPr>
              <a:t>https://d56bochluxqnz.cloudfront.net/documents/full-guideline/EAU-Guidelines-on-Non-Neurogenic-Male-LUTS-2023.pdf</a:t>
            </a:r>
            <a:r>
              <a:rPr lang="en-US" sz="1000" dirty="0">
                <a:solidFill>
                  <a:schemeClr val="bg1">
                    <a:lumMod val="50000"/>
                  </a:schemeClr>
                </a:solidFill>
              </a:rPr>
              <a:t>. Accessed 8 March 2023. 2. </a:t>
            </a:r>
            <a:r>
              <a:rPr lang="en-US" sz="1000" dirty="0" err="1">
                <a:solidFill>
                  <a:schemeClr val="bg1">
                    <a:lumMod val="50000"/>
                  </a:schemeClr>
                </a:solidFill>
              </a:rPr>
              <a:t>Albarqouni</a:t>
            </a:r>
            <a:r>
              <a:rPr lang="en-US" sz="1000" dirty="0">
                <a:solidFill>
                  <a:schemeClr val="bg1">
                    <a:lumMod val="50000"/>
                  </a:schemeClr>
                </a:solidFill>
              </a:rPr>
              <a:t> L, et al. </a:t>
            </a:r>
            <a:r>
              <a:rPr lang="en-US" sz="1000" i="1" dirty="0">
                <a:solidFill>
                  <a:schemeClr val="bg1">
                    <a:lumMod val="50000"/>
                  </a:schemeClr>
                </a:solidFill>
              </a:rPr>
              <a:t>Ann Fam Med</a:t>
            </a:r>
            <a:r>
              <a:rPr lang="en-US" sz="1000" dirty="0">
                <a:solidFill>
                  <a:schemeClr val="bg1">
                    <a:lumMod val="50000"/>
                  </a:schemeClr>
                </a:solidFill>
              </a:rPr>
              <a:t>. 2021;19(2):157-167.</a:t>
            </a:r>
          </a:p>
        </p:txBody>
      </p:sp>
    </p:spTree>
    <p:extLst>
      <p:ext uri="{BB962C8B-B14F-4D97-AF65-F5344CB8AC3E}">
        <p14:creationId xmlns:p14="http://schemas.microsoft.com/office/powerpoint/2010/main" val="3785233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41" y="476672"/>
            <a:ext cx="11855759" cy="646331"/>
          </a:xfrm>
        </p:spPr>
        <p:txBody>
          <a:bodyPr/>
          <a:lstStyle/>
          <a:p>
            <a:r>
              <a:rPr lang="en-US" sz="3600" b="1" dirty="0">
                <a:solidFill>
                  <a:schemeClr val="bg1"/>
                </a:solidFill>
                <a:latin typeface="Calibri" panose="020F0502020204030204" pitchFamily="34" charset="0"/>
                <a:ea typeface="Verdana" panose="020B0604030504040204" pitchFamily="34" charset="0"/>
                <a:cs typeface="Calibri" panose="020F0502020204030204" pitchFamily="34" charset="0"/>
              </a:rPr>
              <a:t>Pharmacological disease management in LUTS</a:t>
            </a:r>
            <a:r>
              <a:rPr lang="en-US" sz="3600" b="1"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1</a:t>
            </a:r>
          </a:p>
        </p:txBody>
      </p:sp>
      <p:sp>
        <p:nvSpPr>
          <p:cNvPr id="11" name="Rectangle: Rounded Corners 10">
            <a:extLst>
              <a:ext uri="{FF2B5EF4-FFF2-40B4-BE49-F238E27FC236}">
                <a16:creationId xmlns:a16="http://schemas.microsoft.com/office/drawing/2014/main" id="{72555891-BAAF-E541-B662-463C0B5A2173}"/>
              </a:ext>
            </a:extLst>
          </p:cNvPr>
          <p:cNvSpPr/>
          <p:nvPr/>
        </p:nvSpPr>
        <p:spPr>
          <a:xfrm>
            <a:off x="329185" y="1903988"/>
            <a:ext cx="2215933" cy="305002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547E1AC3-FDBE-16D5-CB33-13AA2479FDF7}"/>
              </a:ext>
            </a:extLst>
          </p:cNvPr>
          <p:cNvSpPr txBox="1"/>
          <p:nvPr/>
        </p:nvSpPr>
        <p:spPr>
          <a:xfrm>
            <a:off x="394157" y="1903988"/>
            <a:ext cx="2085988" cy="3050023"/>
          </a:xfrm>
          <a:prstGeom prst="rect">
            <a:avLst/>
          </a:prstGeom>
        </p:spPr>
        <p:txBody>
          <a:bodyPr vert="horz" wrap="square" lIns="0" tIns="0" rIns="0" bIns="0" rtlCol="0" anchor="ctr" anchorCtr="0">
            <a:noAutofit/>
          </a:bodyPr>
          <a:lstStyle/>
          <a:p>
            <a:pPr algn="ctr">
              <a:spcBef>
                <a:spcPts val="600"/>
              </a:spcBef>
            </a:pPr>
            <a:r>
              <a:rPr lang="el-GR" b="1" dirty="0">
                <a:solidFill>
                  <a:srgbClr val="002060"/>
                </a:solidFill>
                <a:latin typeface="Calibri" panose="020F0502020204030204" pitchFamily="34" charset="0"/>
                <a:cs typeface="Calibri" panose="020F0502020204030204" pitchFamily="34" charset="0"/>
              </a:rPr>
              <a:t>α1-</a:t>
            </a:r>
            <a:r>
              <a:rPr lang="en-SG" b="1" dirty="0">
                <a:solidFill>
                  <a:srgbClr val="002060"/>
                </a:solidFill>
                <a:latin typeface="Calibri" panose="020F0502020204030204" pitchFamily="34" charset="0"/>
                <a:cs typeface="Calibri" panose="020F0502020204030204" pitchFamily="34" charset="0"/>
              </a:rPr>
              <a:t>adrenoceptor antagonists </a:t>
            </a:r>
          </a:p>
          <a:p>
            <a:pPr algn="ctr">
              <a:spcBef>
                <a:spcPts val="600"/>
              </a:spcBef>
            </a:pPr>
            <a:endParaRPr lang="en-SG" b="1" dirty="0">
              <a:solidFill>
                <a:srgbClr val="002060"/>
              </a:solidFill>
              <a:latin typeface="Calibri" panose="020F0502020204030204" pitchFamily="34" charset="0"/>
              <a:cs typeface="Calibri" panose="020F0502020204030204" pitchFamily="34" charset="0"/>
            </a:endParaRPr>
          </a:p>
          <a:p>
            <a:pPr algn="ctr">
              <a:spcBef>
                <a:spcPts val="600"/>
              </a:spcBef>
            </a:pPr>
            <a:r>
              <a:rPr lang="en-US" sz="1600" b="0" i="0" u="none" strike="noStrike" baseline="0" dirty="0">
                <a:solidFill>
                  <a:srgbClr val="002060"/>
                </a:solidFill>
                <a:latin typeface="Calibri" panose="020F0502020204030204" pitchFamily="34" charset="0"/>
                <a:cs typeface="Calibri" panose="020F0502020204030204" pitchFamily="34" charset="0"/>
              </a:rPr>
              <a:t>For men with moderate-to-severe LUTS</a:t>
            </a:r>
            <a:endParaRPr lang="en-SG" sz="1600" dirty="0">
              <a:solidFill>
                <a:srgbClr val="00206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8001E422-138F-7FEB-2906-B4DD7FD60ACE}"/>
              </a:ext>
            </a:extLst>
          </p:cNvPr>
          <p:cNvSpPr txBox="1"/>
          <p:nvPr/>
        </p:nvSpPr>
        <p:spPr>
          <a:xfrm>
            <a:off x="313751" y="5119319"/>
            <a:ext cx="2231367" cy="976946"/>
          </a:xfrm>
          <a:prstGeom prst="roundRect">
            <a:avLst/>
          </a:prstGeom>
          <a:solidFill>
            <a:srgbClr val="D8E4F6"/>
          </a:solidFill>
        </p:spPr>
        <p:txBody>
          <a:bodyPr vert="horz" wrap="square" lIns="0" tIns="0" rIns="0" bIns="0" rtlCol="0" anchor="ctr" anchorCtr="0">
            <a:noAutofit/>
          </a:bodyPr>
          <a:lstStyle/>
          <a:p>
            <a:pPr algn="ctr">
              <a:spcBef>
                <a:spcPts val="600"/>
              </a:spcBef>
            </a:pPr>
            <a:r>
              <a:rPr lang="en-SG" sz="1600" b="1" dirty="0">
                <a:solidFill>
                  <a:srgbClr val="002060"/>
                </a:solidFill>
                <a:latin typeface="Calibri" panose="020F0502020204030204" pitchFamily="34" charset="0"/>
                <a:cs typeface="Calibri" panose="020F0502020204030204" pitchFamily="34" charset="0"/>
              </a:rPr>
              <a:t>Alfuzosin, doxazosin, silodosin, tamsulosin, terazosin, </a:t>
            </a:r>
            <a:r>
              <a:rPr lang="en-SG" sz="1600" b="1" dirty="0" err="1">
                <a:solidFill>
                  <a:srgbClr val="002060"/>
                </a:solidFill>
                <a:latin typeface="Calibri" panose="020F0502020204030204" pitchFamily="34" charset="0"/>
                <a:cs typeface="Calibri" panose="020F0502020204030204" pitchFamily="34" charset="0"/>
              </a:rPr>
              <a:t>naftopidil</a:t>
            </a:r>
            <a:r>
              <a:rPr lang="en-SG" sz="1600" b="1" dirty="0">
                <a:solidFill>
                  <a:srgbClr val="002060"/>
                </a:solidFill>
                <a:latin typeface="Calibri" panose="020F0502020204030204" pitchFamily="34" charset="0"/>
                <a:cs typeface="Calibri" panose="020F0502020204030204" pitchFamily="34" charset="0"/>
              </a:rPr>
              <a:t> </a:t>
            </a:r>
          </a:p>
        </p:txBody>
      </p:sp>
      <p:sp>
        <p:nvSpPr>
          <p:cNvPr id="23" name="Rectangle: Rounded Corners 22">
            <a:extLst>
              <a:ext uri="{FF2B5EF4-FFF2-40B4-BE49-F238E27FC236}">
                <a16:creationId xmlns:a16="http://schemas.microsoft.com/office/drawing/2014/main" id="{3C2AC2D4-1995-7D9A-022F-7860EE0CD3B1}"/>
              </a:ext>
            </a:extLst>
          </p:cNvPr>
          <p:cNvSpPr/>
          <p:nvPr/>
        </p:nvSpPr>
        <p:spPr>
          <a:xfrm>
            <a:off x="2678570" y="1926228"/>
            <a:ext cx="2215934" cy="30500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0DAA9213-94AE-9595-5E6C-DD69CB051D32}"/>
              </a:ext>
            </a:extLst>
          </p:cNvPr>
          <p:cNvSpPr txBox="1"/>
          <p:nvPr/>
        </p:nvSpPr>
        <p:spPr>
          <a:xfrm>
            <a:off x="2733300" y="1903988"/>
            <a:ext cx="2106474" cy="3050023"/>
          </a:xfrm>
          <a:prstGeom prst="rect">
            <a:avLst/>
          </a:prstGeom>
        </p:spPr>
        <p:txBody>
          <a:bodyPr vert="horz" wrap="square" lIns="0" tIns="0" rIns="0" bIns="0" rtlCol="0" anchor="ctr" anchorCtr="0">
            <a:noAutofit/>
          </a:bodyPr>
          <a:lstStyle/>
          <a:p>
            <a:pPr algn="ctr">
              <a:spcBef>
                <a:spcPts val="600"/>
              </a:spcBef>
            </a:pPr>
            <a:r>
              <a:rPr lang="el-GR" b="1" dirty="0">
                <a:solidFill>
                  <a:schemeClr val="accent5">
                    <a:lumMod val="75000"/>
                  </a:schemeClr>
                </a:solidFill>
                <a:latin typeface="Calibri" panose="020F0502020204030204" pitchFamily="34" charset="0"/>
                <a:cs typeface="Calibri" panose="020F0502020204030204" pitchFamily="34" charset="0"/>
              </a:rPr>
              <a:t>5α-</a:t>
            </a:r>
            <a:r>
              <a:rPr lang="en-SG" b="1" dirty="0">
                <a:solidFill>
                  <a:schemeClr val="accent5">
                    <a:lumMod val="75000"/>
                  </a:schemeClr>
                </a:solidFill>
                <a:latin typeface="Calibri" panose="020F0502020204030204" pitchFamily="34" charset="0"/>
                <a:cs typeface="Calibri" panose="020F0502020204030204" pitchFamily="34" charset="0"/>
              </a:rPr>
              <a:t>reductase inhibitors</a:t>
            </a:r>
          </a:p>
          <a:p>
            <a:pPr algn="ctr">
              <a:spcBef>
                <a:spcPts val="600"/>
              </a:spcBef>
            </a:pPr>
            <a:endParaRPr lang="en-US" sz="1600" b="0" i="0" u="none" strike="noStrike" baseline="0" dirty="0">
              <a:solidFill>
                <a:schemeClr val="accent5">
                  <a:lumMod val="75000"/>
                </a:schemeClr>
              </a:solidFill>
              <a:latin typeface="Calibri" panose="020F0502020204030204" pitchFamily="34" charset="0"/>
              <a:cs typeface="Calibri" panose="020F0502020204030204" pitchFamily="34" charset="0"/>
            </a:endParaRPr>
          </a:p>
          <a:p>
            <a:pPr algn="ctr">
              <a:spcBef>
                <a:spcPts val="600"/>
              </a:spcBef>
            </a:pPr>
            <a:r>
              <a:rPr lang="en-US" sz="1600" b="0" i="0" u="none" strike="noStrike" baseline="0" dirty="0">
                <a:solidFill>
                  <a:schemeClr val="accent5">
                    <a:lumMod val="75000"/>
                  </a:schemeClr>
                </a:solidFill>
                <a:latin typeface="Calibri" panose="020F0502020204030204" pitchFamily="34" charset="0"/>
                <a:cs typeface="Calibri" panose="020F0502020204030204" pitchFamily="34" charset="0"/>
              </a:rPr>
              <a:t>For men with </a:t>
            </a:r>
            <a:br>
              <a:rPr lang="en-US" sz="1600" b="0" i="0" u="none" strike="noStrike" baseline="0" dirty="0">
                <a:solidFill>
                  <a:schemeClr val="accent5">
                    <a:lumMod val="75000"/>
                  </a:schemeClr>
                </a:solidFill>
                <a:latin typeface="Calibri" panose="020F0502020204030204" pitchFamily="34" charset="0"/>
                <a:cs typeface="Calibri" panose="020F0502020204030204" pitchFamily="34" charset="0"/>
              </a:rPr>
            </a:br>
            <a:r>
              <a:rPr lang="en-US" sz="1600" b="0" i="0" u="none" strike="noStrike" baseline="0" dirty="0">
                <a:solidFill>
                  <a:schemeClr val="accent5">
                    <a:lumMod val="75000"/>
                  </a:schemeClr>
                </a:solidFill>
                <a:latin typeface="Calibri" panose="020F0502020204030204" pitchFamily="34" charset="0"/>
                <a:cs typeface="Calibri" panose="020F0502020204030204" pitchFamily="34" charset="0"/>
              </a:rPr>
              <a:t>moderate-to-severe LUTS and at risk of disease progression (prostate volume &gt;40 mL)</a:t>
            </a:r>
          </a:p>
        </p:txBody>
      </p:sp>
      <p:sp>
        <p:nvSpPr>
          <p:cNvPr id="25" name="TextBox 24">
            <a:extLst>
              <a:ext uri="{FF2B5EF4-FFF2-40B4-BE49-F238E27FC236}">
                <a16:creationId xmlns:a16="http://schemas.microsoft.com/office/drawing/2014/main" id="{809AEF19-433E-9BED-DCAD-0185570BCB88}"/>
              </a:ext>
            </a:extLst>
          </p:cNvPr>
          <p:cNvSpPr txBox="1"/>
          <p:nvPr/>
        </p:nvSpPr>
        <p:spPr>
          <a:xfrm>
            <a:off x="2678570" y="5119319"/>
            <a:ext cx="2215934" cy="976946"/>
          </a:xfrm>
          <a:prstGeom prst="roundRect">
            <a:avLst/>
          </a:prstGeom>
          <a:solidFill>
            <a:srgbClr val="B1C9EC"/>
          </a:solidFill>
        </p:spPr>
        <p:txBody>
          <a:bodyPr vert="horz" wrap="square" lIns="0" tIns="0" rIns="0" bIns="0" rtlCol="0" anchor="ctr" anchorCtr="0">
            <a:noAutofit/>
          </a:bodyPr>
          <a:lstStyle/>
          <a:p>
            <a:pPr algn="ctr">
              <a:spcBef>
                <a:spcPts val="600"/>
              </a:spcBef>
            </a:pPr>
            <a:r>
              <a:rPr lang="en-SG" sz="1600" b="1" dirty="0">
                <a:solidFill>
                  <a:schemeClr val="accent5">
                    <a:lumMod val="75000"/>
                  </a:schemeClr>
                </a:solidFill>
                <a:latin typeface="Calibri" panose="020F0502020204030204" pitchFamily="34" charset="0"/>
                <a:cs typeface="Calibri" panose="020F0502020204030204" pitchFamily="34" charset="0"/>
              </a:rPr>
              <a:t>Dutasteride, finasteride</a:t>
            </a:r>
          </a:p>
        </p:txBody>
      </p:sp>
      <p:sp>
        <p:nvSpPr>
          <p:cNvPr id="26" name="Rectangle: Rounded Corners 25">
            <a:extLst>
              <a:ext uri="{FF2B5EF4-FFF2-40B4-BE49-F238E27FC236}">
                <a16:creationId xmlns:a16="http://schemas.microsoft.com/office/drawing/2014/main" id="{86BF4012-C7B2-2C02-2703-388A708FEAF6}"/>
              </a:ext>
            </a:extLst>
          </p:cNvPr>
          <p:cNvSpPr/>
          <p:nvPr/>
        </p:nvSpPr>
        <p:spPr>
          <a:xfrm>
            <a:off x="5079860" y="1961804"/>
            <a:ext cx="2609714" cy="29922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D3F5496C-79FF-2C41-B171-129D749EFD81}"/>
              </a:ext>
            </a:extLst>
          </p:cNvPr>
          <p:cNvSpPr txBox="1"/>
          <p:nvPr/>
        </p:nvSpPr>
        <p:spPr>
          <a:xfrm>
            <a:off x="5079861" y="1960603"/>
            <a:ext cx="2609713" cy="3050023"/>
          </a:xfrm>
          <a:prstGeom prst="rect">
            <a:avLst/>
          </a:prstGeom>
        </p:spPr>
        <p:txBody>
          <a:bodyPr vert="horz" wrap="square" lIns="0" tIns="0" rIns="0" bIns="0" rtlCol="0" anchor="ctr" anchorCtr="0">
            <a:noAutofit/>
          </a:bodyPr>
          <a:lstStyle/>
          <a:p>
            <a:pPr algn="ctr">
              <a:spcBef>
                <a:spcPts val="600"/>
              </a:spcBef>
            </a:pPr>
            <a:r>
              <a:rPr lang="en-SG" b="1" dirty="0">
                <a:solidFill>
                  <a:schemeClr val="accent1">
                    <a:lumMod val="75000"/>
                  </a:schemeClr>
                </a:solidFill>
                <a:latin typeface="Calibri" panose="020F0502020204030204" pitchFamily="34" charset="0"/>
                <a:cs typeface="Calibri" panose="020F0502020204030204" pitchFamily="34" charset="0"/>
              </a:rPr>
              <a:t>Muscarinic receptor antagonists</a:t>
            </a:r>
          </a:p>
          <a:p>
            <a:pPr marL="180000" indent="-180000" algn="ctr">
              <a:spcBef>
                <a:spcPts val="600"/>
              </a:spcBef>
              <a:buFont typeface="Arial" panose="020B0604020202020204" pitchFamily="34" charset="0"/>
              <a:buChar char="•"/>
            </a:pPr>
            <a:endParaRPr lang="en-US" sz="1600" b="0" i="0" u="none" strike="noStrike" baseline="0" dirty="0">
              <a:solidFill>
                <a:schemeClr val="accent1">
                  <a:lumMod val="75000"/>
                </a:schemeClr>
              </a:solidFill>
              <a:latin typeface="Calibri" panose="020F0502020204030204" pitchFamily="34" charset="0"/>
              <a:cs typeface="Calibri" panose="020F0502020204030204" pitchFamily="34" charset="0"/>
            </a:endParaRPr>
          </a:p>
          <a:p>
            <a:pPr marL="180000" indent="-180000" algn="ctr">
              <a:spcBef>
                <a:spcPts val="600"/>
              </a:spcBef>
              <a:buFont typeface="Arial" panose="020B0604020202020204" pitchFamily="34" charset="0"/>
              <a:buChar char="•"/>
            </a:pPr>
            <a:r>
              <a:rPr lang="en-US" sz="1600" b="0" i="0" u="none" strike="noStrike" baseline="0" dirty="0">
                <a:solidFill>
                  <a:schemeClr val="accent1">
                    <a:lumMod val="75000"/>
                  </a:schemeClr>
                </a:solidFill>
                <a:latin typeface="Calibri" panose="020F0502020204030204" pitchFamily="34" charset="0"/>
                <a:cs typeface="Calibri" panose="020F0502020204030204" pitchFamily="34" charset="0"/>
              </a:rPr>
              <a:t>For men with moderate-to-severe LUTS with mainly bladder storage symptoms</a:t>
            </a:r>
          </a:p>
          <a:p>
            <a:pPr marL="180000" indent="-180000" algn="ctr">
              <a:spcBef>
                <a:spcPts val="600"/>
              </a:spcBef>
              <a:buFont typeface="Arial" panose="020B0604020202020204" pitchFamily="34" charset="0"/>
              <a:buChar char="•"/>
            </a:pPr>
            <a:r>
              <a:rPr lang="en-US" sz="1600" b="0" i="0" u="none" strike="noStrike" baseline="0" dirty="0">
                <a:solidFill>
                  <a:schemeClr val="accent1">
                    <a:lumMod val="75000"/>
                  </a:schemeClr>
                </a:solidFill>
                <a:latin typeface="Calibri" panose="020F0502020204030204" pitchFamily="34" charset="0"/>
                <a:cs typeface="Calibri" panose="020F0502020204030204" pitchFamily="34" charset="0"/>
              </a:rPr>
              <a:t>Not recommended in OAB with a post-void residual volume (PVR) &gt;150 mL</a:t>
            </a:r>
          </a:p>
        </p:txBody>
      </p:sp>
      <p:sp>
        <p:nvSpPr>
          <p:cNvPr id="28" name="TextBox 27">
            <a:extLst>
              <a:ext uri="{FF2B5EF4-FFF2-40B4-BE49-F238E27FC236}">
                <a16:creationId xmlns:a16="http://schemas.microsoft.com/office/drawing/2014/main" id="{48AA004C-7903-984A-E806-08464DCBF9F7}"/>
              </a:ext>
            </a:extLst>
          </p:cNvPr>
          <p:cNvSpPr txBox="1"/>
          <p:nvPr/>
        </p:nvSpPr>
        <p:spPr>
          <a:xfrm>
            <a:off x="5079861" y="5119319"/>
            <a:ext cx="2609714" cy="976946"/>
          </a:xfrm>
          <a:prstGeom prst="roundRect">
            <a:avLst/>
          </a:prstGeom>
          <a:solidFill>
            <a:srgbClr val="7DA6E0"/>
          </a:solidFill>
        </p:spPr>
        <p:txBody>
          <a:bodyPr vert="horz" wrap="square" lIns="0" tIns="0" rIns="0" bIns="0" rtlCol="0" anchor="ctr" anchorCtr="0">
            <a:noAutofit/>
          </a:bodyPr>
          <a:lstStyle/>
          <a:p>
            <a:pPr algn="ctr">
              <a:spcBef>
                <a:spcPts val="600"/>
              </a:spcBef>
            </a:pPr>
            <a:r>
              <a:rPr lang="en-SG" sz="1400" b="1" dirty="0">
                <a:solidFill>
                  <a:srgbClr val="002060"/>
                </a:solidFill>
                <a:latin typeface="Calibri" panose="020F0502020204030204" pitchFamily="34" charset="0"/>
                <a:cs typeface="Calibri" panose="020F0502020204030204" pitchFamily="34" charset="0"/>
              </a:rPr>
              <a:t>Darifenacin, </a:t>
            </a:r>
            <a:r>
              <a:rPr lang="en-SG" sz="1400" b="1" dirty="0" err="1">
                <a:solidFill>
                  <a:srgbClr val="002060"/>
                </a:solidFill>
                <a:latin typeface="Calibri" panose="020F0502020204030204" pitchFamily="34" charset="0"/>
                <a:cs typeface="Calibri" panose="020F0502020204030204" pitchFamily="34" charset="0"/>
              </a:rPr>
              <a:t>fesoterodine</a:t>
            </a:r>
            <a:r>
              <a:rPr lang="en-SG" sz="1400" b="1" dirty="0">
                <a:solidFill>
                  <a:srgbClr val="002060"/>
                </a:solidFill>
                <a:latin typeface="Calibri" panose="020F0502020204030204" pitchFamily="34" charset="0"/>
                <a:cs typeface="Calibri" panose="020F0502020204030204" pitchFamily="34" charset="0"/>
              </a:rPr>
              <a:t>, oxybutynin, </a:t>
            </a:r>
            <a:r>
              <a:rPr lang="en-SG" sz="1400" b="1" dirty="0" err="1">
                <a:solidFill>
                  <a:srgbClr val="002060"/>
                </a:solidFill>
                <a:latin typeface="Calibri" panose="020F0502020204030204" pitchFamily="34" charset="0"/>
                <a:cs typeface="Calibri" panose="020F0502020204030204" pitchFamily="34" charset="0"/>
              </a:rPr>
              <a:t>propiverine</a:t>
            </a:r>
            <a:r>
              <a:rPr lang="en-SG" sz="1400" b="1" dirty="0">
                <a:solidFill>
                  <a:srgbClr val="002060"/>
                </a:solidFill>
                <a:latin typeface="Calibri" panose="020F0502020204030204" pitchFamily="34" charset="0"/>
                <a:cs typeface="Calibri" panose="020F0502020204030204" pitchFamily="34" charset="0"/>
              </a:rPr>
              <a:t>, </a:t>
            </a:r>
            <a:r>
              <a:rPr lang="en-SG" sz="1400" b="1" dirty="0" err="1">
                <a:solidFill>
                  <a:srgbClr val="002060"/>
                </a:solidFill>
                <a:latin typeface="Calibri" panose="020F0502020204030204" pitchFamily="34" charset="0"/>
                <a:cs typeface="Calibri" panose="020F0502020204030204" pitchFamily="34" charset="0"/>
              </a:rPr>
              <a:t>solifenacin</a:t>
            </a:r>
            <a:r>
              <a:rPr lang="en-SG" sz="1400" b="1" dirty="0">
                <a:solidFill>
                  <a:srgbClr val="002060"/>
                </a:solidFill>
                <a:latin typeface="Calibri" panose="020F0502020204030204" pitchFamily="34" charset="0"/>
                <a:cs typeface="Calibri" panose="020F0502020204030204" pitchFamily="34" charset="0"/>
              </a:rPr>
              <a:t>, tolterodine, </a:t>
            </a:r>
            <a:br>
              <a:rPr lang="en-SG" sz="1400" b="1" dirty="0">
                <a:solidFill>
                  <a:srgbClr val="002060"/>
                </a:solidFill>
                <a:latin typeface="Calibri" panose="020F0502020204030204" pitchFamily="34" charset="0"/>
                <a:cs typeface="Calibri" panose="020F0502020204030204" pitchFamily="34" charset="0"/>
              </a:rPr>
            </a:br>
            <a:r>
              <a:rPr lang="en-SG" sz="1400" b="1" dirty="0" err="1">
                <a:solidFill>
                  <a:srgbClr val="002060"/>
                </a:solidFill>
                <a:latin typeface="Calibri" panose="020F0502020204030204" pitchFamily="34" charset="0"/>
                <a:cs typeface="Calibri" panose="020F0502020204030204" pitchFamily="34" charset="0"/>
              </a:rPr>
              <a:t>trospium</a:t>
            </a:r>
            <a:r>
              <a:rPr lang="en-SG" sz="1400" b="1" dirty="0">
                <a:solidFill>
                  <a:srgbClr val="002060"/>
                </a:solidFill>
                <a:latin typeface="Calibri" panose="020F0502020204030204" pitchFamily="34" charset="0"/>
                <a:cs typeface="Calibri" panose="020F0502020204030204" pitchFamily="34" charset="0"/>
              </a:rPr>
              <a:t> chloride</a:t>
            </a:r>
          </a:p>
        </p:txBody>
      </p:sp>
      <p:sp>
        <p:nvSpPr>
          <p:cNvPr id="3" name="Rectangle: Rounded Corners 2">
            <a:extLst>
              <a:ext uri="{FF2B5EF4-FFF2-40B4-BE49-F238E27FC236}">
                <a16:creationId xmlns:a16="http://schemas.microsoft.com/office/drawing/2014/main" id="{25028DDC-5241-471B-8083-295466CE69A7}"/>
              </a:ext>
            </a:extLst>
          </p:cNvPr>
          <p:cNvSpPr/>
          <p:nvPr/>
        </p:nvSpPr>
        <p:spPr>
          <a:xfrm>
            <a:off x="7824197" y="1960604"/>
            <a:ext cx="1849713" cy="299340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CA73103-C583-F9C9-B445-5DBDA0A03108}"/>
              </a:ext>
            </a:extLst>
          </p:cNvPr>
          <p:cNvSpPr txBox="1"/>
          <p:nvPr/>
        </p:nvSpPr>
        <p:spPr>
          <a:xfrm>
            <a:off x="7824196" y="1960603"/>
            <a:ext cx="1849714" cy="2993407"/>
          </a:xfrm>
          <a:prstGeom prst="rect">
            <a:avLst/>
          </a:prstGeom>
        </p:spPr>
        <p:txBody>
          <a:bodyPr vert="horz" wrap="square" lIns="0" tIns="0" rIns="0" bIns="0" rtlCol="0" anchor="ctr" anchorCtr="0">
            <a:noAutofit/>
          </a:bodyPr>
          <a:lstStyle/>
          <a:p>
            <a:pPr algn="ctr">
              <a:spcBef>
                <a:spcPts val="600"/>
              </a:spcBef>
            </a:pPr>
            <a:r>
              <a:rPr lang="el-GR" b="1" dirty="0">
                <a:solidFill>
                  <a:schemeClr val="bg1"/>
                </a:solidFill>
                <a:latin typeface="Calibri" panose="020F0502020204030204" pitchFamily="34" charset="0"/>
                <a:cs typeface="Calibri" panose="020F0502020204030204" pitchFamily="34" charset="0"/>
              </a:rPr>
              <a:t>β</a:t>
            </a:r>
            <a:r>
              <a:rPr lang="en-SG" b="1" dirty="0">
                <a:solidFill>
                  <a:schemeClr val="bg1"/>
                </a:solidFill>
                <a:latin typeface="Calibri" panose="020F0502020204030204" pitchFamily="34" charset="0"/>
                <a:cs typeface="Calibri" panose="020F0502020204030204" pitchFamily="34" charset="0"/>
              </a:rPr>
              <a:t>-3 agonist</a:t>
            </a:r>
          </a:p>
          <a:p>
            <a:pPr algn="ctr">
              <a:spcBef>
                <a:spcPts val="600"/>
              </a:spcBef>
            </a:pPr>
            <a:endParaRPr lang="en-US" sz="1600" b="0" i="0" u="none" strike="noStrike" baseline="0" dirty="0">
              <a:solidFill>
                <a:schemeClr val="bg1"/>
              </a:solidFill>
              <a:latin typeface="Calibri" panose="020F0502020204030204" pitchFamily="34" charset="0"/>
              <a:cs typeface="Calibri" panose="020F0502020204030204" pitchFamily="34" charset="0"/>
            </a:endParaRPr>
          </a:p>
          <a:p>
            <a:pPr algn="ctr">
              <a:spcBef>
                <a:spcPts val="600"/>
              </a:spcBef>
            </a:pPr>
            <a:r>
              <a:rPr lang="en-US" sz="1600" b="0" i="0" u="none" strike="noStrike" baseline="0" dirty="0">
                <a:solidFill>
                  <a:schemeClr val="bg1"/>
                </a:solidFill>
                <a:latin typeface="Calibri" panose="020F0502020204030204" pitchFamily="34" charset="0"/>
                <a:cs typeface="Calibri" panose="020F0502020204030204" pitchFamily="34" charset="0"/>
              </a:rPr>
              <a:t>For men with moderate-to-severe LUTS with mainly bladder storage symptoms</a:t>
            </a:r>
          </a:p>
        </p:txBody>
      </p:sp>
      <p:sp>
        <p:nvSpPr>
          <p:cNvPr id="5" name="TextBox 4">
            <a:extLst>
              <a:ext uri="{FF2B5EF4-FFF2-40B4-BE49-F238E27FC236}">
                <a16:creationId xmlns:a16="http://schemas.microsoft.com/office/drawing/2014/main" id="{8EBF65B8-8148-C78D-E7CD-DB1F94C3B916}"/>
              </a:ext>
            </a:extLst>
          </p:cNvPr>
          <p:cNvSpPr txBox="1"/>
          <p:nvPr/>
        </p:nvSpPr>
        <p:spPr>
          <a:xfrm>
            <a:off x="7824196" y="5119319"/>
            <a:ext cx="1849713" cy="976946"/>
          </a:xfrm>
          <a:prstGeom prst="roundRect">
            <a:avLst/>
          </a:prstGeom>
          <a:solidFill>
            <a:schemeClr val="accent2">
              <a:lumMod val="75000"/>
            </a:schemeClr>
          </a:solidFill>
        </p:spPr>
        <p:txBody>
          <a:bodyPr vert="horz" wrap="square" lIns="0" tIns="0" rIns="0" bIns="0" rtlCol="0" anchor="ctr" anchorCtr="0">
            <a:noAutofit/>
          </a:bodyPr>
          <a:lstStyle/>
          <a:p>
            <a:pPr algn="ctr">
              <a:spcBef>
                <a:spcPts val="600"/>
              </a:spcBef>
            </a:pPr>
            <a:r>
              <a:rPr lang="en-SG" sz="1400" b="1" dirty="0">
                <a:solidFill>
                  <a:schemeClr val="bg1"/>
                </a:solidFill>
                <a:latin typeface="Calibri" panose="020F0502020204030204" pitchFamily="34" charset="0"/>
                <a:cs typeface="Calibri" panose="020F0502020204030204" pitchFamily="34" charset="0"/>
              </a:rPr>
              <a:t>Mirabegron</a:t>
            </a:r>
          </a:p>
        </p:txBody>
      </p:sp>
      <p:sp>
        <p:nvSpPr>
          <p:cNvPr id="7" name="Rectangle: Rounded Corners 6">
            <a:extLst>
              <a:ext uri="{FF2B5EF4-FFF2-40B4-BE49-F238E27FC236}">
                <a16:creationId xmlns:a16="http://schemas.microsoft.com/office/drawing/2014/main" id="{984438CD-2993-5EFE-9B7F-A1381B9879EF}"/>
              </a:ext>
            </a:extLst>
          </p:cNvPr>
          <p:cNvSpPr/>
          <p:nvPr/>
        </p:nvSpPr>
        <p:spPr>
          <a:xfrm>
            <a:off x="9784556" y="1946012"/>
            <a:ext cx="2126940" cy="3005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E6DA417-7D1D-6369-6F67-A27D29BFCA81}"/>
              </a:ext>
            </a:extLst>
          </p:cNvPr>
          <p:cNvSpPr txBox="1"/>
          <p:nvPr/>
        </p:nvSpPr>
        <p:spPr>
          <a:xfrm>
            <a:off x="9784556" y="1926228"/>
            <a:ext cx="2126940" cy="3025361"/>
          </a:xfrm>
          <a:prstGeom prst="rect">
            <a:avLst/>
          </a:prstGeom>
        </p:spPr>
        <p:txBody>
          <a:bodyPr vert="horz" wrap="square" lIns="0" tIns="0" rIns="0" bIns="0" rtlCol="0" anchor="ctr" anchorCtr="0">
            <a:noAutofit/>
          </a:bodyPr>
          <a:lstStyle/>
          <a:p>
            <a:pPr algn="ctr">
              <a:spcBef>
                <a:spcPts val="600"/>
              </a:spcBef>
            </a:pPr>
            <a:r>
              <a:rPr lang="en-SG" b="1" dirty="0">
                <a:solidFill>
                  <a:schemeClr val="bg1"/>
                </a:solidFill>
                <a:latin typeface="Calibri" panose="020F0502020204030204" pitchFamily="34" charset="0"/>
                <a:cs typeface="Calibri" panose="020F0502020204030204" pitchFamily="34" charset="0"/>
              </a:rPr>
              <a:t>Phosphodiesterase 5 inhibitors</a:t>
            </a:r>
          </a:p>
          <a:p>
            <a:pPr algn="ctr">
              <a:spcBef>
                <a:spcPts val="600"/>
              </a:spcBef>
            </a:pPr>
            <a:endParaRPr lang="en-US" sz="1600" b="0" i="0" u="none" strike="noStrike" baseline="0" dirty="0">
              <a:solidFill>
                <a:schemeClr val="bg1"/>
              </a:solidFill>
              <a:latin typeface="Calibri" panose="020F0502020204030204" pitchFamily="34" charset="0"/>
              <a:cs typeface="Calibri" panose="020F0502020204030204" pitchFamily="34" charset="0"/>
            </a:endParaRPr>
          </a:p>
          <a:p>
            <a:pPr algn="ctr">
              <a:spcBef>
                <a:spcPts val="600"/>
              </a:spcBef>
            </a:pPr>
            <a:r>
              <a:rPr lang="en-US" sz="1600" b="0" i="0" u="none" strike="noStrike" baseline="0" dirty="0">
                <a:solidFill>
                  <a:schemeClr val="bg1"/>
                </a:solidFill>
                <a:latin typeface="Calibri" panose="020F0502020204030204" pitchFamily="34" charset="0"/>
                <a:cs typeface="Calibri" panose="020F0502020204030204" pitchFamily="34" charset="0"/>
              </a:rPr>
              <a:t>For men with moderate-to-severe LUTS with or without erectile dysfunction</a:t>
            </a:r>
          </a:p>
        </p:txBody>
      </p:sp>
      <p:sp>
        <p:nvSpPr>
          <p:cNvPr id="9" name="TextBox 8">
            <a:extLst>
              <a:ext uri="{FF2B5EF4-FFF2-40B4-BE49-F238E27FC236}">
                <a16:creationId xmlns:a16="http://schemas.microsoft.com/office/drawing/2014/main" id="{8848CBBB-50E4-A80F-20B2-A2D0C61A3357}"/>
              </a:ext>
            </a:extLst>
          </p:cNvPr>
          <p:cNvSpPr txBox="1"/>
          <p:nvPr/>
        </p:nvSpPr>
        <p:spPr>
          <a:xfrm>
            <a:off x="9800571" y="5119319"/>
            <a:ext cx="2110925" cy="976946"/>
          </a:xfrm>
          <a:prstGeom prst="roundRect">
            <a:avLst/>
          </a:prstGeom>
          <a:solidFill>
            <a:srgbClr val="153057"/>
          </a:solidFill>
        </p:spPr>
        <p:txBody>
          <a:bodyPr vert="horz" wrap="square" lIns="0" tIns="0" rIns="0" bIns="0" rtlCol="0" anchor="ctr" anchorCtr="0">
            <a:noAutofit/>
          </a:bodyPr>
          <a:lstStyle/>
          <a:p>
            <a:pPr algn="ctr">
              <a:spcBef>
                <a:spcPts val="600"/>
              </a:spcBef>
            </a:pPr>
            <a:r>
              <a:rPr lang="en-SG" sz="1400" b="1" dirty="0">
                <a:solidFill>
                  <a:schemeClr val="bg1"/>
                </a:solidFill>
                <a:latin typeface="Calibri" panose="020F0502020204030204" pitchFamily="34" charset="0"/>
                <a:cs typeface="Calibri" panose="020F0502020204030204" pitchFamily="34" charset="0"/>
              </a:rPr>
              <a:t>Tadalafil</a:t>
            </a:r>
          </a:p>
        </p:txBody>
      </p:sp>
      <p:sp>
        <p:nvSpPr>
          <p:cNvPr id="10" name="Text Placeholder 4">
            <a:extLst>
              <a:ext uri="{FF2B5EF4-FFF2-40B4-BE49-F238E27FC236}">
                <a16:creationId xmlns:a16="http://schemas.microsoft.com/office/drawing/2014/main" id="{234B38F2-67D4-C1B0-B855-13F58E5AFCF2}"/>
              </a:ext>
            </a:extLst>
          </p:cNvPr>
          <p:cNvSpPr txBox="1">
            <a:spLocks/>
          </p:cNvSpPr>
          <p:nvPr/>
        </p:nvSpPr>
        <p:spPr>
          <a:xfrm>
            <a:off x="336240" y="6597352"/>
            <a:ext cx="10656303" cy="216024"/>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LUTS, lower urinary tract symptoms.</a:t>
            </a:r>
            <a:br>
              <a:rPr lang="en-US" sz="1000" dirty="0">
                <a:solidFill>
                  <a:schemeClr val="bg1">
                    <a:lumMod val="50000"/>
                  </a:schemeClr>
                </a:solidFill>
              </a:rPr>
            </a:br>
            <a:r>
              <a:rPr lang="en-US" sz="1000" dirty="0">
                <a:solidFill>
                  <a:schemeClr val="bg1">
                    <a:lumMod val="50000"/>
                  </a:schemeClr>
                </a:solidFill>
              </a:rPr>
              <a:t>1. EAU Guidelines on management of non-neurogenic male lower urinary tract symptoms (LUTS), incl. benign prostatic obstruction (BPO). European Association of Urology. 2022. Available at: </a:t>
            </a:r>
            <a:r>
              <a:rPr lang="en-US" sz="1000" dirty="0">
                <a:solidFill>
                  <a:schemeClr val="bg1">
                    <a:lumMod val="50000"/>
                  </a:schemeClr>
                </a:solidFill>
                <a:hlinkClick r:id="rId3"/>
              </a:rPr>
              <a:t>https://d56bochluxqnz.cloudfront.net/documents/full-guideline/EAU-Guidelines-on-Non-Neurogenic-Male-LUTS-2023.pdf</a:t>
            </a:r>
            <a:r>
              <a:rPr lang="en-US" sz="1000" dirty="0">
                <a:solidFill>
                  <a:schemeClr val="bg1">
                    <a:lumMod val="50000"/>
                  </a:schemeClr>
                </a:solidFill>
              </a:rPr>
              <a:t>. Accessed 8 March 2023. </a:t>
            </a:r>
          </a:p>
        </p:txBody>
      </p:sp>
    </p:spTree>
    <p:extLst>
      <p:ext uri="{BB962C8B-B14F-4D97-AF65-F5344CB8AC3E}">
        <p14:creationId xmlns:p14="http://schemas.microsoft.com/office/powerpoint/2010/main" val="2146627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33" y="139405"/>
            <a:ext cx="10989651" cy="1200329"/>
          </a:xfrm>
        </p:spPr>
        <p:txBody>
          <a:bodyPr/>
          <a:lstStyle/>
          <a:p>
            <a:r>
              <a:rPr lang="en-SG" sz="3600" b="1" dirty="0">
                <a:solidFill>
                  <a:schemeClr val="bg1"/>
                </a:solidFill>
                <a:latin typeface="Calibri" panose="020F0502020204030204" pitchFamily="34" charset="0"/>
                <a:ea typeface="Verdana" panose="020B0604030504040204" pitchFamily="34" charset="0"/>
                <a:cs typeface="Calibri" panose="020F0502020204030204" pitchFamily="34" charset="0"/>
              </a:rPr>
              <a:t>Updates to the EAU guidelines for the management of non-neurogenic male LUTS: Pharmacological treatment</a:t>
            </a:r>
            <a:endParaRPr lang="en-US" sz="3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B45FDBC-7F77-9D51-5091-D65CC225BF06}"/>
              </a:ext>
            </a:extLst>
          </p:cNvPr>
          <p:cNvSpPr txBox="1"/>
          <p:nvPr/>
        </p:nvSpPr>
        <p:spPr>
          <a:xfrm>
            <a:off x="1127448" y="1920654"/>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5.2.1   </a:t>
            </a:r>
            <a:r>
              <a:rPr lang="el-GR" altLang="ko-KR" i="1" dirty="0">
                <a:solidFill>
                  <a:schemeClr val="tx1">
                    <a:lumMod val="75000"/>
                    <a:lumOff val="25000"/>
                  </a:schemeClr>
                </a:solidFill>
                <a:latin typeface="Calibri" panose="020F0502020204030204" pitchFamily="34" charset="0"/>
                <a:cs typeface="Calibri" panose="020F0502020204030204" pitchFamily="34" charset="0"/>
              </a:rPr>
              <a:t>α1-</a:t>
            </a:r>
            <a:r>
              <a:rPr lang="en-US" altLang="ko-KR" i="1" dirty="0">
                <a:solidFill>
                  <a:schemeClr val="tx1">
                    <a:lumMod val="75000"/>
                    <a:lumOff val="25000"/>
                  </a:schemeClr>
                </a:solidFill>
                <a:latin typeface="Calibri" panose="020F0502020204030204" pitchFamily="34" charset="0"/>
                <a:cs typeface="Calibri" panose="020F0502020204030204" pitchFamily="34" charset="0"/>
              </a:rPr>
              <a:t>Adrenoceptor antagonists (</a:t>
            </a:r>
            <a:r>
              <a:rPr lang="el-GR" altLang="ko-KR" i="1" dirty="0">
                <a:solidFill>
                  <a:schemeClr val="tx1">
                    <a:lumMod val="75000"/>
                    <a:lumOff val="25000"/>
                  </a:schemeClr>
                </a:solidFill>
                <a:latin typeface="Calibri" panose="020F0502020204030204" pitchFamily="34" charset="0"/>
                <a:cs typeface="Calibri" panose="020F0502020204030204" pitchFamily="34" charset="0"/>
              </a:rPr>
              <a:t>α1-</a:t>
            </a:r>
            <a:r>
              <a:rPr lang="en-US" altLang="ko-KR" i="1" dirty="0">
                <a:solidFill>
                  <a:schemeClr val="tx1">
                    <a:lumMod val="75000"/>
                    <a:lumOff val="25000"/>
                  </a:schemeClr>
                </a:solidFill>
                <a:latin typeface="Calibri" panose="020F0502020204030204" pitchFamily="34" charset="0"/>
                <a:cs typeface="Calibri" panose="020F0502020204030204" pitchFamily="34" charset="0"/>
              </a:rPr>
              <a:t>blockers)</a:t>
            </a:r>
            <a:r>
              <a:rPr lang="en-US" altLang="ko-KR" i="1" baseline="30000" dirty="0">
                <a:solidFill>
                  <a:schemeClr val="tx1">
                    <a:lumMod val="75000"/>
                    <a:lumOff val="25000"/>
                  </a:schemeClr>
                </a:solidFill>
                <a:latin typeface="Calibri" panose="020F0502020204030204" pitchFamily="34" charset="0"/>
                <a:cs typeface="Calibri" panose="020F0502020204030204" pitchFamily="34" charset="0"/>
              </a:rPr>
              <a:t>1</a:t>
            </a:r>
          </a:p>
        </p:txBody>
      </p:sp>
      <p:sp>
        <p:nvSpPr>
          <p:cNvPr id="17" name="TextBox 16">
            <a:extLst>
              <a:ext uri="{FF2B5EF4-FFF2-40B4-BE49-F238E27FC236}">
                <a16:creationId xmlns:a16="http://schemas.microsoft.com/office/drawing/2014/main" id="{D7F57738-DD34-2FD5-E6F1-00A86E0EDD4F}"/>
              </a:ext>
            </a:extLst>
          </p:cNvPr>
          <p:cNvSpPr txBox="1"/>
          <p:nvPr/>
        </p:nvSpPr>
        <p:spPr>
          <a:xfrm>
            <a:off x="366291" y="1472362"/>
            <a:ext cx="6270872" cy="423321"/>
          </a:xfrm>
          <a:prstGeom prst="rect">
            <a:avLst/>
          </a:prstGeom>
          <a:noFill/>
        </p:spPr>
        <p:txBody>
          <a:bodyPr wrap="square" rtlCol="0">
            <a:spAutoFit/>
          </a:bodyPr>
          <a:lstStyle/>
          <a:p>
            <a:pPr>
              <a:lnSpc>
                <a:spcPct val="130000"/>
              </a:lnSpc>
            </a:pPr>
            <a:r>
              <a:rPr lang="en-US" altLang="ko-KR" b="1" dirty="0">
                <a:solidFill>
                  <a:schemeClr val="tx1">
                    <a:lumMod val="75000"/>
                    <a:lumOff val="25000"/>
                  </a:schemeClr>
                </a:solidFill>
                <a:latin typeface="Calibri" panose="020F0502020204030204" pitchFamily="34" charset="0"/>
                <a:cs typeface="Calibri" panose="020F0502020204030204" pitchFamily="34" charset="0"/>
              </a:rPr>
              <a:t>Section 5.2  Pharmacological treatment</a:t>
            </a:r>
            <a:r>
              <a:rPr lang="en-US" altLang="ko-KR" b="1" baseline="30000" dirty="0">
                <a:solidFill>
                  <a:schemeClr val="tx1">
                    <a:lumMod val="75000"/>
                    <a:lumOff val="25000"/>
                  </a:schemeClr>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3DD7FF64-8F09-9771-E71C-5F822868064C}"/>
              </a:ext>
            </a:extLst>
          </p:cNvPr>
          <p:cNvSpPr txBox="1"/>
          <p:nvPr/>
        </p:nvSpPr>
        <p:spPr>
          <a:xfrm>
            <a:off x="462162" y="3933056"/>
            <a:ext cx="11178454" cy="620426"/>
          </a:xfrm>
          <a:prstGeom prst="rect">
            <a:avLst/>
          </a:prstGeom>
          <a:noFill/>
          <a:ln w="38100">
            <a:solidFill>
              <a:schemeClr val="accent2"/>
            </a:solidFill>
          </a:ln>
        </p:spPr>
        <p:txBody>
          <a:bodyPr wrap="square" anchor="ctr" anchorCtr="0">
            <a:spAutoFit/>
          </a:bodyPr>
          <a:lstStyle/>
          <a:p>
            <a:pPr>
              <a:lnSpc>
                <a:spcPct val="110000"/>
              </a:lnSpc>
            </a:pPr>
            <a:r>
              <a:rPr lang="en-US" altLang="ko-KR" sz="1600" b="0" i="0" dirty="0">
                <a:solidFill>
                  <a:schemeClr val="tx1">
                    <a:lumMod val="75000"/>
                    <a:lumOff val="25000"/>
                  </a:schemeClr>
                </a:solidFill>
                <a:effectLst/>
                <a:latin typeface="Calibri" panose="020F0502020204030204" pitchFamily="34" charset="0"/>
                <a:cs typeface="Calibri" panose="020F0502020204030204" pitchFamily="34" charset="0"/>
              </a:rPr>
              <a:t>A pooled analysis of phase III and IV trials </a:t>
            </a:r>
            <a:r>
              <a:rPr lang="en-US" altLang="ko-KR" sz="1600" dirty="0">
                <a:solidFill>
                  <a:schemeClr val="tx1">
                    <a:lumMod val="75000"/>
                    <a:lumOff val="25000"/>
                  </a:schemeClr>
                </a:solidFill>
                <a:latin typeface="Calibri" panose="020F0502020204030204" pitchFamily="34" charset="0"/>
                <a:cs typeface="Calibri" panose="020F0502020204030204" pitchFamily="34" charset="0"/>
              </a:rPr>
              <a:t>of silodosin 8 mg demonstrated </a:t>
            </a:r>
            <a:r>
              <a:rPr lang="en-US" altLang="ko-KR" sz="1600" b="0" i="0" dirty="0">
                <a:solidFill>
                  <a:schemeClr val="tx1">
                    <a:lumMod val="75000"/>
                    <a:lumOff val="25000"/>
                  </a:schemeClr>
                </a:solidFill>
                <a:effectLst/>
                <a:latin typeface="Calibri" panose="020F0502020204030204" pitchFamily="34" charset="0"/>
                <a:cs typeface="Calibri" panose="020F0502020204030204" pitchFamily="34" charset="0"/>
              </a:rPr>
              <a:t>that improvements in total, storage, voiding, and QoL IPSS scores were similar for the </a:t>
            </a:r>
            <a:r>
              <a:rPr lang="en-US" altLang="ko-KR" sz="1600" b="1" i="0" dirty="0">
                <a:solidFill>
                  <a:schemeClr val="accent2"/>
                </a:solidFill>
                <a:effectLst/>
                <a:latin typeface="Calibri" panose="020F0502020204030204" pitchFamily="34" charset="0"/>
                <a:cs typeface="Calibri" panose="020F0502020204030204" pitchFamily="34" charset="0"/>
              </a:rPr>
              <a:t>severe and not severe LUTS</a:t>
            </a:r>
            <a:r>
              <a:rPr lang="en-US" altLang="ko-KR" sz="1600" b="0" i="0" dirty="0">
                <a:solidFill>
                  <a:schemeClr val="tx1">
                    <a:lumMod val="75000"/>
                    <a:lumOff val="25000"/>
                  </a:schemeClr>
                </a:solidFill>
                <a:effectLst/>
                <a:latin typeface="Calibri" panose="020F0502020204030204" pitchFamily="34" charset="0"/>
                <a:cs typeface="Calibri" panose="020F0502020204030204" pitchFamily="34" charset="0"/>
              </a:rPr>
              <a:t> cohorts</a:t>
            </a:r>
            <a:r>
              <a:rPr lang="en-US" altLang="ko-KR" sz="1600" b="0" i="0" baseline="30000" dirty="0">
                <a:solidFill>
                  <a:schemeClr val="tx1">
                    <a:lumMod val="75000"/>
                    <a:lumOff val="25000"/>
                  </a:schemeClr>
                </a:solidFill>
                <a:effectLst/>
                <a:latin typeface="Calibri" panose="020F0502020204030204" pitchFamily="34" charset="0"/>
                <a:cs typeface="Calibri" panose="020F0502020204030204" pitchFamily="34" charset="0"/>
              </a:rPr>
              <a:t>1</a:t>
            </a:r>
            <a:r>
              <a:rPr lang="en-US" altLang="ko-KR" sz="1600" b="0" i="0" dirty="0">
                <a:solidFill>
                  <a:schemeClr val="tx1">
                    <a:lumMod val="75000"/>
                    <a:lumOff val="25000"/>
                  </a:schemeClr>
                </a:solidFill>
                <a:effectLst/>
                <a:latin typeface="Calibri" panose="020F0502020204030204" pitchFamily="34" charset="0"/>
                <a:cs typeface="Calibri" panose="020F0502020204030204" pitchFamily="34" charset="0"/>
              </a:rPr>
              <a:t>.</a:t>
            </a:r>
            <a:endParaRPr lang="ko-KR" alt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8C7750F-62D2-B441-8619-1199C1D3228C}"/>
              </a:ext>
            </a:extLst>
          </p:cNvPr>
          <p:cNvSpPr txBox="1"/>
          <p:nvPr/>
        </p:nvSpPr>
        <p:spPr>
          <a:xfrm>
            <a:off x="462162" y="2905208"/>
            <a:ext cx="11178454" cy="883832"/>
          </a:xfrm>
          <a:prstGeom prst="rect">
            <a:avLst/>
          </a:prstGeom>
          <a:noFill/>
        </p:spPr>
        <p:txBody>
          <a:bodyPr wrap="square">
            <a:spAutoFit/>
          </a:bodyPr>
          <a:lstStyle/>
          <a:p>
            <a:pPr>
              <a:lnSpc>
                <a:spcPct val="110000"/>
              </a:lnSpc>
            </a:pPr>
            <a:r>
              <a:rPr lang="en-US" altLang="ko-KR" sz="1600" b="1" i="0" dirty="0">
                <a:solidFill>
                  <a:schemeClr val="accent5"/>
                </a:solidFill>
                <a:effectLst/>
                <a:latin typeface="Calibri" panose="020F0502020204030204" pitchFamily="34" charset="0"/>
                <a:cs typeface="Calibri" panose="020F0502020204030204" pitchFamily="34" charset="0"/>
              </a:rPr>
              <a:t>Prostate size</a:t>
            </a:r>
            <a:r>
              <a:rPr lang="en-US" altLang="ko-KR" sz="1600" b="0" i="0" dirty="0">
                <a:solidFill>
                  <a:schemeClr val="accent5"/>
                </a:solidFill>
                <a:effectLst/>
                <a:latin typeface="Calibri" panose="020F0502020204030204" pitchFamily="34" charset="0"/>
                <a:cs typeface="Calibri" panose="020F0502020204030204" pitchFamily="34" charset="0"/>
              </a:rPr>
              <a:t> </a:t>
            </a:r>
            <a:r>
              <a:rPr lang="en-US" altLang="ko-KR" sz="1600" dirty="0">
                <a:solidFill>
                  <a:schemeClr val="accent6">
                    <a:lumMod val="75000"/>
                  </a:schemeClr>
                </a:solidFill>
                <a:latin typeface="Calibri" panose="020F0502020204030204" pitchFamily="34" charset="0"/>
                <a:cs typeface="Calibri" panose="020F0502020204030204" pitchFamily="34" charset="0"/>
              </a:rPr>
              <a:t>does not affect α1-blocker efficacy in studies with follow-up periods of less than one year, but α1-blockers do seem to be more efficacious in patients with smaller prostates (&lt;40 mL) in longer-term studies. The efficacy of α1-blockers is similar across</a:t>
            </a:r>
            <a:r>
              <a:rPr lang="en-US" altLang="ko-KR" sz="1600" b="0" i="0" dirty="0">
                <a:solidFill>
                  <a:schemeClr val="accent6">
                    <a:lumMod val="75000"/>
                  </a:schemeClr>
                </a:solidFill>
                <a:effectLst/>
                <a:latin typeface="Calibri" panose="020F0502020204030204" pitchFamily="34" charset="0"/>
                <a:cs typeface="Calibri" panose="020F0502020204030204" pitchFamily="34" charset="0"/>
              </a:rPr>
              <a:t> </a:t>
            </a:r>
            <a:r>
              <a:rPr lang="en-US" altLang="ko-KR" sz="1600" b="1" i="0" dirty="0">
                <a:solidFill>
                  <a:schemeClr val="accent5"/>
                </a:solidFill>
                <a:effectLst/>
                <a:latin typeface="Calibri" panose="020F0502020204030204" pitchFamily="34" charset="0"/>
                <a:cs typeface="Calibri" panose="020F0502020204030204" pitchFamily="34" charset="0"/>
              </a:rPr>
              <a:t>age</a:t>
            </a:r>
            <a:r>
              <a:rPr lang="en-US" altLang="ko-KR" sz="1600" b="0" i="0" dirty="0">
                <a:solidFill>
                  <a:schemeClr val="bg1">
                    <a:lumMod val="50000"/>
                  </a:schemeClr>
                </a:solidFill>
                <a:effectLst/>
                <a:latin typeface="Calibri" panose="020F0502020204030204" pitchFamily="34" charset="0"/>
                <a:cs typeface="Calibri" panose="020F0502020204030204" pitchFamily="34" charset="0"/>
              </a:rPr>
              <a:t> </a:t>
            </a:r>
            <a:r>
              <a:rPr lang="en-US" altLang="ko-KR" sz="1600" dirty="0">
                <a:solidFill>
                  <a:schemeClr val="accent6">
                    <a:lumMod val="75000"/>
                  </a:schemeClr>
                </a:solidFill>
                <a:latin typeface="Calibri" panose="020F0502020204030204" pitchFamily="34" charset="0"/>
                <a:cs typeface="Calibri" panose="020F0502020204030204" pitchFamily="34" charset="0"/>
              </a:rPr>
              <a:t>groups</a:t>
            </a:r>
            <a:r>
              <a:rPr lang="en-US" altLang="ko-KR" sz="1600" baseline="30000" dirty="0">
                <a:solidFill>
                  <a:schemeClr val="accent6">
                    <a:lumMod val="75000"/>
                  </a:schemeClr>
                </a:solidFill>
                <a:latin typeface="Calibri" panose="020F0502020204030204" pitchFamily="34" charset="0"/>
                <a:cs typeface="Calibri" panose="020F0502020204030204" pitchFamily="34" charset="0"/>
              </a:rPr>
              <a:t>1</a:t>
            </a:r>
            <a:r>
              <a:rPr lang="en-US" altLang="ko-KR" sz="1600" dirty="0">
                <a:solidFill>
                  <a:schemeClr val="accent6">
                    <a:lumMod val="75000"/>
                  </a:schemeClr>
                </a:solidFill>
                <a:latin typeface="Calibri" panose="020F0502020204030204" pitchFamily="34" charset="0"/>
                <a:cs typeface="Calibri" panose="020F0502020204030204" pitchFamily="34" charset="0"/>
              </a:rPr>
              <a:t>.</a:t>
            </a:r>
            <a:endParaRPr lang="ko-KR" altLang="en-US" sz="1600" dirty="0">
              <a:solidFill>
                <a:schemeClr val="accent6">
                  <a:lumMod val="75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AFA659D-6C2B-7118-7783-F7473BBCDAFE}"/>
              </a:ext>
            </a:extLst>
          </p:cNvPr>
          <p:cNvSpPr txBox="1"/>
          <p:nvPr/>
        </p:nvSpPr>
        <p:spPr>
          <a:xfrm>
            <a:off x="462162" y="2519729"/>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Efficacy:</a:t>
            </a:r>
          </a:p>
        </p:txBody>
      </p:sp>
      <p:pic>
        <p:nvPicPr>
          <p:cNvPr id="6" name="Picture 5">
            <a:hlinkClick r:id="rId3"/>
            <a:extLst>
              <a:ext uri="{FF2B5EF4-FFF2-40B4-BE49-F238E27FC236}">
                <a16:creationId xmlns:a16="http://schemas.microsoft.com/office/drawing/2014/main" id="{A356B383-4E45-E8AA-96A4-81BC341BEEAF}"/>
              </a:ext>
            </a:extLst>
          </p:cNvPr>
          <p:cNvPicPr>
            <a:picLocks noChangeAspect="1"/>
          </p:cNvPicPr>
          <p:nvPr/>
        </p:nvPicPr>
        <p:blipFill rotWithShape="1">
          <a:blip r:embed="rId4"/>
          <a:srcRect b="18789"/>
          <a:stretch/>
        </p:blipFill>
        <p:spPr>
          <a:xfrm>
            <a:off x="623392" y="4658328"/>
            <a:ext cx="3164958" cy="1392371"/>
          </a:xfrm>
          <a:prstGeom prst="rect">
            <a:avLst/>
          </a:prstGeom>
        </p:spPr>
      </p:pic>
      <p:sp>
        <p:nvSpPr>
          <p:cNvPr id="7" name="TextBox 6">
            <a:extLst>
              <a:ext uri="{FF2B5EF4-FFF2-40B4-BE49-F238E27FC236}">
                <a16:creationId xmlns:a16="http://schemas.microsoft.com/office/drawing/2014/main" id="{D4718931-83D5-753A-7EF3-1DF68B3030DB}"/>
              </a:ext>
            </a:extLst>
          </p:cNvPr>
          <p:cNvSpPr txBox="1"/>
          <p:nvPr/>
        </p:nvSpPr>
        <p:spPr>
          <a:xfrm>
            <a:off x="4943872" y="4720239"/>
            <a:ext cx="6624736" cy="1503617"/>
          </a:xfrm>
          <a:prstGeom prst="rect">
            <a:avLst/>
          </a:prstGeom>
          <a:noFill/>
        </p:spPr>
        <p:txBody>
          <a:bodyPr wrap="square">
            <a:spAutoFit/>
          </a:bodyPr>
          <a:lstStyle/>
          <a:p>
            <a:pPr>
              <a:lnSpc>
                <a:spcPct val="110000"/>
              </a:lnSpc>
              <a:spcAft>
                <a:spcPts val="300"/>
              </a:spcAft>
            </a:pPr>
            <a:r>
              <a:rPr lang="en-US" altLang="ko-KR" sz="1600" b="0" i="0" u="sng" dirty="0">
                <a:solidFill>
                  <a:schemeClr val="tx1">
                    <a:lumMod val="75000"/>
                    <a:lumOff val="25000"/>
                  </a:schemeClr>
                </a:solidFill>
                <a:effectLst/>
                <a:latin typeface="Calibri" panose="020F0502020204030204" pitchFamily="34" charset="0"/>
                <a:cs typeface="Calibri" panose="020F0502020204030204" pitchFamily="34" charset="0"/>
              </a:rPr>
              <a:t>Two or more</a:t>
            </a:r>
            <a:r>
              <a:rPr lang="en-US" altLang="ko-KR" sz="1600" b="0" i="0" dirty="0">
                <a:solidFill>
                  <a:schemeClr val="tx1">
                    <a:lumMod val="75000"/>
                    <a:lumOff val="25000"/>
                  </a:schemeClr>
                </a:solidFill>
                <a:effectLst/>
                <a:latin typeface="Calibri" panose="020F0502020204030204" pitchFamily="34" charset="0"/>
                <a:cs typeface="Calibri" panose="020F0502020204030204" pitchFamily="34" charset="0"/>
              </a:rPr>
              <a:t> of the following criteria was adopted to define severity</a:t>
            </a:r>
            <a:r>
              <a:rPr lang="en-US" altLang="ko-KR" sz="1600" b="0" i="0" baseline="30000" dirty="0">
                <a:solidFill>
                  <a:schemeClr val="tx1">
                    <a:lumMod val="75000"/>
                    <a:lumOff val="25000"/>
                  </a:schemeClr>
                </a:solidFill>
                <a:effectLst/>
                <a:latin typeface="Calibri" panose="020F0502020204030204" pitchFamily="34" charset="0"/>
                <a:cs typeface="Calibri" panose="020F0502020204030204" pitchFamily="34" charset="0"/>
              </a:rPr>
              <a:t>2</a:t>
            </a:r>
            <a:r>
              <a:rPr lang="en-US" altLang="ko-KR" sz="1600" b="0" i="0" dirty="0">
                <a:solidFill>
                  <a:schemeClr val="tx1">
                    <a:lumMod val="75000"/>
                    <a:lumOff val="25000"/>
                  </a:schemeClr>
                </a:solidFill>
                <a:effectLst/>
                <a:latin typeface="Calibri" panose="020F0502020204030204" pitchFamily="34" charset="0"/>
                <a:cs typeface="Calibri" panose="020F0502020204030204" pitchFamily="34" charset="0"/>
              </a:rPr>
              <a:t>: </a:t>
            </a:r>
          </a:p>
          <a:p>
            <a:pPr marL="285750" indent="-285750">
              <a:lnSpc>
                <a:spcPct val="110000"/>
              </a:lnSpc>
              <a:buFont typeface="Arial" panose="020B0604020202020204" pitchFamily="34" charset="0"/>
              <a:buChar char="•"/>
            </a:pPr>
            <a:r>
              <a:rPr lang="en-US" altLang="ko-KR" sz="1600" b="0" i="0" dirty="0">
                <a:solidFill>
                  <a:schemeClr val="tx1">
                    <a:lumMod val="75000"/>
                    <a:lumOff val="25000"/>
                  </a:schemeClr>
                </a:solidFill>
                <a:effectLst/>
                <a:latin typeface="Calibri" panose="020F0502020204030204" pitchFamily="34" charset="0"/>
                <a:cs typeface="Calibri" panose="020F0502020204030204" pitchFamily="34" charset="0"/>
              </a:rPr>
              <a:t>Total IPSS 20-35 </a:t>
            </a:r>
          </a:p>
          <a:p>
            <a:pPr marL="285750" indent="-285750">
              <a:lnSpc>
                <a:spcPct val="110000"/>
              </a:lnSpc>
              <a:buFont typeface="Arial" panose="020B0604020202020204" pitchFamily="34" charset="0"/>
              <a:buChar char="•"/>
            </a:pPr>
            <a:r>
              <a:rPr lang="en-US" altLang="ko-KR" sz="1600" b="0" i="0" dirty="0">
                <a:solidFill>
                  <a:schemeClr val="tx1">
                    <a:lumMod val="75000"/>
                    <a:lumOff val="25000"/>
                  </a:schemeClr>
                </a:solidFill>
                <a:effectLst/>
                <a:latin typeface="Calibri" panose="020F0502020204030204" pitchFamily="34" charset="0"/>
                <a:cs typeface="Calibri" panose="020F0502020204030204" pitchFamily="34" charset="0"/>
              </a:rPr>
              <a:t>QoL score 5-6 </a:t>
            </a:r>
          </a:p>
          <a:p>
            <a:pPr marL="285750" indent="-285750">
              <a:lnSpc>
                <a:spcPct val="110000"/>
              </a:lnSpc>
              <a:buFont typeface="Arial" panose="020B0604020202020204" pitchFamily="34" charset="0"/>
              <a:buChar char="•"/>
            </a:pPr>
            <a:r>
              <a:rPr lang="en-US" altLang="ko-KR" sz="1600" b="0" i="0" dirty="0" err="1">
                <a:solidFill>
                  <a:schemeClr val="tx1">
                    <a:lumMod val="75000"/>
                    <a:lumOff val="25000"/>
                  </a:schemeClr>
                </a:solidFill>
                <a:effectLst/>
                <a:latin typeface="Calibri" panose="020F0502020204030204" pitchFamily="34" charset="0"/>
                <a:cs typeface="Calibri" panose="020F0502020204030204" pitchFamily="34" charset="0"/>
              </a:rPr>
              <a:t>Q</a:t>
            </a:r>
            <a:r>
              <a:rPr lang="en-US" altLang="ko-KR" sz="1600" b="0" i="0" baseline="-25000" dirty="0" err="1">
                <a:solidFill>
                  <a:schemeClr val="tx1">
                    <a:lumMod val="75000"/>
                    <a:lumOff val="25000"/>
                  </a:schemeClr>
                </a:solidFill>
                <a:effectLst/>
                <a:latin typeface="Calibri" panose="020F0502020204030204" pitchFamily="34" charset="0"/>
                <a:cs typeface="Calibri" panose="020F0502020204030204" pitchFamily="34" charset="0"/>
              </a:rPr>
              <a:t>max</a:t>
            </a:r>
            <a:r>
              <a:rPr lang="en-US" altLang="ko-KR" sz="1600" b="0" i="0" dirty="0">
                <a:solidFill>
                  <a:schemeClr val="tx1">
                    <a:lumMod val="75000"/>
                    <a:lumOff val="25000"/>
                  </a:schemeClr>
                </a:solidFill>
                <a:effectLst/>
                <a:latin typeface="Calibri" panose="020F0502020204030204" pitchFamily="34" charset="0"/>
                <a:cs typeface="Calibri" panose="020F0502020204030204" pitchFamily="34" charset="0"/>
              </a:rPr>
              <a:t> &lt;5ml/s or PVR volume ≥100ml </a:t>
            </a:r>
          </a:p>
          <a:p>
            <a:pPr marL="285750" indent="-285750">
              <a:lnSpc>
                <a:spcPct val="110000"/>
              </a:lnSpc>
              <a:buFont typeface="Arial" panose="020B0604020202020204" pitchFamily="34" charset="0"/>
              <a:buChar char="•"/>
            </a:pPr>
            <a:r>
              <a:rPr lang="en-US" altLang="ko-KR" sz="1600" dirty="0">
                <a:solidFill>
                  <a:schemeClr val="tx1">
                    <a:lumMod val="75000"/>
                    <a:lumOff val="25000"/>
                  </a:schemeClr>
                </a:solidFill>
                <a:latin typeface="Calibri" panose="020F0502020204030204" pitchFamily="34" charset="0"/>
                <a:cs typeface="Calibri" panose="020F0502020204030204" pitchFamily="34" charset="0"/>
              </a:rPr>
              <a:t>P</a:t>
            </a:r>
            <a:r>
              <a:rPr lang="en-US" altLang="ko-KR" sz="1600" b="0" i="0" dirty="0">
                <a:solidFill>
                  <a:schemeClr val="tx1">
                    <a:lumMod val="75000"/>
                    <a:lumOff val="25000"/>
                  </a:schemeClr>
                </a:solidFill>
                <a:effectLst/>
                <a:latin typeface="Calibri" panose="020F0502020204030204" pitchFamily="34" charset="0"/>
                <a:cs typeface="Calibri" panose="020F0502020204030204" pitchFamily="34" charset="0"/>
              </a:rPr>
              <a:t>rostate volume ≥50ml</a:t>
            </a:r>
            <a:endParaRPr lang="ko-KR" alt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8" name="Text Placeholder 4">
            <a:extLst>
              <a:ext uri="{FF2B5EF4-FFF2-40B4-BE49-F238E27FC236}">
                <a16:creationId xmlns:a16="http://schemas.microsoft.com/office/drawing/2014/main" id="{96C33A33-2418-E0F5-EEDE-2088E2CAF0E6}"/>
              </a:ext>
            </a:extLst>
          </p:cNvPr>
          <p:cNvSpPr txBox="1">
            <a:spLocks/>
          </p:cNvSpPr>
          <p:nvPr/>
        </p:nvSpPr>
        <p:spPr>
          <a:xfrm>
            <a:off x="263352" y="6237312"/>
            <a:ext cx="10989651" cy="553291"/>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EAU, European Association of Urology; IPSS, International Prostate Symptom Score; LUTS, lower urinary tract symptoms; QoL, quality of life; </a:t>
            </a:r>
            <a:r>
              <a:rPr lang="en-US" sz="1000" dirty="0" err="1">
                <a:solidFill>
                  <a:schemeClr val="bg1">
                    <a:lumMod val="50000"/>
                  </a:schemeClr>
                </a:solidFill>
              </a:rPr>
              <a:t>Q</a:t>
            </a:r>
            <a:r>
              <a:rPr lang="en-US" sz="1000" baseline="-25000" dirty="0" err="1">
                <a:solidFill>
                  <a:schemeClr val="bg1">
                    <a:lumMod val="50000"/>
                  </a:schemeClr>
                </a:solidFill>
              </a:rPr>
              <a:t>max</a:t>
            </a:r>
            <a:r>
              <a:rPr lang="en-US" sz="1000" dirty="0">
                <a:solidFill>
                  <a:schemeClr val="bg1">
                    <a:lumMod val="50000"/>
                  </a:schemeClr>
                </a:solidFill>
              </a:rPr>
              <a:t>, maximum urinary flow; PVR, post void residual volume.</a:t>
            </a:r>
            <a:br>
              <a:rPr lang="en-US" sz="1000" dirty="0">
                <a:solidFill>
                  <a:schemeClr val="bg1">
                    <a:lumMod val="50000"/>
                  </a:schemeClr>
                </a:solidFill>
              </a:rPr>
            </a:br>
            <a:r>
              <a:rPr lang="en-US" sz="1000" dirty="0">
                <a:solidFill>
                  <a:schemeClr val="bg1">
                    <a:lumMod val="50000"/>
                  </a:schemeClr>
                </a:solidFill>
              </a:rPr>
              <a:t>1. EAU Guidelines on management of non-neurogenic male lower urinary tract symptoms (LUTS), incl. benign prostatic obstruction (BPO). European Association of Urology. 2022. Available at: </a:t>
            </a:r>
            <a:r>
              <a:rPr lang="en-US" sz="1000" dirty="0">
                <a:solidFill>
                  <a:schemeClr val="bg1">
                    <a:lumMod val="50000"/>
                  </a:schemeClr>
                </a:solidFill>
                <a:hlinkClick r:id="rId5"/>
              </a:rPr>
              <a:t>https://d56bochluxqnz.cloudfront.net/documents/full-guideline/EAU-Guidelines-on-Non-Neurogenic-Male-LUTS-2023.pdf</a:t>
            </a:r>
            <a:r>
              <a:rPr lang="en-US" sz="1000" dirty="0">
                <a:solidFill>
                  <a:schemeClr val="bg1">
                    <a:lumMod val="50000"/>
                  </a:schemeClr>
                </a:solidFill>
              </a:rPr>
              <a:t>. Accessed 8 March 2023. 2. Creta M, et al. </a:t>
            </a:r>
            <a:r>
              <a:rPr lang="pt-BR" sz="1000" i="1" dirty="0">
                <a:solidFill>
                  <a:schemeClr val="bg1">
                    <a:lumMod val="50000"/>
                  </a:schemeClr>
                </a:solidFill>
              </a:rPr>
              <a:t>Eur Urol Focus</a:t>
            </a:r>
            <a:r>
              <a:rPr lang="pt-BR" sz="1000" dirty="0">
                <a:solidFill>
                  <a:schemeClr val="bg1">
                    <a:lumMod val="50000"/>
                  </a:schemeClr>
                </a:solidFill>
              </a:rPr>
              <a:t>. 2021 Mar;7(2):440-443.</a:t>
            </a:r>
            <a:endParaRPr lang="en-US" sz="1000" dirty="0">
              <a:solidFill>
                <a:schemeClr val="bg1">
                  <a:lumMod val="50000"/>
                </a:schemeClr>
              </a:solidFill>
            </a:endParaRPr>
          </a:p>
        </p:txBody>
      </p:sp>
    </p:spTree>
    <p:extLst>
      <p:ext uri="{BB962C8B-B14F-4D97-AF65-F5344CB8AC3E}">
        <p14:creationId xmlns:p14="http://schemas.microsoft.com/office/powerpoint/2010/main" val="212468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33" y="139405"/>
            <a:ext cx="10989651" cy="1200329"/>
          </a:xfrm>
        </p:spPr>
        <p:txBody>
          <a:bodyPr/>
          <a:lstStyle/>
          <a:p>
            <a:r>
              <a:rPr lang="en-SG" sz="3600" b="1" dirty="0">
                <a:solidFill>
                  <a:schemeClr val="bg1"/>
                </a:solidFill>
                <a:latin typeface="Calibri" panose="020F0502020204030204" pitchFamily="34" charset="0"/>
                <a:ea typeface="Verdana" panose="020B0604030504040204" pitchFamily="34" charset="0"/>
                <a:cs typeface="Calibri" panose="020F0502020204030204" pitchFamily="34" charset="0"/>
              </a:rPr>
              <a:t>Updates to the EAU guidelines for the management of non-neurogenic male LUTS: Pharmacological treatment</a:t>
            </a:r>
            <a:endParaRPr lang="en-US" sz="3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B45FDBC-7F77-9D51-5091-D65CC225BF06}"/>
              </a:ext>
            </a:extLst>
          </p:cNvPr>
          <p:cNvSpPr txBox="1"/>
          <p:nvPr/>
        </p:nvSpPr>
        <p:spPr>
          <a:xfrm>
            <a:off x="1127448" y="1920654"/>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5.2.2   </a:t>
            </a:r>
            <a:r>
              <a:rPr lang="el-GR" altLang="ko-KR" i="1" dirty="0">
                <a:solidFill>
                  <a:schemeClr val="tx1">
                    <a:lumMod val="75000"/>
                    <a:lumOff val="25000"/>
                  </a:schemeClr>
                </a:solidFill>
                <a:latin typeface="Calibri" panose="020F0502020204030204" pitchFamily="34" charset="0"/>
                <a:cs typeface="Calibri" panose="020F0502020204030204" pitchFamily="34" charset="0"/>
              </a:rPr>
              <a:t>5α-</a:t>
            </a:r>
            <a:r>
              <a:rPr lang="en-SG" altLang="ko-KR" i="1" dirty="0">
                <a:solidFill>
                  <a:schemeClr val="tx1">
                    <a:lumMod val="75000"/>
                    <a:lumOff val="25000"/>
                  </a:schemeClr>
                </a:solidFill>
                <a:latin typeface="Calibri" panose="020F0502020204030204" pitchFamily="34" charset="0"/>
                <a:cs typeface="Calibri" panose="020F0502020204030204" pitchFamily="34" charset="0"/>
              </a:rPr>
              <a:t>reductase inhibitors</a:t>
            </a:r>
            <a:r>
              <a:rPr lang="en-SG" altLang="ko-KR" i="1" baseline="30000" dirty="0">
                <a:solidFill>
                  <a:schemeClr val="tx1">
                    <a:lumMod val="75000"/>
                    <a:lumOff val="25000"/>
                  </a:schemeClr>
                </a:solidFill>
                <a:latin typeface="Calibri" panose="020F0502020204030204" pitchFamily="34" charset="0"/>
                <a:cs typeface="Calibri" panose="020F0502020204030204" pitchFamily="34" charset="0"/>
              </a:rPr>
              <a:t>1</a:t>
            </a:r>
            <a:endParaRPr lang="en-US" altLang="ko-KR" i="1" baseline="30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7F57738-DD34-2FD5-E6F1-00A86E0EDD4F}"/>
              </a:ext>
            </a:extLst>
          </p:cNvPr>
          <p:cNvSpPr txBox="1"/>
          <p:nvPr/>
        </p:nvSpPr>
        <p:spPr>
          <a:xfrm>
            <a:off x="366291" y="1472362"/>
            <a:ext cx="6270872" cy="423321"/>
          </a:xfrm>
          <a:prstGeom prst="rect">
            <a:avLst/>
          </a:prstGeom>
          <a:noFill/>
        </p:spPr>
        <p:txBody>
          <a:bodyPr wrap="square" rtlCol="0">
            <a:spAutoFit/>
          </a:bodyPr>
          <a:lstStyle/>
          <a:p>
            <a:pPr>
              <a:lnSpc>
                <a:spcPct val="130000"/>
              </a:lnSpc>
            </a:pPr>
            <a:r>
              <a:rPr lang="en-US" altLang="ko-KR" b="1" dirty="0">
                <a:solidFill>
                  <a:schemeClr val="tx1">
                    <a:lumMod val="75000"/>
                    <a:lumOff val="25000"/>
                  </a:schemeClr>
                </a:solidFill>
                <a:latin typeface="Calibri" panose="020F0502020204030204" pitchFamily="34" charset="0"/>
                <a:cs typeface="Calibri" panose="020F0502020204030204" pitchFamily="34" charset="0"/>
              </a:rPr>
              <a:t>Section 5.2  Pharmacological treatment</a:t>
            </a:r>
            <a:r>
              <a:rPr lang="en-US" altLang="ko-KR" b="1" baseline="30000" dirty="0">
                <a:solidFill>
                  <a:schemeClr val="tx1">
                    <a:lumMod val="75000"/>
                    <a:lumOff val="25000"/>
                  </a:schemeClr>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CAFA659D-6C2B-7118-7783-F7473BBCDAFE}"/>
              </a:ext>
            </a:extLst>
          </p:cNvPr>
          <p:cNvSpPr txBox="1"/>
          <p:nvPr/>
        </p:nvSpPr>
        <p:spPr>
          <a:xfrm>
            <a:off x="362933" y="2459694"/>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Tolerability and safety:</a:t>
            </a:r>
          </a:p>
        </p:txBody>
      </p:sp>
      <p:sp>
        <p:nvSpPr>
          <p:cNvPr id="8" name="TextBox 7">
            <a:extLst>
              <a:ext uri="{FF2B5EF4-FFF2-40B4-BE49-F238E27FC236}">
                <a16:creationId xmlns:a16="http://schemas.microsoft.com/office/drawing/2014/main" id="{793BE8DD-B26E-6D90-BB47-A74772B13C01}"/>
              </a:ext>
            </a:extLst>
          </p:cNvPr>
          <p:cNvSpPr txBox="1"/>
          <p:nvPr/>
        </p:nvSpPr>
        <p:spPr>
          <a:xfrm>
            <a:off x="362933" y="2927923"/>
            <a:ext cx="11233248" cy="620426"/>
          </a:xfrm>
          <a:prstGeom prst="rect">
            <a:avLst/>
          </a:prstGeom>
          <a:noFill/>
        </p:spPr>
        <p:txBody>
          <a:bodyPr wrap="square">
            <a:spAutoFit/>
          </a:bodyPr>
          <a:lstStyle/>
          <a:p>
            <a:pPr>
              <a:lnSpc>
                <a:spcPct val="110000"/>
              </a:lnSpc>
            </a:pPr>
            <a:r>
              <a:rPr lang="en-US" altLang="ko-KR" sz="1600" b="0" i="0" dirty="0">
                <a:solidFill>
                  <a:schemeClr val="accent6">
                    <a:lumMod val="75000"/>
                  </a:schemeClr>
                </a:solidFill>
                <a:effectLst/>
                <a:latin typeface="Calibri" panose="020F0502020204030204" pitchFamily="34" charset="0"/>
                <a:cs typeface="Calibri" panose="020F0502020204030204" pitchFamily="34" charset="0"/>
              </a:rPr>
              <a:t>In a British-Taiwanese population-based cohort study, </a:t>
            </a:r>
            <a:r>
              <a:rPr lang="en-US" altLang="ko-KR" sz="1600" b="1" i="0" dirty="0">
                <a:solidFill>
                  <a:schemeClr val="accent2"/>
                </a:solidFill>
                <a:effectLst/>
                <a:latin typeface="Calibri" panose="020F0502020204030204" pitchFamily="34" charset="0"/>
                <a:cs typeface="Calibri" panose="020F0502020204030204" pitchFamily="34" charset="0"/>
              </a:rPr>
              <a:t>the risk of type II diabetes was higher in men with </a:t>
            </a:r>
            <a:r>
              <a:rPr lang="el-GR" altLang="ko-KR" sz="1600" b="1" i="0" dirty="0">
                <a:solidFill>
                  <a:schemeClr val="accent2"/>
                </a:solidFill>
                <a:effectLst/>
                <a:latin typeface="Calibri" panose="020F0502020204030204" pitchFamily="34" charset="0"/>
                <a:cs typeface="Calibri" panose="020F0502020204030204" pitchFamily="34" charset="0"/>
              </a:rPr>
              <a:t>5α-</a:t>
            </a:r>
            <a:r>
              <a:rPr lang="en-US" altLang="ko-KR" sz="1600" b="1" i="0" dirty="0">
                <a:solidFill>
                  <a:schemeClr val="accent2"/>
                </a:solidFill>
                <a:effectLst/>
                <a:latin typeface="Calibri" panose="020F0502020204030204" pitchFamily="34" charset="0"/>
                <a:cs typeface="Calibri" panose="020F0502020204030204" pitchFamily="34" charset="0"/>
              </a:rPr>
              <a:t>reductase inhibitors</a:t>
            </a:r>
            <a:r>
              <a:rPr lang="en-US" altLang="ko-KR" sz="1600" b="0" i="0" dirty="0">
                <a:solidFill>
                  <a:schemeClr val="tx1">
                    <a:lumMod val="75000"/>
                    <a:lumOff val="25000"/>
                  </a:schemeClr>
                </a:solidFill>
                <a:effectLst/>
                <a:latin typeface="Calibri" panose="020F0502020204030204" pitchFamily="34" charset="0"/>
                <a:cs typeface="Calibri" panose="020F0502020204030204" pitchFamily="34" charset="0"/>
              </a:rPr>
              <a:t> </a:t>
            </a:r>
            <a:r>
              <a:rPr lang="en-US" altLang="ko-KR" sz="1600" b="0" i="0" dirty="0">
                <a:solidFill>
                  <a:schemeClr val="accent6">
                    <a:lumMod val="75000"/>
                  </a:schemeClr>
                </a:solidFill>
                <a:effectLst/>
                <a:latin typeface="Calibri" panose="020F0502020204030204" pitchFamily="34" charset="0"/>
                <a:cs typeface="Calibri" panose="020F0502020204030204" pitchFamily="34" charset="0"/>
              </a:rPr>
              <a:t>than in men receiving tamsulosin but did not differ between dutasteride and finasteride</a:t>
            </a:r>
            <a:r>
              <a:rPr lang="en-US" altLang="ko-KR" sz="1600" b="0" i="0" baseline="30000" dirty="0">
                <a:solidFill>
                  <a:schemeClr val="accent6">
                    <a:lumMod val="75000"/>
                  </a:schemeClr>
                </a:solidFill>
                <a:effectLst/>
                <a:latin typeface="Calibri" panose="020F0502020204030204" pitchFamily="34" charset="0"/>
                <a:cs typeface="Calibri" panose="020F0502020204030204" pitchFamily="34" charset="0"/>
              </a:rPr>
              <a:t>1</a:t>
            </a:r>
            <a:r>
              <a:rPr lang="en-US" altLang="ko-KR" sz="1600" b="0" i="0" dirty="0">
                <a:solidFill>
                  <a:schemeClr val="accent6">
                    <a:lumMod val="75000"/>
                  </a:schemeClr>
                </a:solidFill>
                <a:effectLst/>
                <a:latin typeface="Calibri" panose="020F0502020204030204" pitchFamily="34" charset="0"/>
                <a:cs typeface="Calibri" panose="020F0502020204030204" pitchFamily="34" charset="0"/>
              </a:rPr>
              <a:t>.</a:t>
            </a:r>
            <a:endParaRPr lang="ko-KR" altLang="en-US" sz="1600" dirty="0">
              <a:solidFill>
                <a:schemeClr val="accent6">
                  <a:lumMod val="75000"/>
                </a:schemeClr>
              </a:solidFill>
              <a:latin typeface="Calibri" panose="020F0502020204030204" pitchFamily="34" charset="0"/>
              <a:cs typeface="Calibri" panose="020F0502020204030204" pitchFamily="34" charset="0"/>
            </a:endParaRPr>
          </a:p>
        </p:txBody>
      </p:sp>
      <p:pic>
        <p:nvPicPr>
          <p:cNvPr id="9" name="Picture 8">
            <a:hlinkClick r:id="rId3"/>
            <a:extLst>
              <a:ext uri="{FF2B5EF4-FFF2-40B4-BE49-F238E27FC236}">
                <a16:creationId xmlns:a16="http://schemas.microsoft.com/office/drawing/2014/main" id="{8BB410FC-7414-991B-3D6A-F9EDD1EEC929}"/>
              </a:ext>
            </a:extLst>
          </p:cNvPr>
          <p:cNvPicPr>
            <a:picLocks noChangeAspect="1"/>
          </p:cNvPicPr>
          <p:nvPr/>
        </p:nvPicPr>
        <p:blipFill>
          <a:blip r:embed="rId4"/>
          <a:stretch>
            <a:fillRect/>
          </a:stretch>
        </p:blipFill>
        <p:spPr>
          <a:xfrm>
            <a:off x="362933" y="3757460"/>
            <a:ext cx="4745424" cy="1533400"/>
          </a:xfrm>
          <a:prstGeom prst="rect">
            <a:avLst/>
          </a:prstGeom>
        </p:spPr>
      </p:pic>
      <p:pic>
        <p:nvPicPr>
          <p:cNvPr id="10" name="Picture 9">
            <a:extLst>
              <a:ext uri="{FF2B5EF4-FFF2-40B4-BE49-F238E27FC236}">
                <a16:creationId xmlns:a16="http://schemas.microsoft.com/office/drawing/2014/main" id="{0C03158C-D473-2593-8ED3-D6043421922C}"/>
              </a:ext>
            </a:extLst>
          </p:cNvPr>
          <p:cNvPicPr>
            <a:picLocks noChangeAspect="1"/>
          </p:cNvPicPr>
          <p:nvPr/>
        </p:nvPicPr>
        <p:blipFill rotWithShape="1">
          <a:blip r:embed="rId5"/>
          <a:srcRect t="7368"/>
          <a:stretch/>
        </p:blipFill>
        <p:spPr>
          <a:xfrm>
            <a:off x="5420923" y="3929693"/>
            <a:ext cx="5931661" cy="2229353"/>
          </a:xfrm>
          <a:prstGeom prst="rect">
            <a:avLst/>
          </a:prstGeom>
        </p:spPr>
      </p:pic>
      <p:sp>
        <p:nvSpPr>
          <p:cNvPr id="3" name="Text Placeholder 4">
            <a:extLst>
              <a:ext uri="{FF2B5EF4-FFF2-40B4-BE49-F238E27FC236}">
                <a16:creationId xmlns:a16="http://schemas.microsoft.com/office/drawing/2014/main" id="{304EE5DE-B5D7-C384-0C1F-1588242F993B}"/>
              </a:ext>
            </a:extLst>
          </p:cNvPr>
          <p:cNvSpPr txBox="1">
            <a:spLocks/>
          </p:cNvSpPr>
          <p:nvPr/>
        </p:nvSpPr>
        <p:spPr>
          <a:xfrm>
            <a:off x="336240" y="6165304"/>
            <a:ext cx="10656303" cy="216024"/>
          </a:xfrm>
          <a:prstGeom prst="rect">
            <a:avLst/>
          </a:prstGeom>
        </p:spPr>
        <p:txBody>
          <a:bodyPr/>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CI, confidence interval; EAU, European Association of Urology; IPSS, International Prostate Symptom Score; LUTS, lower urinary tract symptoms; NHIRD, National Health Insurance Research Database; QoL, quality of life; </a:t>
            </a:r>
            <a:r>
              <a:rPr lang="en-US" sz="1000" dirty="0" err="1">
                <a:solidFill>
                  <a:schemeClr val="bg1">
                    <a:lumMod val="50000"/>
                  </a:schemeClr>
                </a:solidFill>
              </a:rPr>
              <a:t>Q</a:t>
            </a:r>
            <a:r>
              <a:rPr lang="en-US" sz="1000" baseline="-25000" dirty="0" err="1">
                <a:solidFill>
                  <a:schemeClr val="bg1">
                    <a:lumMod val="50000"/>
                  </a:schemeClr>
                </a:solidFill>
              </a:rPr>
              <a:t>max</a:t>
            </a:r>
            <a:r>
              <a:rPr lang="en-US" sz="1000" dirty="0">
                <a:solidFill>
                  <a:schemeClr val="bg1">
                    <a:lumMod val="50000"/>
                  </a:schemeClr>
                </a:solidFill>
              </a:rPr>
              <a:t>, maximum urinary flow; PVR, post void residual volume; UK CPRD, UK Clinical Practice Research Datalink.</a:t>
            </a:r>
            <a:br>
              <a:rPr lang="en-US" sz="1000" dirty="0">
                <a:solidFill>
                  <a:schemeClr val="bg1">
                    <a:lumMod val="50000"/>
                  </a:schemeClr>
                </a:solidFill>
              </a:rPr>
            </a:br>
            <a:r>
              <a:rPr lang="en-US" sz="1000" dirty="0">
                <a:solidFill>
                  <a:schemeClr val="bg1">
                    <a:lumMod val="50000"/>
                  </a:schemeClr>
                </a:solidFill>
              </a:rPr>
              <a:t>1. EAU Guidelines on management of non-neurogenic male lower urinary tract symptoms (LUTS), incl. benign prostatic obstruction (BPO). European Association of Urology. 2022. Available at: </a:t>
            </a:r>
            <a:r>
              <a:rPr lang="en-US" sz="1000" dirty="0">
                <a:solidFill>
                  <a:schemeClr val="bg1">
                    <a:lumMod val="50000"/>
                  </a:schemeClr>
                </a:solidFill>
                <a:hlinkClick r:id="rId6"/>
              </a:rPr>
              <a:t>https://d56bochluxqnz.cloudfront.net/documents/full-guideline/EAU-Guidelines-on-Non-Neurogenic-Male-LUTS-2023.pdf</a:t>
            </a:r>
            <a:r>
              <a:rPr lang="en-US" sz="1000" dirty="0">
                <a:solidFill>
                  <a:schemeClr val="bg1">
                    <a:lumMod val="50000"/>
                  </a:schemeClr>
                </a:solidFill>
              </a:rPr>
              <a:t>. Accessed 8 March 2023. 2. </a:t>
            </a:r>
            <a:r>
              <a:rPr lang="en-SG" sz="1000" dirty="0">
                <a:solidFill>
                  <a:schemeClr val="bg1">
                    <a:lumMod val="50000"/>
                  </a:schemeClr>
                </a:solidFill>
              </a:rPr>
              <a:t>Wei L, et al. </a:t>
            </a:r>
            <a:r>
              <a:rPr lang="pt-BR" sz="1000" i="1" dirty="0">
                <a:solidFill>
                  <a:schemeClr val="bg1">
                    <a:lumMod val="50000"/>
                  </a:schemeClr>
                </a:solidFill>
              </a:rPr>
              <a:t>BMJ.</a:t>
            </a:r>
            <a:r>
              <a:rPr lang="pt-BR" sz="1000" dirty="0">
                <a:solidFill>
                  <a:schemeClr val="bg1">
                    <a:lumMod val="50000"/>
                  </a:schemeClr>
                </a:solidFill>
              </a:rPr>
              <a:t> 2019 Apr 10;365:l1204.</a:t>
            </a:r>
            <a:endParaRPr lang="en-US" sz="1000" dirty="0">
              <a:solidFill>
                <a:schemeClr val="bg1">
                  <a:lumMod val="50000"/>
                </a:schemeClr>
              </a:solidFill>
            </a:endParaRPr>
          </a:p>
        </p:txBody>
      </p:sp>
      <p:sp>
        <p:nvSpPr>
          <p:cNvPr id="4" name="TextBox 3">
            <a:extLst>
              <a:ext uri="{FF2B5EF4-FFF2-40B4-BE49-F238E27FC236}">
                <a16:creationId xmlns:a16="http://schemas.microsoft.com/office/drawing/2014/main" id="{76C48951-84C8-C67E-050D-BCC707823948}"/>
              </a:ext>
            </a:extLst>
          </p:cNvPr>
          <p:cNvSpPr txBox="1"/>
          <p:nvPr/>
        </p:nvSpPr>
        <p:spPr>
          <a:xfrm>
            <a:off x="5357523" y="3619864"/>
            <a:ext cx="6270872" cy="313034"/>
          </a:xfrm>
          <a:prstGeom prst="rect">
            <a:avLst/>
          </a:prstGeom>
          <a:noFill/>
        </p:spPr>
        <p:txBody>
          <a:bodyPr wrap="square" rtlCol="0">
            <a:spAutoFit/>
          </a:bodyPr>
          <a:lstStyle/>
          <a:p>
            <a:pPr>
              <a:lnSpc>
                <a:spcPct val="130000"/>
              </a:lnSpc>
            </a:pPr>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Hazard ratios of incident type 2 diabetes mellitus in the UK CPRD and Taiwanese NHIRD cohorts</a:t>
            </a:r>
            <a:r>
              <a:rPr lang="en-US" altLang="ko-KR" sz="1200" b="1" baseline="30000" dirty="0">
                <a:solidFill>
                  <a:schemeClr val="tx1">
                    <a:lumMod val="75000"/>
                    <a:lumOff val="25000"/>
                  </a:schemeClr>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292793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33" y="139405"/>
            <a:ext cx="10989651" cy="1200329"/>
          </a:xfrm>
        </p:spPr>
        <p:txBody>
          <a:bodyPr/>
          <a:lstStyle/>
          <a:p>
            <a:r>
              <a:rPr lang="en-SG" sz="3600" b="1" dirty="0">
                <a:solidFill>
                  <a:schemeClr val="bg1"/>
                </a:solidFill>
                <a:latin typeface="Calibri" panose="020F0502020204030204" pitchFamily="34" charset="0"/>
                <a:ea typeface="Verdana" panose="020B0604030504040204" pitchFamily="34" charset="0"/>
                <a:cs typeface="Calibri" panose="020F0502020204030204" pitchFamily="34" charset="0"/>
              </a:rPr>
              <a:t>Updates to the EAU guidelines for the management of non-neurogenic male LUTS: Pharmacological treatment</a:t>
            </a:r>
            <a:endParaRPr lang="en-US" sz="3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B45FDBC-7F77-9D51-5091-D65CC225BF06}"/>
              </a:ext>
            </a:extLst>
          </p:cNvPr>
          <p:cNvSpPr txBox="1"/>
          <p:nvPr/>
        </p:nvSpPr>
        <p:spPr>
          <a:xfrm>
            <a:off x="1127448" y="1920654"/>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5.2.3   </a:t>
            </a:r>
            <a:r>
              <a:rPr lang="en-SG" altLang="ko-KR" i="1" dirty="0">
                <a:solidFill>
                  <a:schemeClr val="tx1">
                    <a:lumMod val="75000"/>
                    <a:lumOff val="25000"/>
                  </a:schemeClr>
                </a:solidFill>
                <a:latin typeface="Calibri" panose="020F0502020204030204" pitchFamily="34" charset="0"/>
                <a:cs typeface="Calibri" panose="020F0502020204030204" pitchFamily="34" charset="0"/>
              </a:rPr>
              <a:t>Muscarinic receptor antagonists</a:t>
            </a:r>
            <a:r>
              <a:rPr lang="en-SG" altLang="ko-KR" i="1" baseline="30000" dirty="0">
                <a:solidFill>
                  <a:schemeClr val="tx1">
                    <a:lumMod val="75000"/>
                    <a:lumOff val="25000"/>
                  </a:schemeClr>
                </a:solidFill>
                <a:latin typeface="Calibri" panose="020F0502020204030204" pitchFamily="34" charset="0"/>
                <a:cs typeface="Calibri" panose="020F0502020204030204" pitchFamily="34" charset="0"/>
              </a:rPr>
              <a:t>1</a:t>
            </a:r>
            <a:endParaRPr lang="en-US" altLang="ko-KR" i="1" baseline="30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7F57738-DD34-2FD5-E6F1-00A86E0EDD4F}"/>
              </a:ext>
            </a:extLst>
          </p:cNvPr>
          <p:cNvSpPr txBox="1"/>
          <p:nvPr/>
        </p:nvSpPr>
        <p:spPr>
          <a:xfrm>
            <a:off x="366291" y="1472362"/>
            <a:ext cx="6270872" cy="423321"/>
          </a:xfrm>
          <a:prstGeom prst="rect">
            <a:avLst/>
          </a:prstGeom>
          <a:noFill/>
        </p:spPr>
        <p:txBody>
          <a:bodyPr wrap="square" rtlCol="0">
            <a:spAutoFit/>
          </a:bodyPr>
          <a:lstStyle/>
          <a:p>
            <a:pPr>
              <a:lnSpc>
                <a:spcPct val="130000"/>
              </a:lnSpc>
            </a:pPr>
            <a:r>
              <a:rPr lang="en-US" altLang="ko-KR" b="1" dirty="0">
                <a:solidFill>
                  <a:schemeClr val="tx1">
                    <a:lumMod val="75000"/>
                    <a:lumOff val="25000"/>
                  </a:schemeClr>
                </a:solidFill>
                <a:latin typeface="Calibri" panose="020F0502020204030204" pitchFamily="34" charset="0"/>
                <a:cs typeface="Calibri" panose="020F0502020204030204" pitchFamily="34" charset="0"/>
              </a:rPr>
              <a:t>Section 5.2  Pharmacological treatment</a:t>
            </a:r>
            <a:r>
              <a:rPr lang="en-US" altLang="ko-KR" b="1" baseline="30000" dirty="0">
                <a:solidFill>
                  <a:schemeClr val="tx1">
                    <a:lumMod val="75000"/>
                    <a:lumOff val="25000"/>
                  </a:schemeClr>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C185E603-BC76-8206-D89D-11FEAE02F52D}"/>
              </a:ext>
            </a:extLst>
          </p:cNvPr>
          <p:cNvSpPr txBox="1"/>
          <p:nvPr/>
        </p:nvSpPr>
        <p:spPr>
          <a:xfrm>
            <a:off x="462162" y="3219227"/>
            <a:ext cx="11178454" cy="620426"/>
          </a:xfrm>
          <a:prstGeom prst="rect">
            <a:avLst/>
          </a:prstGeom>
          <a:noFill/>
        </p:spPr>
        <p:txBody>
          <a:bodyPr wrap="square">
            <a:spAutoFit/>
          </a:bodyPr>
          <a:lstStyle/>
          <a:p>
            <a:pPr>
              <a:lnSpc>
                <a:spcPct val="110000"/>
              </a:lnSpc>
            </a:pPr>
            <a:r>
              <a:rPr lang="en-US" altLang="ko-KR" sz="1600" b="1" dirty="0">
                <a:solidFill>
                  <a:srgbClr val="C00000"/>
                </a:solidFill>
                <a:latin typeface="Calibri" panose="020F0502020204030204" pitchFamily="34" charset="0"/>
                <a:cs typeface="Calibri" panose="020F0502020204030204" pitchFamily="34" charset="0"/>
              </a:rPr>
              <a:t>(Deleted) </a:t>
            </a:r>
            <a:r>
              <a:rPr lang="en-US" altLang="ko-KR" sz="1600" dirty="0">
                <a:solidFill>
                  <a:schemeClr val="accent6">
                    <a:lumMod val="75000"/>
                  </a:schemeClr>
                </a:solidFill>
                <a:latin typeface="Calibri" panose="020F0502020204030204" pitchFamily="34" charset="0"/>
                <a:cs typeface="Calibri" panose="020F0502020204030204" pitchFamily="34" charset="0"/>
              </a:rPr>
              <a:t>A significantly greater proportion of patients in the tolterodine ER plus tamsulosin group reported treatment benefit compared with the other three treatment groups.</a:t>
            </a:r>
            <a:endParaRPr lang="ko-KR" altLang="en-US" sz="1600" dirty="0">
              <a:solidFill>
                <a:schemeClr val="accent6">
                  <a:lumMod val="75000"/>
                </a:schemeClr>
              </a:solidFill>
              <a:latin typeface="Calibri" panose="020F0502020204030204" pitchFamily="34" charset="0"/>
              <a:cs typeface="Calibri" panose="020F0502020204030204" pitchFamily="34" charset="0"/>
            </a:endParaRPr>
          </a:p>
        </p:txBody>
      </p:sp>
      <p:pic>
        <p:nvPicPr>
          <p:cNvPr id="4" name="Picture 3">
            <a:hlinkClick r:id="rId3"/>
            <a:extLst>
              <a:ext uri="{FF2B5EF4-FFF2-40B4-BE49-F238E27FC236}">
                <a16:creationId xmlns:a16="http://schemas.microsoft.com/office/drawing/2014/main" id="{0B0FEEB8-1A03-DFA3-B574-867B5F2B036F}"/>
              </a:ext>
            </a:extLst>
          </p:cNvPr>
          <p:cNvPicPr>
            <a:picLocks noChangeAspect="1"/>
          </p:cNvPicPr>
          <p:nvPr/>
        </p:nvPicPr>
        <p:blipFill>
          <a:blip r:embed="rId4"/>
          <a:stretch>
            <a:fillRect/>
          </a:stretch>
        </p:blipFill>
        <p:spPr>
          <a:xfrm>
            <a:off x="462162" y="3962442"/>
            <a:ext cx="5100391" cy="1896110"/>
          </a:xfrm>
          <a:prstGeom prst="rect">
            <a:avLst/>
          </a:prstGeom>
        </p:spPr>
      </p:pic>
      <p:sp>
        <p:nvSpPr>
          <p:cNvPr id="6" name="TextBox 5">
            <a:extLst>
              <a:ext uri="{FF2B5EF4-FFF2-40B4-BE49-F238E27FC236}">
                <a16:creationId xmlns:a16="http://schemas.microsoft.com/office/drawing/2014/main" id="{52A67FB7-990B-A022-9731-0FF1F1B0A78B}"/>
              </a:ext>
            </a:extLst>
          </p:cNvPr>
          <p:cNvSpPr txBox="1"/>
          <p:nvPr/>
        </p:nvSpPr>
        <p:spPr>
          <a:xfrm>
            <a:off x="6312024" y="4832915"/>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5.2.7   Combination therapies</a:t>
            </a:r>
            <a:r>
              <a:rPr lang="en-US" altLang="ko-KR" i="1" baseline="30000" dirty="0">
                <a:solidFill>
                  <a:schemeClr val="tx1">
                    <a:lumMod val="75000"/>
                    <a:lumOff val="25000"/>
                  </a:schemeClr>
                </a:solidFill>
                <a:latin typeface="Calibri" panose="020F0502020204030204" pitchFamily="34" charset="0"/>
                <a:cs typeface="Calibri" panose="020F0502020204030204" pitchFamily="34" charset="0"/>
              </a:rPr>
              <a:t>1</a:t>
            </a:r>
          </a:p>
        </p:txBody>
      </p:sp>
      <p:sp>
        <p:nvSpPr>
          <p:cNvPr id="7" name="TextBox 6">
            <a:extLst>
              <a:ext uri="{FF2B5EF4-FFF2-40B4-BE49-F238E27FC236}">
                <a16:creationId xmlns:a16="http://schemas.microsoft.com/office/drawing/2014/main" id="{7BF66712-6DAD-9F52-6810-4296C040E981}"/>
              </a:ext>
            </a:extLst>
          </p:cNvPr>
          <p:cNvSpPr txBox="1"/>
          <p:nvPr/>
        </p:nvSpPr>
        <p:spPr>
          <a:xfrm>
            <a:off x="462162" y="2717402"/>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Efficacy:</a:t>
            </a:r>
          </a:p>
        </p:txBody>
      </p:sp>
      <p:sp>
        <p:nvSpPr>
          <p:cNvPr id="5" name="Text Placeholder 4">
            <a:extLst>
              <a:ext uri="{FF2B5EF4-FFF2-40B4-BE49-F238E27FC236}">
                <a16:creationId xmlns:a16="http://schemas.microsoft.com/office/drawing/2014/main" id="{ADAEB181-B15F-3167-C6DF-55E21AC30387}"/>
              </a:ext>
            </a:extLst>
          </p:cNvPr>
          <p:cNvSpPr txBox="1">
            <a:spLocks/>
          </p:cNvSpPr>
          <p:nvPr/>
        </p:nvSpPr>
        <p:spPr>
          <a:xfrm>
            <a:off x="342867" y="6525344"/>
            <a:ext cx="10656303" cy="216024"/>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EAU, European Association of Urology; LUTS, lower urinary tract symptoms.</a:t>
            </a:r>
            <a:br>
              <a:rPr lang="en-US" sz="1000" dirty="0">
                <a:solidFill>
                  <a:schemeClr val="bg1">
                    <a:lumMod val="50000"/>
                  </a:schemeClr>
                </a:solidFill>
              </a:rPr>
            </a:br>
            <a:r>
              <a:rPr lang="en-US" sz="1000" dirty="0">
                <a:solidFill>
                  <a:schemeClr val="bg1">
                    <a:lumMod val="50000"/>
                  </a:schemeClr>
                </a:solidFill>
              </a:rPr>
              <a:t>1. EAU Guidelines on management of non-neurogenic male lower urinary tract symptoms (LUTS), incl. benign prostatic obstruction (BPO). European Association of Urology. 2022. Available at: </a:t>
            </a:r>
            <a:r>
              <a:rPr lang="en-US" sz="1000" dirty="0">
                <a:solidFill>
                  <a:schemeClr val="bg1">
                    <a:lumMod val="50000"/>
                  </a:schemeClr>
                </a:solidFill>
                <a:hlinkClick r:id="rId5"/>
              </a:rPr>
              <a:t>https://d56bochluxqnz.cloudfront.net/documents/full-guideline/EAU-Guidelines-on-Non-Neurogenic-Male-LUTS-2023.pdf</a:t>
            </a:r>
            <a:r>
              <a:rPr lang="en-US" sz="1000" dirty="0">
                <a:solidFill>
                  <a:schemeClr val="bg1">
                    <a:lumMod val="50000"/>
                  </a:schemeClr>
                </a:solidFill>
              </a:rPr>
              <a:t>. Accessed 8 March 2023. 2. </a:t>
            </a:r>
            <a:r>
              <a:rPr lang="en-SG" sz="1000" dirty="0">
                <a:solidFill>
                  <a:schemeClr val="bg1">
                    <a:lumMod val="50000"/>
                  </a:schemeClr>
                </a:solidFill>
              </a:rPr>
              <a:t>Kaplan SA, et al. </a:t>
            </a:r>
            <a:r>
              <a:rPr lang="pt-BR" sz="1000" i="1" dirty="0">
                <a:solidFill>
                  <a:schemeClr val="bg1">
                    <a:lumMod val="50000"/>
                  </a:schemeClr>
                </a:solidFill>
              </a:rPr>
              <a:t>JAMA</a:t>
            </a:r>
            <a:r>
              <a:rPr lang="pt-BR" sz="1000" dirty="0">
                <a:solidFill>
                  <a:schemeClr val="bg1">
                    <a:lumMod val="50000"/>
                  </a:schemeClr>
                </a:solidFill>
              </a:rPr>
              <a:t>. 2006;296(19):2319-28.</a:t>
            </a:r>
            <a:endParaRPr lang="en-US" sz="1000" dirty="0">
              <a:solidFill>
                <a:schemeClr val="bg1">
                  <a:lumMod val="50000"/>
                </a:schemeClr>
              </a:solidFill>
            </a:endParaRPr>
          </a:p>
        </p:txBody>
      </p:sp>
    </p:spTree>
    <p:extLst>
      <p:ext uri="{BB962C8B-B14F-4D97-AF65-F5344CB8AC3E}">
        <p14:creationId xmlns:p14="http://schemas.microsoft.com/office/powerpoint/2010/main" val="2264873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41" y="166284"/>
            <a:ext cx="8064015" cy="1200329"/>
          </a:xfrm>
        </p:spPr>
        <p:txBody>
          <a:bodyPr/>
          <a:lstStyle/>
          <a:p>
            <a:r>
              <a:rPr lang="en-US" sz="3600" b="1" dirty="0">
                <a:solidFill>
                  <a:schemeClr val="bg1"/>
                </a:solidFill>
                <a:latin typeface="Calibri" panose="020F0502020204030204" pitchFamily="34" charset="0"/>
                <a:ea typeface="Verdana" panose="020B0604030504040204" pitchFamily="34" charset="0"/>
                <a:cs typeface="Calibri" panose="020F0502020204030204" pitchFamily="34" charset="0"/>
              </a:rPr>
              <a:t>Inadequate management of LUTS with </a:t>
            </a:r>
            <a:r>
              <a:rPr lang="el-GR" sz="3600" b="1" dirty="0">
                <a:solidFill>
                  <a:schemeClr val="bg1"/>
                </a:solidFill>
                <a:latin typeface="Calibri" panose="020F0502020204030204" pitchFamily="34" charset="0"/>
                <a:ea typeface="Verdana" panose="020B0604030504040204" pitchFamily="34" charset="0"/>
                <a:cs typeface="Calibri" panose="020F0502020204030204" pitchFamily="34" charset="0"/>
              </a:rPr>
              <a:t>α</a:t>
            </a:r>
            <a:r>
              <a:rPr lang="en-US" sz="3600" b="1" dirty="0">
                <a:solidFill>
                  <a:schemeClr val="bg1"/>
                </a:solidFill>
                <a:latin typeface="Calibri" panose="020F0502020204030204" pitchFamily="34" charset="0"/>
                <a:ea typeface="Verdana" panose="020B0604030504040204" pitchFamily="34" charset="0"/>
                <a:cs typeface="Calibri" panose="020F0502020204030204" pitchFamily="34" charset="0"/>
              </a:rPr>
              <a:t>1-adrenoreceptor antagonists </a:t>
            </a:r>
          </a:p>
        </p:txBody>
      </p:sp>
      <p:sp>
        <p:nvSpPr>
          <p:cNvPr id="6" name="TextBox 5">
            <a:extLst>
              <a:ext uri="{FF2B5EF4-FFF2-40B4-BE49-F238E27FC236}">
                <a16:creationId xmlns:a16="http://schemas.microsoft.com/office/drawing/2014/main" id="{D9D1FDC4-073F-F3B8-733E-CFFF0EBA054E}"/>
              </a:ext>
            </a:extLst>
          </p:cNvPr>
          <p:cNvSpPr txBox="1"/>
          <p:nvPr/>
        </p:nvSpPr>
        <p:spPr>
          <a:xfrm>
            <a:off x="329184" y="1700808"/>
            <a:ext cx="11311432" cy="3046988"/>
          </a:xfrm>
          <a:prstGeom prst="rect">
            <a:avLst/>
          </a:prstGeom>
          <a:solidFill>
            <a:schemeClr val="bg1"/>
          </a:solidFill>
        </p:spPr>
        <p:txBody>
          <a:bodyPr wrap="square" lIns="0" tIns="0" rIns="0" bIns="0">
            <a:spAutoFit/>
          </a:bodyPr>
          <a:lstStyle/>
          <a:p>
            <a:pPr marL="457200" indent="-457200">
              <a:spcAft>
                <a:spcPts val="1800"/>
              </a:spcAft>
              <a:buFont typeface="Arial" panose="020B0604020202020204" pitchFamily="34" charset="0"/>
              <a:buChar char="•"/>
            </a:pPr>
            <a:r>
              <a:rPr lang="el-GR" sz="2400" b="1" dirty="0">
                <a:solidFill>
                  <a:schemeClr val="accent6">
                    <a:lumMod val="75000"/>
                  </a:schemeClr>
                </a:solidFill>
                <a:latin typeface="Calibri" panose="020F0502020204030204" pitchFamily="34" charset="0"/>
                <a:cs typeface="Calibri" panose="020F0502020204030204" pitchFamily="34" charset="0"/>
              </a:rPr>
              <a:t>α</a:t>
            </a:r>
            <a:r>
              <a:rPr lang="en-US" sz="2400" b="1" dirty="0">
                <a:solidFill>
                  <a:schemeClr val="accent6">
                    <a:lumMod val="75000"/>
                  </a:schemeClr>
                </a:solidFill>
                <a:latin typeface="Calibri" panose="020F0502020204030204" pitchFamily="34" charset="0"/>
                <a:cs typeface="Calibri" panose="020F0502020204030204" pitchFamily="34" charset="0"/>
              </a:rPr>
              <a:t>1-blockers are guideline-recommended </a:t>
            </a:r>
            <a:r>
              <a:rPr lang="en-US" sz="2400" dirty="0">
                <a:solidFill>
                  <a:schemeClr val="accent6">
                    <a:lumMod val="75000"/>
                  </a:schemeClr>
                </a:solidFill>
                <a:latin typeface="Calibri" panose="020F0502020204030204" pitchFamily="34" charset="0"/>
                <a:cs typeface="Calibri" panose="020F0502020204030204" pitchFamily="34" charset="0"/>
              </a:rPr>
              <a:t>first-line pharmacotherapy for male LUTS and benign prostatic hyperplasia (BPH), regardless of prostate size</a:t>
            </a:r>
            <a:r>
              <a:rPr lang="en-US" sz="2400" baseline="30000" dirty="0">
                <a:solidFill>
                  <a:schemeClr val="accent6">
                    <a:lumMod val="75000"/>
                  </a:schemeClr>
                </a:solidFill>
                <a:latin typeface="Calibri" panose="020F0502020204030204" pitchFamily="34" charset="0"/>
                <a:cs typeface="Calibri" panose="020F0502020204030204" pitchFamily="34" charset="0"/>
              </a:rPr>
              <a:t>1</a:t>
            </a:r>
            <a:endParaRPr lang="en-SG" sz="2400" b="1" baseline="30000" dirty="0">
              <a:solidFill>
                <a:schemeClr val="accent6">
                  <a:lumMod val="75000"/>
                </a:schemeClr>
              </a:solidFill>
              <a:latin typeface="Calibri" panose="020F0502020204030204" pitchFamily="34" charset="0"/>
              <a:cs typeface="Calibri" panose="020F0502020204030204" pitchFamily="34" charset="0"/>
            </a:endParaRPr>
          </a:p>
          <a:p>
            <a:pPr marL="457200" indent="-457200">
              <a:spcAft>
                <a:spcPts val="1800"/>
              </a:spcAft>
              <a:buFont typeface="Arial" panose="020B0604020202020204" pitchFamily="34" charset="0"/>
              <a:buChar char="•"/>
            </a:pPr>
            <a:r>
              <a:rPr lang="en-SG" sz="2400" dirty="0">
                <a:solidFill>
                  <a:schemeClr val="accent6">
                    <a:lumMod val="75000"/>
                  </a:schemeClr>
                </a:solidFill>
                <a:latin typeface="Calibri" panose="020F0502020204030204" pitchFamily="34" charset="0"/>
                <a:cs typeface="Calibri" panose="020F0502020204030204" pitchFamily="34" charset="0"/>
              </a:rPr>
              <a:t>However, failure to improve storage symptoms, including OAB, is commonly observed with first-line treatment of LUTS with </a:t>
            </a:r>
            <a:r>
              <a:rPr lang="el-GR" sz="2400" dirty="0">
                <a:solidFill>
                  <a:schemeClr val="accent6">
                    <a:lumMod val="75000"/>
                  </a:schemeClr>
                </a:solidFill>
                <a:latin typeface="Calibri" panose="020F0502020204030204" pitchFamily="34" charset="0"/>
                <a:cs typeface="Calibri" panose="020F0502020204030204" pitchFamily="34" charset="0"/>
              </a:rPr>
              <a:t>α1-</a:t>
            </a:r>
            <a:r>
              <a:rPr lang="en-SG" sz="2400" dirty="0">
                <a:solidFill>
                  <a:schemeClr val="accent6">
                    <a:lumMod val="75000"/>
                  </a:schemeClr>
                </a:solidFill>
                <a:latin typeface="Calibri" panose="020F0502020204030204" pitchFamily="34" charset="0"/>
                <a:cs typeface="Calibri" panose="020F0502020204030204" pitchFamily="34" charset="0"/>
              </a:rPr>
              <a:t>adrenoceptor antagonists</a:t>
            </a:r>
            <a:r>
              <a:rPr lang="en-SG" sz="2400" baseline="30000" dirty="0">
                <a:solidFill>
                  <a:schemeClr val="accent6">
                    <a:lumMod val="75000"/>
                  </a:schemeClr>
                </a:solidFill>
                <a:latin typeface="Calibri" panose="020F0502020204030204" pitchFamily="34" charset="0"/>
                <a:cs typeface="Calibri" panose="020F0502020204030204" pitchFamily="34" charset="0"/>
              </a:rPr>
              <a:t>1</a:t>
            </a:r>
            <a:endParaRPr lang="en-US" sz="2400" b="1" baseline="30000" dirty="0">
              <a:solidFill>
                <a:schemeClr val="accent6">
                  <a:lumMod val="75000"/>
                </a:schemeClr>
              </a:solidFill>
              <a:latin typeface="Calibri" panose="020F0502020204030204" pitchFamily="34" charset="0"/>
              <a:cs typeface="Calibri" panose="020F0502020204030204" pitchFamily="34" charset="0"/>
            </a:endParaRPr>
          </a:p>
          <a:p>
            <a:pPr marL="457200" indent="-457200">
              <a:spcAft>
                <a:spcPts val="1800"/>
              </a:spcAft>
              <a:buFont typeface="Arial" panose="020B0604020202020204" pitchFamily="34" charset="0"/>
              <a:buChar char="•"/>
            </a:pPr>
            <a:r>
              <a:rPr lang="en-US" sz="2400" b="1" dirty="0">
                <a:solidFill>
                  <a:schemeClr val="accent6">
                    <a:lumMod val="75000"/>
                  </a:schemeClr>
                </a:solidFill>
                <a:latin typeface="Calibri" panose="020F0502020204030204" pitchFamily="34" charset="0"/>
                <a:cs typeface="Calibri" panose="020F0502020204030204" pitchFamily="34" charset="0"/>
              </a:rPr>
              <a:t>Combination of a α1-blocker and antimuscarinic in patients with moderate-to-severe LUTS with insufficient relief of storage symptoms with monotherapy </a:t>
            </a:r>
            <a:r>
              <a:rPr lang="en-US" sz="2400" dirty="0">
                <a:solidFill>
                  <a:schemeClr val="accent6">
                    <a:lumMod val="75000"/>
                  </a:schemeClr>
                </a:solidFill>
                <a:latin typeface="Calibri" panose="020F0502020204030204" pitchFamily="34" charset="0"/>
                <a:cs typeface="Calibri" panose="020F0502020204030204" pitchFamily="34" charset="0"/>
              </a:rPr>
              <a:t>with either drug is guideline-recommended, except in case of PVR &gt;150 mL</a:t>
            </a:r>
            <a:r>
              <a:rPr lang="en-US" sz="2400" baseline="30000" dirty="0">
                <a:solidFill>
                  <a:schemeClr val="accent6">
                    <a:lumMod val="75000"/>
                  </a:schemeClr>
                </a:solidFill>
                <a:latin typeface="Calibri" panose="020F0502020204030204" pitchFamily="34" charset="0"/>
                <a:cs typeface="Calibri" panose="020F0502020204030204" pitchFamily="34" charset="0"/>
              </a:rPr>
              <a:t>2</a:t>
            </a:r>
            <a:endParaRPr lang="en-SG" sz="2400" baseline="30000" dirty="0">
              <a:solidFill>
                <a:schemeClr val="accent6">
                  <a:lumMod val="75000"/>
                </a:schemeClr>
              </a:solidFill>
              <a:latin typeface="Calibri" panose="020F0502020204030204" pitchFamily="34" charset="0"/>
              <a:cs typeface="Calibri" panose="020F0502020204030204" pitchFamily="34" charset="0"/>
            </a:endParaRPr>
          </a:p>
        </p:txBody>
      </p:sp>
      <p:sp>
        <p:nvSpPr>
          <p:cNvPr id="4" name="Text Placeholder 4">
            <a:extLst>
              <a:ext uri="{FF2B5EF4-FFF2-40B4-BE49-F238E27FC236}">
                <a16:creationId xmlns:a16="http://schemas.microsoft.com/office/drawing/2014/main" id="{89196184-FCF9-2BAA-6D2D-055D8E597C8C}"/>
              </a:ext>
            </a:extLst>
          </p:cNvPr>
          <p:cNvSpPr txBox="1">
            <a:spLocks/>
          </p:cNvSpPr>
          <p:nvPr/>
        </p:nvSpPr>
        <p:spPr>
          <a:xfrm>
            <a:off x="336241" y="6525344"/>
            <a:ext cx="10656303" cy="216024"/>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LUTS, lower urinary tract symptoms; OAB, overactive bladder; PVR, post void residual volume.</a:t>
            </a:r>
            <a:br>
              <a:rPr lang="en-US" sz="1000" dirty="0">
                <a:solidFill>
                  <a:schemeClr val="bg1">
                    <a:lumMod val="50000"/>
                  </a:schemeClr>
                </a:solidFill>
              </a:rPr>
            </a:br>
            <a:r>
              <a:rPr lang="en-US" sz="1000" dirty="0">
                <a:solidFill>
                  <a:schemeClr val="bg1">
                    <a:lumMod val="50000"/>
                  </a:schemeClr>
                </a:solidFill>
              </a:rPr>
              <a:t>1. </a:t>
            </a:r>
            <a:r>
              <a:rPr lang="en-US" sz="1000" dirty="0" err="1">
                <a:solidFill>
                  <a:schemeClr val="bg1">
                    <a:lumMod val="50000"/>
                  </a:schemeClr>
                </a:solidFill>
              </a:rPr>
              <a:t>Kakizaki</a:t>
            </a:r>
            <a:r>
              <a:rPr lang="en-US" sz="1000" dirty="0">
                <a:solidFill>
                  <a:schemeClr val="bg1">
                    <a:lumMod val="50000"/>
                  </a:schemeClr>
                </a:solidFill>
              </a:rPr>
              <a:t> H et al. </a:t>
            </a:r>
            <a:r>
              <a:rPr lang="en-US" sz="1000" i="1" dirty="0" err="1">
                <a:solidFill>
                  <a:schemeClr val="bg1">
                    <a:lumMod val="50000"/>
                  </a:schemeClr>
                </a:solidFill>
              </a:rPr>
              <a:t>Eur</a:t>
            </a:r>
            <a:r>
              <a:rPr lang="en-US" sz="1000" i="1" dirty="0">
                <a:solidFill>
                  <a:schemeClr val="bg1">
                    <a:lumMod val="50000"/>
                  </a:schemeClr>
                </a:solidFill>
              </a:rPr>
              <a:t> </a:t>
            </a:r>
            <a:r>
              <a:rPr lang="en-US" sz="1000" i="1" dirty="0" err="1">
                <a:solidFill>
                  <a:schemeClr val="bg1">
                    <a:lumMod val="50000"/>
                  </a:schemeClr>
                </a:solidFill>
              </a:rPr>
              <a:t>Urol</a:t>
            </a:r>
            <a:r>
              <a:rPr lang="en-US" sz="1000" i="1" dirty="0">
                <a:solidFill>
                  <a:schemeClr val="bg1">
                    <a:lumMod val="50000"/>
                  </a:schemeClr>
                </a:solidFill>
              </a:rPr>
              <a:t> Focus</a:t>
            </a:r>
            <a:r>
              <a:rPr lang="en-US" sz="1000" dirty="0">
                <a:solidFill>
                  <a:schemeClr val="bg1">
                    <a:lumMod val="50000"/>
                  </a:schemeClr>
                </a:solidFill>
              </a:rPr>
              <a:t>. 2020;15;6(4):729-737. 2. EAU Guidelines on management of non-neurogenic male lower urinary tract symptoms (LUTS), incl. benign prostatic obstruction (BPO). European Association of Urology. 2022. Available at: </a:t>
            </a:r>
            <a:r>
              <a:rPr lang="en-US" sz="1000" dirty="0">
                <a:solidFill>
                  <a:schemeClr val="bg1">
                    <a:lumMod val="50000"/>
                  </a:schemeClr>
                </a:solidFill>
                <a:hlinkClick r:id="rId3"/>
              </a:rPr>
              <a:t>https://d56bochluxqnz.cloudfront.net/documents/full-guideline/EAU-Guidelines-on-Non-Neurogenic-Male-LUTS-2023.pdf</a:t>
            </a:r>
            <a:r>
              <a:rPr lang="en-US" sz="1000" dirty="0">
                <a:solidFill>
                  <a:schemeClr val="bg1">
                    <a:lumMod val="50000"/>
                  </a:schemeClr>
                </a:solidFill>
              </a:rPr>
              <a:t>. Accessed 8 March 2023. </a:t>
            </a:r>
          </a:p>
        </p:txBody>
      </p:sp>
    </p:spTree>
    <p:extLst>
      <p:ext uri="{BB962C8B-B14F-4D97-AF65-F5344CB8AC3E}">
        <p14:creationId xmlns:p14="http://schemas.microsoft.com/office/powerpoint/2010/main" val="2912290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33" y="139405"/>
            <a:ext cx="10989651" cy="1200329"/>
          </a:xfrm>
        </p:spPr>
        <p:txBody>
          <a:bodyPr/>
          <a:lstStyle/>
          <a:p>
            <a:r>
              <a:rPr lang="en-SG" sz="3600" b="1" dirty="0">
                <a:solidFill>
                  <a:schemeClr val="bg1"/>
                </a:solidFill>
                <a:latin typeface="Calibri" panose="020F0502020204030204" pitchFamily="34" charset="0"/>
                <a:ea typeface="Verdana" panose="020B0604030504040204" pitchFamily="34" charset="0"/>
                <a:cs typeface="Calibri" panose="020F0502020204030204" pitchFamily="34" charset="0"/>
              </a:rPr>
              <a:t>Updates to the EAU guidelines for the management of non-neurogenic male LUTS: Pharmacological treatment</a:t>
            </a:r>
            <a:endParaRPr lang="en-US" sz="3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B45FDBC-7F77-9D51-5091-D65CC225BF06}"/>
              </a:ext>
            </a:extLst>
          </p:cNvPr>
          <p:cNvSpPr txBox="1"/>
          <p:nvPr/>
        </p:nvSpPr>
        <p:spPr>
          <a:xfrm>
            <a:off x="1127448" y="1920654"/>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5.2.4   </a:t>
            </a:r>
            <a:r>
              <a:rPr lang="en-SG" altLang="ko-KR" i="1" dirty="0">
                <a:solidFill>
                  <a:schemeClr val="tx1">
                    <a:lumMod val="75000"/>
                    <a:lumOff val="25000"/>
                  </a:schemeClr>
                </a:solidFill>
                <a:latin typeface="Calibri" panose="020F0502020204030204" pitchFamily="34" charset="0"/>
                <a:cs typeface="Calibri" panose="020F0502020204030204" pitchFamily="34" charset="0"/>
              </a:rPr>
              <a:t>Beta-3 agonist</a:t>
            </a:r>
            <a:r>
              <a:rPr lang="en-SG" altLang="ko-KR" i="1" baseline="30000" dirty="0">
                <a:solidFill>
                  <a:schemeClr val="tx1">
                    <a:lumMod val="75000"/>
                    <a:lumOff val="25000"/>
                  </a:schemeClr>
                </a:solidFill>
                <a:latin typeface="Calibri" panose="020F0502020204030204" pitchFamily="34" charset="0"/>
                <a:cs typeface="Calibri" panose="020F0502020204030204" pitchFamily="34" charset="0"/>
              </a:rPr>
              <a:t>1</a:t>
            </a:r>
            <a:endParaRPr lang="en-US" altLang="ko-KR" i="1" baseline="30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7F57738-DD34-2FD5-E6F1-00A86E0EDD4F}"/>
              </a:ext>
            </a:extLst>
          </p:cNvPr>
          <p:cNvSpPr txBox="1"/>
          <p:nvPr/>
        </p:nvSpPr>
        <p:spPr>
          <a:xfrm>
            <a:off x="366291" y="1472362"/>
            <a:ext cx="6270872" cy="423321"/>
          </a:xfrm>
          <a:prstGeom prst="rect">
            <a:avLst/>
          </a:prstGeom>
          <a:noFill/>
        </p:spPr>
        <p:txBody>
          <a:bodyPr wrap="square" rtlCol="0">
            <a:spAutoFit/>
          </a:bodyPr>
          <a:lstStyle/>
          <a:p>
            <a:pPr>
              <a:lnSpc>
                <a:spcPct val="130000"/>
              </a:lnSpc>
            </a:pPr>
            <a:r>
              <a:rPr lang="en-US" altLang="ko-KR" b="1" dirty="0">
                <a:solidFill>
                  <a:schemeClr val="tx1">
                    <a:lumMod val="75000"/>
                    <a:lumOff val="25000"/>
                  </a:schemeClr>
                </a:solidFill>
                <a:latin typeface="Calibri" panose="020F0502020204030204" pitchFamily="34" charset="0"/>
                <a:cs typeface="Calibri" panose="020F0502020204030204" pitchFamily="34" charset="0"/>
              </a:rPr>
              <a:t>Section 5.2  Pharmacological treatment</a:t>
            </a:r>
            <a:r>
              <a:rPr lang="en-US" altLang="ko-KR" b="1" baseline="30000" dirty="0">
                <a:solidFill>
                  <a:schemeClr val="tx1">
                    <a:lumMod val="75000"/>
                    <a:lumOff val="25000"/>
                  </a:schemeClr>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E1CA09F2-93BC-5627-D376-C70C5499F4C4}"/>
              </a:ext>
            </a:extLst>
          </p:cNvPr>
          <p:cNvSpPr txBox="1"/>
          <p:nvPr/>
        </p:nvSpPr>
        <p:spPr>
          <a:xfrm>
            <a:off x="362933" y="2866702"/>
            <a:ext cx="11040228" cy="620426"/>
          </a:xfrm>
          <a:prstGeom prst="rect">
            <a:avLst/>
          </a:prstGeom>
          <a:noFill/>
        </p:spPr>
        <p:txBody>
          <a:bodyPr wrap="square">
            <a:spAutoFit/>
          </a:bodyPr>
          <a:lstStyle/>
          <a:p>
            <a:pPr>
              <a:lnSpc>
                <a:spcPct val="110000"/>
              </a:lnSpc>
            </a:pPr>
            <a:r>
              <a:rPr lang="en-US" altLang="ko-KR" sz="1600" b="1" dirty="0">
                <a:solidFill>
                  <a:srgbClr val="C00000"/>
                </a:solidFill>
                <a:latin typeface="Calibri" panose="020F0502020204030204" pitchFamily="34" charset="0"/>
                <a:cs typeface="Calibri" panose="020F0502020204030204" pitchFamily="34" charset="0"/>
              </a:rPr>
              <a:t>(Moved to 5.2.7.3) </a:t>
            </a:r>
            <a:r>
              <a:rPr lang="en-US" altLang="ko-KR" sz="1600" dirty="0">
                <a:solidFill>
                  <a:schemeClr val="accent6">
                    <a:lumMod val="75000"/>
                  </a:schemeClr>
                </a:solidFill>
                <a:latin typeface="Calibri" panose="020F0502020204030204" pitchFamily="34" charset="0"/>
                <a:cs typeface="Calibri" panose="020F0502020204030204" pitchFamily="34" charset="0"/>
              </a:rPr>
              <a:t>Silodosin + </a:t>
            </a:r>
            <a:r>
              <a:rPr lang="en-US" altLang="ko-KR" sz="1600" dirty="0" err="1">
                <a:solidFill>
                  <a:schemeClr val="accent6">
                    <a:lumMod val="75000"/>
                  </a:schemeClr>
                </a:solidFill>
                <a:latin typeface="Calibri" panose="020F0502020204030204" pitchFamily="34" charset="0"/>
                <a:cs typeface="Calibri" panose="020F0502020204030204" pitchFamily="34" charset="0"/>
              </a:rPr>
              <a:t>fesoterodine</a:t>
            </a:r>
            <a:r>
              <a:rPr lang="en-US" altLang="ko-KR" sz="1600" dirty="0">
                <a:solidFill>
                  <a:schemeClr val="accent6">
                    <a:lumMod val="75000"/>
                  </a:schemeClr>
                </a:solidFill>
                <a:latin typeface="Calibri" panose="020F0502020204030204" pitchFamily="34" charset="0"/>
                <a:cs typeface="Calibri" panose="020F0502020204030204" pitchFamily="34" charset="0"/>
              </a:rPr>
              <a:t> vs. silodosin + mirabegron (add-on) </a:t>
            </a:r>
          </a:p>
          <a:p>
            <a:pPr>
              <a:lnSpc>
                <a:spcPct val="110000"/>
              </a:lnSpc>
            </a:pPr>
            <a:r>
              <a:rPr lang="en-US" altLang="ko-KR" sz="1600" b="1" dirty="0">
                <a:solidFill>
                  <a:srgbClr val="C00000"/>
                </a:solidFill>
                <a:latin typeface="Calibri" panose="020F0502020204030204" pitchFamily="34" charset="0"/>
                <a:cs typeface="Calibri" panose="020F0502020204030204" pitchFamily="34" charset="0"/>
              </a:rPr>
              <a:t>(Moved to 5.2.7.3 &amp; replaced by newer data) </a:t>
            </a:r>
            <a:r>
              <a:rPr lang="en-US" altLang="ko-KR" sz="1600" dirty="0">
                <a:solidFill>
                  <a:schemeClr val="accent6">
                    <a:lumMod val="75000"/>
                  </a:schemeClr>
                </a:solidFill>
                <a:latin typeface="Calibri" panose="020F0502020204030204" pitchFamily="34" charset="0"/>
                <a:cs typeface="Calibri" panose="020F0502020204030204" pitchFamily="34" charset="0"/>
              </a:rPr>
              <a:t>Tamsulosin + mirabegron (add-on)</a:t>
            </a:r>
            <a:endParaRPr lang="ko-KR" altLang="en-US" sz="1600" dirty="0">
              <a:solidFill>
                <a:schemeClr val="accent6">
                  <a:lumMod val="7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0B5685D-BF3D-7AB2-0EBD-D267D0A16E70}"/>
              </a:ext>
            </a:extLst>
          </p:cNvPr>
          <p:cNvSpPr txBox="1"/>
          <p:nvPr/>
        </p:nvSpPr>
        <p:spPr>
          <a:xfrm>
            <a:off x="366359" y="2416788"/>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Efficacy:</a:t>
            </a:r>
          </a:p>
        </p:txBody>
      </p:sp>
      <p:sp>
        <p:nvSpPr>
          <p:cNvPr id="6" name="TextBox 5">
            <a:extLst>
              <a:ext uri="{FF2B5EF4-FFF2-40B4-BE49-F238E27FC236}">
                <a16:creationId xmlns:a16="http://schemas.microsoft.com/office/drawing/2014/main" id="{69523E8E-EA74-42D6-A160-1B380E89C618}"/>
              </a:ext>
            </a:extLst>
          </p:cNvPr>
          <p:cNvSpPr txBox="1"/>
          <p:nvPr/>
        </p:nvSpPr>
        <p:spPr>
          <a:xfrm>
            <a:off x="366359" y="3553685"/>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Tolerability and safety:</a:t>
            </a:r>
          </a:p>
        </p:txBody>
      </p:sp>
      <p:sp>
        <p:nvSpPr>
          <p:cNvPr id="7" name="TextBox 6">
            <a:extLst>
              <a:ext uri="{FF2B5EF4-FFF2-40B4-BE49-F238E27FC236}">
                <a16:creationId xmlns:a16="http://schemas.microsoft.com/office/drawing/2014/main" id="{B7E36ECB-FD1F-D749-F484-30258560CCE7}"/>
              </a:ext>
            </a:extLst>
          </p:cNvPr>
          <p:cNvSpPr txBox="1"/>
          <p:nvPr/>
        </p:nvSpPr>
        <p:spPr>
          <a:xfrm>
            <a:off x="336240" y="5392747"/>
            <a:ext cx="4099282" cy="691600"/>
          </a:xfrm>
          <a:prstGeom prst="rect">
            <a:avLst/>
          </a:prstGeom>
          <a:noFill/>
        </p:spPr>
        <p:txBody>
          <a:bodyPr wrap="square">
            <a:spAutoFit/>
          </a:bodyPr>
          <a:lstStyle/>
          <a:p>
            <a:pPr algn="l">
              <a:lnSpc>
                <a:spcPct val="110000"/>
              </a:lnSpc>
            </a:pPr>
            <a:r>
              <a:rPr lang="en-US" altLang="ko-KR" sz="1200" b="0" i="0" u="none" strike="noStrike" baseline="0" dirty="0">
                <a:solidFill>
                  <a:schemeClr val="tx1">
                    <a:lumMod val="75000"/>
                    <a:lumOff val="25000"/>
                  </a:schemeClr>
                </a:solidFill>
                <a:latin typeface="Calibri" panose="020F0502020204030204" pitchFamily="34" charset="0"/>
                <a:cs typeface="Calibri" panose="020F0502020204030204" pitchFamily="34" charset="0"/>
              </a:rPr>
              <a:t>The </a:t>
            </a:r>
            <a:r>
              <a:rPr lang="en-US" altLang="ko-KR" sz="1200" b="1" i="0" u="none" strike="noStrike" baseline="0" dirty="0">
                <a:solidFill>
                  <a:schemeClr val="accent2"/>
                </a:solidFill>
                <a:latin typeface="Calibri" panose="020F0502020204030204" pitchFamily="34" charset="0"/>
                <a:cs typeface="Calibri" panose="020F0502020204030204" pitchFamily="34" charset="0"/>
              </a:rPr>
              <a:t>PILLAR phase IV study</a:t>
            </a:r>
            <a:r>
              <a:rPr lang="en-US" altLang="ko-KR" sz="1200" b="0" i="0" u="none" strike="noStrike" baseline="0" dirty="0">
                <a:solidFill>
                  <a:schemeClr val="tx1">
                    <a:lumMod val="75000"/>
                    <a:lumOff val="25000"/>
                  </a:schemeClr>
                </a:solidFill>
                <a:latin typeface="Calibri" panose="020F0502020204030204" pitchFamily="34" charset="0"/>
                <a:cs typeface="Calibri" panose="020F0502020204030204" pitchFamily="34" charset="0"/>
              </a:rPr>
              <a:t> also showed that in a large population of 888 patients </a:t>
            </a:r>
            <a:r>
              <a:rPr lang="en-US" altLang="ko-KR" sz="1200" b="1" i="0" u="none" strike="noStrike" baseline="0" dirty="0">
                <a:solidFill>
                  <a:schemeClr val="accent2"/>
                </a:solidFill>
                <a:latin typeface="Calibri" panose="020F0502020204030204" pitchFamily="34" charset="0"/>
                <a:cs typeface="Calibri" panose="020F0502020204030204" pitchFamily="34" charset="0"/>
                <a:sym typeface="Symbol" panose="05050102010706020507" pitchFamily="18" charset="2"/>
              </a:rPr>
              <a:t>&gt; </a:t>
            </a:r>
            <a:r>
              <a:rPr lang="en-US" altLang="ko-KR" sz="1200" b="1" i="0" u="none" strike="noStrike" baseline="0" dirty="0">
                <a:solidFill>
                  <a:schemeClr val="accent2"/>
                </a:solidFill>
                <a:latin typeface="Calibri" panose="020F0502020204030204" pitchFamily="34" charset="0"/>
                <a:cs typeface="Calibri" panose="020F0502020204030204" pitchFamily="34" charset="0"/>
              </a:rPr>
              <a:t>65 years </a:t>
            </a:r>
            <a:r>
              <a:rPr lang="en-US" altLang="ko-KR" sz="1200" b="0" i="0" u="none" strike="noStrike" baseline="0" dirty="0">
                <a:solidFill>
                  <a:schemeClr val="tx1">
                    <a:lumMod val="75000"/>
                    <a:lumOff val="25000"/>
                  </a:schemeClr>
                </a:solidFill>
                <a:latin typeface="Calibri" panose="020F0502020204030204" pitchFamily="34" charset="0"/>
                <a:cs typeface="Calibri" panose="020F0502020204030204" pitchFamily="34" charset="0"/>
              </a:rPr>
              <a:t>(approx. 30% of males), </a:t>
            </a:r>
            <a:r>
              <a:rPr lang="en-US" altLang="ko-KR" sz="1200" b="1" i="0" u="none" strike="noStrike" baseline="0" dirty="0">
                <a:solidFill>
                  <a:schemeClr val="accent2"/>
                </a:solidFill>
                <a:latin typeface="Calibri" panose="020F0502020204030204" pitchFamily="34" charset="0"/>
                <a:cs typeface="Calibri" panose="020F0502020204030204" pitchFamily="34" charset="0"/>
              </a:rPr>
              <a:t>mirabegron 50 mg</a:t>
            </a:r>
            <a:r>
              <a:rPr lang="en-US" altLang="ko-KR" sz="1200" b="0" i="0" u="none" strike="noStrike" baseline="0" dirty="0">
                <a:solidFill>
                  <a:schemeClr val="tx1">
                    <a:lumMod val="75000"/>
                    <a:lumOff val="25000"/>
                  </a:schemeClr>
                </a:solidFill>
                <a:latin typeface="Calibri" panose="020F0502020204030204" pitchFamily="34" charset="0"/>
                <a:cs typeface="Calibri" panose="020F0502020204030204" pitchFamily="34" charset="0"/>
              </a:rPr>
              <a:t> was safe and effective</a:t>
            </a:r>
            <a:r>
              <a:rPr lang="en-US" altLang="ko-KR" sz="1200" b="0" i="0" u="none" strike="noStrike" baseline="30000" dirty="0">
                <a:solidFill>
                  <a:schemeClr val="tx1">
                    <a:lumMod val="75000"/>
                    <a:lumOff val="25000"/>
                  </a:schemeClr>
                </a:solidFill>
                <a:latin typeface="Calibri" panose="020F0502020204030204" pitchFamily="34" charset="0"/>
                <a:cs typeface="Calibri" panose="020F0502020204030204" pitchFamily="34" charset="0"/>
              </a:rPr>
              <a:t>2</a:t>
            </a:r>
            <a:r>
              <a:rPr lang="en-US" altLang="ko-KR" sz="1200" b="0" i="0" u="none" strike="noStrike" baseline="0" dirty="0">
                <a:solidFill>
                  <a:schemeClr val="tx1">
                    <a:lumMod val="75000"/>
                    <a:lumOff val="25000"/>
                  </a:schemeClr>
                </a:solidFill>
                <a:latin typeface="Calibri" panose="020F0502020204030204" pitchFamily="34" charset="0"/>
                <a:cs typeface="Calibri" panose="020F0502020204030204" pitchFamily="34" charset="0"/>
              </a:rPr>
              <a:t>.</a:t>
            </a:r>
            <a:endParaRPr lang="ko-KR" alt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87543B7E-771E-B04F-CC6A-F5CC4B83D222}"/>
              </a:ext>
            </a:extLst>
          </p:cNvPr>
          <p:cNvSpPr txBox="1"/>
          <p:nvPr/>
        </p:nvSpPr>
        <p:spPr>
          <a:xfrm>
            <a:off x="4852110" y="5225261"/>
            <a:ext cx="6716498" cy="894732"/>
          </a:xfrm>
          <a:prstGeom prst="rect">
            <a:avLst/>
          </a:prstGeom>
          <a:noFill/>
        </p:spPr>
        <p:txBody>
          <a:bodyPr wrap="square">
            <a:spAutoFit/>
          </a:bodyPr>
          <a:lstStyle/>
          <a:p>
            <a:pPr algn="l">
              <a:lnSpc>
                <a:spcPct val="110000"/>
              </a:lnSpc>
            </a:pP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The </a:t>
            </a:r>
            <a:r>
              <a:rPr lang="en-US" altLang="ko-KR" sz="1200" b="1" dirty="0">
                <a:solidFill>
                  <a:schemeClr val="accent2"/>
                </a:solidFill>
                <a:latin typeface="Calibri" panose="020F0502020204030204" pitchFamily="34" charset="0"/>
                <a:cs typeface="Calibri" panose="020F0502020204030204" pitchFamily="34" charset="0"/>
              </a:rPr>
              <a:t>phase III EMPOWUR trial</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comparing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vibegron</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to placebo and tolterodine showed </a:t>
            </a:r>
            <a:r>
              <a:rPr lang="en-US" altLang="ko-KR" sz="1200" b="1" dirty="0">
                <a:solidFill>
                  <a:schemeClr val="accent2"/>
                </a:solidFill>
                <a:latin typeface="Calibri" panose="020F0502020204030204" pitchFamily="34" charset="0"/>
                <a:cs typeface="Calibri" panose="020F0502020204030204" pitchFamily="34" charset="0"/>
              </a:rPr>
              <a:t>once daily 75 mg </a:t>
            </a:r>
            <a:r>
              <a:rPr lang="en-US" altLang="ko-KR" sz="1200" b="1" dirty="0" err="1">
                <a:solidFill>
                  <a:schemeClr val="accent2"/>
                </a:solidFill>
                <a:latin typeface="Calibri" panose="020F0502020204030204" pitchFamily="34" charset="0"/>
                <a:cs typeface="Calibri" panose="020F0502020204030204" pitchFamily="34" charset="0"/>
              </a:rPr>
              <a:t>vibegron</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provided statistically significant reductions in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micturitions</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urgency episodes and UUI</a:t>
            </a:r>
            <a:r>
              <a:rPr lang="en-US" altLang="ko-KR" sz="1200" baseline="30000" dirty="0">
                <a:solidFill>
                  <a:schemeClr val="tx1">
                    <a:lumMod val="75000"/>
                    <a:lumOff val="25000"/>
                  </a:schemeClr>
                </a:solidFill>
                <a:latin typeface="Calibri" panose="020F0502020204030204" pitchFamily="34" charset="0"/>
                <a:cs typeface="Calibri" panose="020F0502020204030204" pitchFamily="34" charset="0"/>
              </a:rPr>
              <a:t>3</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Treatment was well tolerated with a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favourable</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safety profile</a:t>
            </a:r>
            <a:r>
              <a:rPr lang="en-US" altLang="ko-KR" sz="1200" baseline="30000" dirty="0">
                <a:solidFill>
                  <a:schemeClr val="tx1">
                    <a:lumMod val="75000"/>
                    <a:lumOff val="25000"/>
                  </a:schemeClr>
                </a:solidFill>
                <a:latin typeface="Calibri" panose="020F0502020204030204" pitchFamily="34" charset="0"/>
                <a:cs typeface="Calibri" panose="020F0502020204030204" pitchFamily="34" charset="0"/>
              </a:rPr>
              <a:t>3</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However, </a:t>
            </a:r>
            <a:r>
              <a:rPr lang="en-US" altLang="ko-KR" sz="1200" b="1" dirty="0">
                <a:solidFill>
                  <a:schemeClr val="accent2"/>
                </a:solidFill>
                <a:latin typeface="Calibri" panose="020F0502020204030204" pitchFamily="34" charset="0"/>
                <a:cs typeface="Calibri" panose="020F0502020204030204" pitchFamily="34" charset="0"/>
              </a:rPr>
              <a:t>the majority of the study population (85%) were female</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and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vibegron</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is not yet licensed in Europe</a:t>
            </a:r>
            <a:r>
              <a:rPr lang="en-US" altLang="ko-KR" sz="1200" baseline="30000" dirty="0">
                <a:solidFill>
                  <a:schemeClr val="tx1">
                    <a:lumMod val="75000"/>
                    <a:lumOff val="25000"/>
                  </a:schemeClr>
                </a:solidFill>
                <a:latin typeface="Calibri" panose="020F0502020204030204" pitchFamily="34" charset="0"/>
                <a:cs typeface="Calibri" panose="020F0502020204030204" pitchFamily="34" charset="0"/>
              </a:rPr>
              <a:t>3</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a:t>
            </a:r>
            <a:endParaRPr lang="ko-KR" altLang="en-US" sz="1200" i="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12" name="Picture 11">
            <a:hlinkClick r:id="rId3"/>
            <a:extLst>
              <a:ext uri="{FF2B5EF4-FFF2-40B4-BE49-F238E27FC236}">
                <a16:creationId xmlns:a16="http://schemas.microsoft.com/office/drawing/2014/main" id="{0CD024EC-9554-FBE4-8D4B-114E1DE8B7A8}"/>
              </a:ext>
            </a:extLst>
          </p:cNvPr>
          <p:cNvPicPr>
            <a:picLocks noChangeAspect="1"/>
          </p:cNvPicPr>
          <p:nvPr/>
        </p:nvPicPr>
        <p:blipFill>
          <a:blip r:embed="rId4"/>
          <a:stretch>
            <a:fillRect/>
          </a:stretch>
        </p:blipFill>
        <p:spPr>
          <a:xfrm>
            <a:off x="407368" y="4009855"/>
            <a:ext cx="3559811" cy="1322215"/>
          </a:xfrm>
          <a:prstGeom prst="rect">
            <a:avLst/>
          </a:prstGeom>
        </p:spPr>
      </p:pic>
      <p:pic>
        <p:nvPicPr>
          <p:cNvPr id="14" name="Picture 13">
            <a:hlinkClick r:id="rId5"/>
            <a:extLst>
              <a:ext uri="{FF2B5EF4-FFF2-40B4-BE49-F238E27FC236}">
                <a16:creationId xmlns:a16="http://schemas.microsoft.com/office/drawing/2014/main" id="{C65C083F-A821-4009-966A-F5430729BA13}"/>
              </a:ext>
            </a:extLst>
          </p:cNvPr>
          <p:cNvPicPr>
            <a:picLocks noChangeAspect="1"/>
          </p:cNvPicPr>
          <p:nvPr/>
        </p:nvPicPr>
        <p:blipFill>
          <a:blip r:embed="rId6"/>
          <a:stretch>
            <a:fillRect/>
          </a:stretch>
        </p:blipFill>
        <p:spPr>
          <a:xfrm>
            <a:off x="4871864" y="3997889"/>
            <a:ext cx="2954631" cy="1237210"/>
          </a:xfrm>
          <a:prstGeom prst="rect">
            <a:avLst/>
          </a:prstGeom>
        </p:spPr>
      </p:pic>
      <p:sp>
        <p:nvSpPr>
          <p:cNvPr id="5" name="Text Placeholder 4">
            <a:extLst>
              <a:ext uri="{FF2B5EF4-FFF2-40B4-BE49-F238E27FC236}">
                <a16:creationId xmlns:a16="http://schemas.microsoft.com/office/drawing/2014/main" id="{E7C1F3BC-F9FA-BC53-DD4D-F57CAA24967D}"/>
              </a:ext>
            </a:extLst>
          </p:cNvPr>
          <p:cNvSpPr txBox="1">
            <a:spLocks/>
          </p:cNvSpPr>
          <p:nvPr/>
        </p:nvSpPr>
        <p:spPr>
          <a:xfrm>
            <a:off x="336241" y="6260085"/>
            <a:ext cx="10296264" cy="553291"/>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EAU, European Association of Urology; LUTS, lower urinary tract symptoms.</a:t>
            </a:r>
            <a:br>
              <a:rPr lang="en-US" sz="1000" dirty="0">
                <a:solidFill>
                  <a:schemeClr val="bg1">
                    <a:lumMod val="50000"/>
                  </a:schemeClr>
                </a:solidFill>
              </a:rPr>
            </a:br>
            <a:r>
              <a:rPr lang="en-US" sz="1000" dirty="0">
                <a:solidFill>
                  <a:schemeClr val="bg1">
                    <a:lumMod val="50000"/>
                  </a:schemeClr>
                </a:solidFill>
              </a:rPr>
              <a:t>1. EAU Guidelines on management of non-neurogenic male lower urinary tract symptoms (LUTS), incl. benign prostatic obstruction (BPO). European Association of Urology. 2022. Available at: </a:t>
            </a:r>
            <a:r>
              <a:rPr lang="en-US" sz="1000" dirty="0">
                <a:solidFill>
                  <a:schemeClr val="bg1">
                    <a:lumMod val="50000"/>
                  </a:schemeClr>
                </a:solidFill>
                <a:hlinkClick r:id="rId7"/>
              </a:rPr>
              <a:t>https://d56bochluxqnz.cloudfront.net/documents/full-guideline/EAU-Guidelines-on-Non-Neurogenic-Male-LUTS-2023.pdf</a:t>
            </a:r>
            <a:r>
              <a:rPr lang="en-US" sz="1000" dirty="0">
                <a:solidFill>
                  <a:schemeClr val="bg1">
                    <a:lumMod val="50000"/>
                  </a:schemeClr>
                </a:solidFill>
              </a:rPr>
              <a:t>. Accessed 8 March 2023. 2. </a:t>
            </a:r>
            <a:r>
              <a:rPr lang="en-SG" sz="1000" dirty="0">
                <a:solidFill>
                  <a:schemeClr val="bg1">
                    <a:lumMod val="50000"/>
                  </a:schemeClr>
                </a:solidFill>
              </a:rPr>
              <a:t>Wagg A, et al. </a:t>
            </a:r>
            <a:r>
              <a:rPr lang="en-SG" sz="1000" i="1" dirty="0" err="1">
                <a:solidFill>
                  <a:schemeClr val="bg1">
                    <a:lumMod val="50000"/>
                  </a:schemeClr>
                </a:solidFill>
              </a:rPr>
              <a:t>Eur</a:t>
            </a:r>
            <a:r>
              <a:rPr lang="en-SG" sz="1000" i="1" dirty="0">
                <a:solidFill>
                  <a:schemeClr val="bg1">
                    <a:lumMod val="50000"/>
                  </a:schemeClr>
                </a:solidFill>
              </a:rPr>
              <a:t> Urol. </a:t>
            </a:r>
            <a:r>
              <a:rPr lang="en-SG" sz="1000" dirty="0">
                <a:solidFill>
                  <a:schemeClr val="bg1">
                    <a:lumMod val="50000"/>
                  </a:schemeClr>
                </a:solidFill>
              </a:rPr>
              <a:t>2020;77(2):211-220. 3. </a:t>
            </a:r>
            <a:r>
              <a:rPr lang="en-SG" sz="1000" dirty="0" err="1">
                <a:solidFill>
                  <a:schemeClr val="bg1">
                    <a:lumMod val="50000"/>
                  </a:schemeClr>
                </a:solidFill>
              </a:rPr>
              <a:t>Staskin</a:t>
            </a:r>
            <a:r>
              <a:rPr lang="en-SG" sz="1000" dirty="0">
                <a:solidFill>
                  <a:schemeClr val="bg1">
                    <a:lumMod val="50000"/>
                  </a:schemeClr>
                </a:solidFill>
              </a:rPr>
              <a:t> D, et al. </a:t>
            </a:r>
            <a:r>
              <a:rPr lang="en-US" sz="1000" i="1" dirty="0">
                <a:solidFill>
                  <a:schemeClr val="bg1">
                    <a:lumMod val="50000"/>
                  </a:schemeClr>
                </a:solidFill>
              </a:rPr>
              <a:t>J Urol.</a:t>
            </a:r>
            <a:r>
              <a:rPr lang="en-US" sz="1000" dirty="0">
                <a:solidFill>
                  <a:schemeClr val="bg1">
                    <a:lumMod val="50000"/>
                  </a:schemeClr>
                </a:solidFill>
              </a:rPr>
              <a:t> 2020;204(2):316-324.</a:t>
            </a:r>
          </a:p>
        </p:txBody>
      </p:sp>
    </p:spTree>
    <p:extLst>
      <p:ext uri="{BB962C8B-B14F-4D97-AF65-F5344CB8AC3E}">
        <p14:creationId xmlns:p14="http://schemas.microsoft.com/office/powerpoint/2010/main" val="1501225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572D-7353-4D30-9ED4-45CDEDE86442}"/>
              </a:ext>
            </a:extLst>
          </p:cNvPr>
          <p:cNvSpPr>
            <a:spLocks noGrp="1"/>
          </p:cNvSpPr>
          <p:nvPr>
            <p:ph type="title"/>
          </p:nvPr>
        </p:nvSpPr>
        <p:spPr>
          <a:xfrm>
            <a:off x="336241" y="174155"/>
            <a:ext cx="11520399" cy="1203510"/>
          </a:xfrm>
        </p:spPr>
        <p:txBody>
          <a:bodyPr>
            <a:normAutofit/>
          </a:bodyPr>
          <a:lstStyle/>
          <a:p>
            <a:r>
              <a:rPr lang="en-GB" b="1" dirty="0">
                <a:ea typeface="Verdana" panose="020B0604030504040204" pitchFamily="34" charset="0"/>
              </a:rPr>
              <a:t>PILLAR Study: Study </a:t>
            </a:r>
            <a:r>
              <a:rPr lang="en-GB" dirty="0">
                <a:ea typeface="Verdana" panose="020B0604030504040204" pitchFamily="34" charset="0"/>
              </a:rPr>
              <a:t>d</a:t>
            </a:r>
            <a:r>
              <a:rPr lang="en-GB" b="1" dirty="0">
                <a:ea typeface="Verdana" panose="020B0604030504040204" pitchFamily="34" charset="0"/>
              </a:rPr>
              <a:t>esign and population</a:t>
            </a:r>
            <a:endParaRPr lang="en-US" b="1" dirty="0">
              <a:ea typeface="Verdana" panose="020B0604030504040204" pitchFamily="34" charset="0"/>
            </a:endParaRPr>
          </a:p>
        </p:txBody>
      </p:sp>
      <p:sp>
        <p:nvSpPr>
          <p:cNvPr id="3" name="Content Placeholder 2">
            <a:extLst>
              <a:ext uri="{FF2B5EF4-FFF2-40B4-BE49-F238E27FC236}">
                <a16:creationId xmlns:a16="http://schemas.microsoft.com/office/drawing/2014/main" id="{28CDD071-0941-40C1-96BF-352073B7D6E0}"/>
              </a:ext>
            </a:extLst>
          </p:cNvPr>
          <p:cNvSpPr>
            <a:spLocks noGrp="1"/>
          </p:cNvSpPr>
          <p:nvPr>
            <p:ph idx="1"/>
          </p:nvPr>
        </p:nvSpPr>
        <p:spPr>
          <a:xfrm>
            <a:off x="326472" y="1477767"/>
            <a:ext cx="11530167" cy="2095249"/>
          </a:xfrm>
        </p:spPr>
        <p:txBody>
          <a:bodyPr>
            <a:normAutofit lnSpcReduction="10000"/>
          </a:bodyPr>
          <a:lstStyle/>
          <a:p>
            <a:pPr marL="180000" indent="-180000">
              <a:spcAft>
                <a:spcPts val="600"/>
              </a:spcAft>
            </a:pPr>
            <a:r>
              <a:rPr lang="en-US" sz="1800" dirty="0">
                <a:solidFill>
                  <a:schemeClr val="accent6">
                    <a:lumMod val="75000"/>
                  </a:schemeClr>
                </a:solidFill>
              </a:rPr>
              <a:t>Phase 4, double-blind, randomized, placebo-controlled study (103 sites) across the USA and Canada</a:t>
            </a:r>
          </a:p>
          <a:p>
            <a:pPr marL="180000" indent="-180000">
              <a:spcAft>
                <a:spcPts val="600"/>
              </a:spcAft>
            </a:pPr>
            <a:r>
              <a:rPr lang="en-US" sz="1800" dirty="0">
                <a:solidFill>
                  <a:schemeClr val="accent6">
                    <a:lumMod val="75000"/>
                  </a:schemeClr>
                </a:solidFill>
              </a:rPr>
              <a:t>3-day micturition diaries completed at baseline and before Week 4, 8, and 12 (EoT) visit</a:t>
            </a:r>
          </a:p>
          <a:p>
            <a:pPr marL="180000" indent="-180000"/>
            <a:r>
              <a:rPr lang="en-US" sz="1800" dirty="0">
                <a:solidFill>
                  <a:schemeClr val="accent6">
                    <a:lumMod val="75000"/>
                  </a:schemeClr>
                </a:solidFill>
              </a:rPr>
              <a:t>Based on the 3-day micturition diary completed at baseline, OAB patients experiencing the following symptoms were randomized 1:1 to mirabegron/placebo, stratified by age &lt;75/≥75 years </a:t>
            </a:r>
          </a:p>
          <a:p>
            <a:pPr marL="361950" indent="-188913">
              <a:spcBef>
                <a:spcPts val="0"/>
              </a:spcBef>
              <a:buFont typeface="Arial" panose="020B0604020202020204" pitchFamily="34" charset="0"/>
              <a:buChar char="−"/>
            </a:pPr>
            <a:r>
              <a:rPr lang="en-US" sz="1800" dirty="0">
                <a:solidFill>
                  <a:schemeClr val="accent6">
                    <a:lumMod val="75000"/>
                  </a:schemeClr>
                </a:solidFill>
              </a:rPr>
              <a:t>≥1 incontinence episode</a:t>
            </a:r>
          </a:p>
          <a:p>
            <a:pPr marL="361950" indent="-188913">
              <a:spcBef>
                <a:spcPts val="0"/>
              </a:spcBef>
              <a:buFont typeface="Arial" panose="020B0604020202020204" pitchFamily="34" charset="0"/>
              <a:buChar char="−"/>
            </a:pPr>
            <a:r>
              <a:rPr lang="en-US" sz="1800" dirty="0">
                <a:solidFill>
                  <a:schemeClr val="accent6">
                    <a:lumMod val="75000"/>
                  </a:schemeClr>
                </a:solidFill>
              </a:rPr>
              <a:t>≥3 urgency episodes (PPIUS grade 3 or 4)</a:t>
            </a:r>
          </a:p>
          <a:p>
            <a:pPr marL="361950" indent="-188913">
              <a:spcBef>
                <a:spcPts val="0"/>
              </a:spcBef>
              <a:buFont typeface="Arial" panose="020B0604020202020204" pitchFamily="34" charset="0"/>
              <a:buChar char="−"/>
            </a:pPr>
            <a:r>
              <a:rPr lang="en-US" sz="1800" dirty="0">
                <a:solidFill>
                  <a:schemeClr val="accent6">
                    <a:lumMod val="75000"/>
                  </a:schemeClr>
                </a:solidFill>
              </a:rPr>
              <a:t>≥8 micturitions/24 hours on average</a:t>
            </a:r>
          </a:p>
          <a:p>
            <a:endParaRPr lang="en-US" sz="3600" dirty="0">
              <a:solidFill>
                <a:schemeClr val="accent6">
                  <a:lumMod val="75000"/>
                </a:schemeClr>
              </a:solidFill>
            </a:endParaRPr>
          </a:p>
        </p:txBody>
      </p:sp>
      <p:graphicFrame>
        <p:nvGraphicFramePr>
          <p:cNvPr id="4" name="Table 3">
            <a:extLst>
              <a:ext uri="{FF2B5EF4-FFF2-40B4-BE49-F238E27FC236}">
                <a16:creationId xmlns:a16="http://schemas.microsoft.com/office/drawing/2014/main" id="{3B6C9166-C9E8-4AD0-B4BA-D3973F61F589}"/>
              </a:ext>
            </a:extLst>
          </p:cNvPr>
          <p:cNvGraphicFramePr>
            <a:graphicFrameLocks noGrp="1"/>
          </p:cNvGraphicFramePr>
          <p:nvPr>
            <p:extLst>
              <p:ext uri="{D42A27DB-BD31-4B8C-83A1-F6EECF244321}">
                <p14:modId xmlns:p14="http://schemas.microsoft.com/office/powerpoint/2010/main" val="3150193499"/>
              </p:ext>
            </p:extLst>
          </p:nvPr>
        </p:nvGraphicFramePr>
        <p:xfrm>
          <a:off x="1463036" y="4687332"/>
          <a:ext cx="8582140" cy="457200"/>
        </p:xfrm>
        <a:graphic>
          <a:graphicData uri="http://schemas.openxmlformats.org/drawingml/2006/table">
            <a:tbl>
              <a:tblPr firstRow="1" bandRow="1">
                <a:tableStyleId>{2D5ABB26-0587-4C30-8999-92F81FD0307C}</a:tableStyleId>
              </a:tblPr>
              <a:tblGrid>
                <a:gridCol w="1226020">
                  <a:extLst>
                    <a:ext uri="{9D8B030D-6E8A-4147-A177-3AD203B41FA5}">
                      <a16:colId xmlns:a16="http://schemas.microsoft.com/office/drawing/2014/main" val="2404645728"/>
                    </a:ext>
                  </a:extLst>
                </a:gridCol>
                <a:gridCol w="1226020">
                  <a:extLst>
                    <a:ext uri="{9D8B030D-6E8A-4147-A177-3AD203B41FA5}">
                      <a16:colId xmlns:a16="http://schemas.microsoft.com/office/drawing/2014/main" val="274668906"/>
                    </a:ext>
                  </a:extLst>
                </a:gridCol>
                <a:gridCol w="1226020">
                  <a:extLst>
                    <a:ext uri="{9D8B030D-6E8A-4147-A177-3AD203B41FA5}">
                      <a16:colId xmlns:a16="http://schemas.microsoft.com/office/drawing/2014/main" val="257889924"/>
                    </a:ext>
                  </a:extLst>
                </a:gridCol>
                <a:gridCol w="1226020">
                  <a:extLst>
                    <a:ext uri="{9D8B030D-6E8A-4147-A177-3AD203B41FA5}">
                      <a16:colId xmlns:a16="http://schemas.microsoft.com/office/drawing/2014/main" val="1253269824"/>
                    </a:ext>
                  </a:extLst>
                </a:gridCol>
                <a:gridCol w="1226020">
                  <a:extLst>
                    <a:ext uri="{9D8B030D-6E8A-4147-A177-3AD203B41FA5}">
                      <a16:colId xmlns:a16="http://schemas.microsoft.com/office/drawing/2014/main" val="2969363773"/>
                    </a:ext>
                  </a:extLst>
                </a:gridCol>
                <a:gridCol w="1226020">
                  <a:extLst>
                    <a:ext uri="{9D8B030D-6E8A-4147-A177-3AD203B41FA5}">
                      <a16:colId xmlns:a16="http://schemas.microsoft.com/office/drawing/2014/main" val="3100140594"/>
                    </a:ext>
                  </a:extLst>
                </a:gridCol>
                <a:gridCol w="1226020">
                  <a:extLst>
                    <a:ext uri="{9D8B030D-6E8A-4147-A177-3AD203B41FA5}">
                      <a16:colId xmlns:a16="http://schemas.microsoft.com/office/drawing/2014/main" val="1891540987"/>
                    </a:ext>
                  </a:extLst>
                </a:gridCol>
              </a:tblGrid>
              <a:tr h="370840">
                <a:tc>
                  <a:txBody>
                    <a:bodyPr/>
                    <a:lstStyle/>
                    <a:p>
                      <a:pPr algn="ctr"/>
                      <a:r>
                        <a:rPr lang="en-GB" sz="1200" dirty="0">
                          <a:solidFill>
                            <a:srgbClr val="000000"/>
                          </a:solidFill>
                        </a:rPr>
                        <a:t>V1</a:t>
                      </a:r>
                    </a:p>
                    <a:p>
                      <a:pPr algn="ctr"/>
                      <a:r>
                        <a:rPr lang="en-GB" sz="1200" dirty="0">
                          <a:solidFill>
                            <a:srgbClr val="000000"/>
                          </a:solidFill>
                        </a:rPr>
                        <a:t>Screening</a:t>
                      </a:r>
                    </a:p>
                  </a:txBody>
                  <a:tcPr marL="0" marR="0">
                    <a:lnL>
                      <a:noFill/>
                    </a:lnL>
                    <a:lnR>
                      <a:noFill/>
                    </a:lnR>
                    <a:lnT w="19050" cap="flat" cmpd="sng" algn="ctr">
                      <a:noFill/>
                      <a:prstDash val="sysDash"/>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1200" dirty="0">
                          <a:solidFill>
                            <a:srgbClr val="000000"/>
                          </a:solidFill>
                        </a:rPr>
                        <a:t>V2</a:t>
                      </a:r>
                    </a:p>
                  </a:txBody>
                  <a:tcPr marL="0" marR="0">
                    <a:lnL>
                      <a:noFill/>
                    </a:lnL>
                    <a:lnR>
                      <a:noFill/>
                    </a:lnR>
                    <a:lnT w="19050" cap="flat" cmpd="sng" algn="ctr">
                      <a:noFill/>
                      <a:prstDash val="sysDash"/>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1200" dirty="0">
                          <a:solidFill>
                            <a:srgbClr val="000000"/>
                          </a:solidFill>
                        </a:rPr>
                        <a:t>V3</a:t>
                      </a:r>
                    </a:p>
                    <a:p>
                      <a:pPr algn="ctr"/>
                      <a:r>
                        <a:rPr lang="en-GB" sz="1200" dirty="0">
                          <a:solidFill>
                            <a:srgbClr val="000000"/>
                          </a:solidFill>
                        </a:rPr>
                        <a:t>Randomization</a:t>
                      </a:r>
                    </a:p>
                  </a:txBody>
                  <a:tcPr marL="0" marR="0">
                    <a:lnL>
                      <a:noFill/>
                    </a:lnL>
                    <a:lnR>
                      <a:noFill/>
                    </a:lnR>
                    <a:lnT w="19050" cap="flat" cmpd="sng" algn="ctr">
                      <a:noFill/>
                      <a:prstDash val="sysDash"/>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1200" dirty="0">
                          <a:solidFill>
                            <a:srgbClr val="000000"/>
                          </a:solidFill>
                        </a:rPr>
                        <a:t>V4</a:t>
                      </a:r>
                    </a:p>
                    <a:p>
                      <a:pPr algn="ctr"/>
                      <a:r>
                        <a:rPr lang="en-GB" sz="1200" dirty="0">
                          <a:solidFill>
                            <a:srgbClr val="000000"/>
                          </a:solidFill>
                        </a:rPr>
                        <a:t>Week 4</a:t>
                      </a:r>
                    </a:p>
                  </a:txBody>
                  <a:tcPr marL="0" marR="0">
                    <a:lnL>
                      <a:noFill/>
                    </a:lnL>
                    <a:lnR>
                      <a:noFill/>
                    </a:lnR>
                    <a:lnT w="19050" cap="flat" cmpd="sng" algn="ctr">
                      <a:noFill/>
                      <a:prstDash val="sysDash"/>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1200" dirty="0">
                          <a:solidFill>
                            <a:srgbClr val="000000"/>
                          </a:solidFill>
                        </a:rPr>
                        <a:t>V5</a:t>
                      </a:r>
                    </a:p>
                    <a:p>
                      <a:pPr algn="ctr"/>
                      <a:r>
                        <a:rPr lang="en-GB" sz="1200" dirty="0">
                          <a:solidFill>
                            <a:srgbClr val="000000"/>
                          </a:solidFill>
                        </a:rPr>
                        <a:t>Week 8</a:t>
                      </a:r>
                    </a:p>
                  </a:txBody>
                  <a:tcPr marL="0" marR="0">
                    <a:lnL>
                      <a:noFill/>
                    </a:lnL>
                    <a:lnR>
                      <a:noFill/>
                    </a:lnR>
                    <a:lnT w="19050" cap="flat" cmpd="sng" algn="ctr">
                      <a:noFill/>
                      <a:prstDash val="sysDash"/>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1200" dirty="0">
                          <a:solidFill>
                            <a:srgbClr val="000000"/>
                          </a:solidFill>
                        </a:rPr>
                        <a:t>V6</a:t>
                      </a:r>
                    </a:p>
                    <a:p>
                      <a:pPr algn="ctr"/>
                      <a:r>
                        <a:rPr lang="en-GB" sz="1200" dirty="0">
                          <a:solidFill>
                            <a:srgbClr val="000000"/>
                          </a:solidFill>
                        </a:rPr>
                        <a:t>Week 12/EoT</a:t>
                      </a:r>
                    </a:p>
                  </a:txBody>
                  <a:tcPr marL="0" marR="0">
                    <a:lnL>
                      <a:noFill/>
                    </a:lnL>
                    <a:lnR>
                      <a:noFill/>
                    </a:lnR>
                    <a:lnT w="19050" cap="flat" cmpd="sng" algn="ctr">
                      <a:noFill/>
                      <a:prstDash val="sysDash"/>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1200" dirty="0">
                          <a:solidFill>
                            <a:srgbClr val="000000"/>
                          </a:solidFill>
                        </a:rPr>
                        <a:t>V7</a:t>
                      </a:r>
                    </a:p>
                    <a:p>
                      <a:pPr algn="ctr"/>
                      <a:r>
                        <a:rPr lang="en-GB" sz="1200" dirty="0">
                          <a:solidFill>
                            <a:srgbClr val="000000"/>
                          </a:solidFill>
                        </a:rPr>
                        <a:t>Week 16</a:t>
                      </a:r>
                    </a:p>
                  </a:txBody>
                  <a:tcPr marL="0" marR="0">
                    <a:lnL>
                      <a:noFill/>
                    </a:lnL>
                    <a:lnR>
                      <a:noFill/>
                    </a:lnR>
                    <a:lnT w="19050" cap="flat" cmpd="sng" algn="ctr">
                      <a:noFill/>
                      <a:prstDash val="sysDash"/>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615452259"/>
                  </a:ext>
                </a:extLst>
              </a:tr>
            </a:tbl>
          </a:graphicData>
        </a:graphic>
      </p:graphicFrame>
      <p:sp>
        <p:nvSpPr>
          <p:cNvPr id="5" name="Left Brace 4">
            <a:extLst>
              <a:ext uri="{FF2B5EF4-FFF2-40B4-BE49-F238E27FC236}">
                <a16:creationId xmlns:a16="http://schemas.microsoft.com/office/drawing/2014/main" id="{93885C30-DF42-4503-A84E-9AC65191E0D6}"/>
              </a:ext>
            </a:extLst>
          </p:cNvPr>
          <p:cNvSpPr/>
          <p:nvPr/>
        </p:nvSpPr>
        <p:spPr>
          <a:xfrm rot="16200000">
            <a:off x="3844032" y="4578810"/>
            <a:ext cx="144000" cy="1224000"/>
          </a:xfrm>
          <a:prstGeom prst="leftBrace">
            <a:avLst>
              <a:gd name="adj1" fmla="val 16648"/>
              <a:gd name="adj2" fmla="val 49836"/>
            </a:avLst>
          </a:pr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TextBox 5">
            <a:extLst>
              <a:ext uri="{FF2B5EF4-FFF2-40B4-BE49-F238E27FC236}">
                <a16:creationId xmlns:a16="http://schemas.microsoft.com/office/drawing/2014/main" id="{08499EF3-FF27-43F4-85E4-ED4800DC4940}"/>
              </a:ext>
            </a:extLst>
          </p:cNvPr>
          <p:cNvSpPr txBox="1"/>
          <p:nvPr/>
        </p:nvSpPr>
        <p:spPr>
          <a:xfrm>
            <a:off x="3371652" y="5276955"/>
            <a:ext cx="1088760" cy="461665"/>
          </a:xfrm>
          <a:prstGeom prst="rect">
            <a:avLst/>
          </a:prstGeom>
          <a:noFill/>
        </p:spPr>
        <p:txBody>
          <a:bodyPr wrap="none" rtlCol="0">
            <a:spAutoFit/>
          </a:bodyPr>
          <a:lstStyle/>
          <a:p>
            <a:pPr algn="ctr"/>
            <a:r>
              <a:rPr lang="en-GB" sz="1200" dirty="0">
                <a:solidFill>
                  <a:srgbClr val="000000"/>
                </a:solidFill>
              </a:rPr>
              <a:t>Placebo run-in</a:t>
            </a:r>
            <a:br>
              <a:rPr lang="en-GB" sz="1200" dirty="0">
                <a:solidFill>
                  <a:srgbClr val="000000"/>
                </a:solidFill>
              </a:rPr>
            </a:br>
            <a:r>
              <a:rPr lang="en-GB" sz="1200" dirty="0">
                <a:solidFill>
                  <a:srgbClr val="000000"/>
                </a:solidFill>
              </a:rPr>
              <a:t>(2 weeks)</a:t>
            </a:r>
          </a:p>
        </p:txBody>
      </p:sp>
      <p:sp>
        <p:nvSpPr>
          <p:cNvPr id="7" name="Left Brace 6">
            <a:extLst>
              <a:ext uri="{FF2B5EF4-FFF2-40B4-BE49-F238E27FC236}">
                <a16:creationId xmlns:a16="http://schemas.microsoft.com/office/drawing/2014/main" id="{7856F045-1E98-46CC-88BE-797168C8EBCE}"/>
              </a:ext>
            </a:extLst>
          </p:cNvPr>
          <p:cNvSpPr/>
          <p:nvPr/>
        </p:nvSpPr>
        <p:spPr>
          <a:xfrm rot="16200000">
            <a:off x="6309585" y="3354811"/>
            <a:ext cx="144000" cy="3672000"/>
          </a:xfrm>
          <a:prstGeom prst="leftBrace">
            <a:avLst>
              <a:gd name="adj1" fmla="val 16648"/>
              <a:gd name="adj2" fmla="val 49836"/>
            </a:avLst>
          </a:pr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TextBox 7">
            <a:extLst>
              <a:ext uri="{FF2B5EF4-FFF2-40B4-BE49-F238E27FC236}">
                <a16:creationId xmlns:a16="http://schemas.microsoft.com/office/drawing/2014/main" id="{B799EB1D-C1AB-4DD1-885E-263B6A200EED}"/>
              </a:ext>
            </a:extLst>
          </p:cNvPr>
          <p:cNvSpPr txBox="1"/>
          <p:nvPr/>
        </p:nvSpPr>
        <p:spPr>
          <a:xfrm>
            <a:off x="5744231" y="5276955"/>
            <a:ext cx="1274708" cy="461665"/>
          </a:xfrm>
          <a:prstGeom prst="rect">
            <a:avLst/>
          </a:prstGeom>
          <a:noFill/>
        </p:spPr>
        <p:txBody>
          <a:bodyPr wrap="none" rtlCol="0">
            <a:spAutoFit/>
          </a:bodyPr>
          <a:lstStyle/>
          <a:p>
            <a:pPr algn="ctr"/>
            <a:r>
              <a:rPr lang="en-GB" sz="1200" dirty="0">
                <a:solidFill>
                  <a:srgbClr val="000000"/>
                </a:solidFill>
              </a:rPr>
              <a:t>Treatment period</a:t>
            </a:r>
          </a:p>
          <a:p>
            <a:pPr algn="ctr"/>
            <a:r>
              <a:rPr lang="en-GB" sz="1200" dirty="0">
                <a:solidFill>
                  <a:srgbClr val="000000"/>
                </a:solidFill>
              </a:rPr>
              <a:t>(12 weeks)</a:t>
            </a:r>
          </a:p>
        </p:txBody>
      </p:sp>
      <p:sp>
        <p:nvSpPr>
          <p:cNvPr id="9" name="TextBox 8">
            <a:extLst>
              <a:ext uri="{FF2B5EF4-FFF2-40B4-BE49-F238E27FC236}">
                <a16:creationId xmlns:a16="http://schemas.microsoft.com/office/drawing/2014/main" id="{98D192D4-E84A-428F-9CDE-6F7FD9F04E34}"/>
              </a:ext>
            </a:extLst>
          </p:cNvPr>
          <p:cNvSpPr txBox="1"/>
          <p:nvPr/>
        </p:nvSpPr>
        <p:spPr>
          <a:xfrm>
            <a:off x="8665907" y="5276955"/>
            <a:ext cx="1479123" cy="461665"/>
          </a:xfrm>
          <a:prstGeom prst="rect">
            <a:avLst/>
          </a:prstGeom>
          <a:noFill/>
        </p:spPr>
        <p:txBody>
          <a:bodyPr wrap="none" rtlCol="0">
            <a:spAutoFit/>
          </a:bodyPr>
          <a:lstStyle/>
          <a:p>
            <a:pPr algn="ctr"/>
            <a:r>
              <a:rPr lang="en-GB" sz="1200" dirty="0">
                <a:solidFill>
                  <a:srgbClr val="000000"/>
                </a:solidFill>
              </a:rPr>
              <a:t>Follow-up phone call</a:t>
            </a:r>
          </a:p>
          <a:p>
            <a:pPr algn="ctr"/>
            <a:r>
              <a:rPr lang="en-GB" sz="1200" dirty="0">
                <a:solidFill>
                  <a:srgbClr val="000000"/>
                </a:solidFill>
              </a:rPr>
              <a:t>(4 weeks after EoT)</a:t>
            </a:r>
          </a:p>
        </p:txBody>
      </p:sp>
      <p:sp>
        <p:nvSpPr>
          <p:cNvPr id="10" name="Rectangle 9">
            <a:extLst>
              <a:ext uri="{FF2B5EF4-FFF2-40B4-BE49-F238E27FC236}">
                <a16:creationId xmlns:a16="http://schemas.microsoft.com/office/drawing/2014/main" id="{1E02A57D-ECDA-48FB-910B-1C69EA57EA1C}"/>
              </a:ext>
            </a:extLst>
          </p:cNvPr>
          <p:cNvSpPr/>
          <p:nvPr/>
        </p:nvSpPr>
        <p:spPr>
          <a:xfrm>
            <a:off x="4520276" y="3642209"/>
            <a:ext cx="3682476" cy="505785"/>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Mirabegron, flexible dosing regimen</a:t>
            </a:r>
          </a:p>
          <a:p>
            <a:pPr algn="ctr"/>
            <a:r>
              <a:rPr lang="en-GB" sz="1200" dirty="0">
                <a:solidFill>
                  <a:schemeClr val="bg1"/>
                </a:solidFill>
              </a:rPr>
              <a:t>25 mg with option to titrate to 50 mg at week 4 or 8</a:t>
            </a:r>
          </a:p>
        </p:txBody>
      </p:sp>
      <p:sp>
        <p:nvSpPr>
          <p:cNvPr id="11" name="Rectangle 10">
            <a:extLst>
              <a:ext uri="{FF2B5EF4-FFF2-40B4-BE49-F238E27FC236}">
                <a16:creationId xmlns:a16="http://schemas.microsoft.com/office/drawing/2014/main" id="{78D4F61F-3D40-4148-B527-1D4ED6F9BC1B}"/>
              </a:ext>
            </a:extLst>
          </p:cNvPr>
          <p:cNvSpPr/>
          <p:nvPr/>
        </p:nvSpPr>
        <p:spPr>
          <a:xfrm>
            <a:off x="4527428" y="4188086"/>
            <a:ext cx="3675324" cy="367181"/>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Placebo</a:t>
            </a:r>
            <a:endParaRPr lang="en-GB" sz="800" b="1" dirty="0">
              <a:solidFill>
                <a:schemeClr val="bg1"/>
              </a:solidFill>
            </a:endParaRPr>
          </a:p>
        </p:txBody>
      </p:sp>
      <p:sp>
        <p:nvSpPr>
          <p:cNvPr id="12" name="Left Bracket 11">
            <a:extLst>
              <a:ext uri="{FF2B5EF4-FFF2-40B4-BE49-F238E27FC236}">
                <a16:creationId xmlns:a16="http://schemas.microsoft.com/office/drawing/2014/main" id="{CB266A2E-97CE-4438-A42B-730E1BB13B2F}"/>
              </a:ext>
            </a:extLst>
          </p:cNvPr>
          <p:cNvSpPr/>
          <p:nvPr/>
        </p:nvSpPr>
        <p:spPr>
          <a:xfrm>
            <a:off x="4292143" y="3770088"/>
            <a:ext cx="228133" cy="612000"/>
          </a:xfrm>
          <a:prstGeom prst="leftBracket">
            <a:avLst>
              <a:gd name="adj" fmla="val 0"/>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E34B4F8D-FFE8-442A-A096-1CA7ABB209E1}"/>
              </a:ext>
            </a:extLst>
          </p:cNvPr>
          <p:cNvCxnSpPr/>
          <p:nvPr/>
        </p:nvCxnSpPr>
        <p:spPr>
          <a:xfrm>
            <a:off x="1775520" y="4076088"/>
            <a:ext cx="2520000" cy="0"/>
          </a:xfrm>
          <a:prstGeom prst="line">
            <a:avLst/>
          </a:prstGeom>
          <a:ln w="19050">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4" name="Left Bracket 13">
            <a:extLst>
              <a:ext uri="{FF2B5EF4-FFF2-40B4-BE49-F238E27FC236}">
                <a16:creationId xmlns:a16="http://schemas.microsoft.com/office/drawing/2014/main" id="{17F88DDB-111E-4E5D-ADFB-3F986680B2F7}"/>
              </a:ext>
            </a:extLst>
          </p:cNvPr>
          <p:cNvSpPr/>
          <p:nvPr/>
        </p:nvSpPr>
        <p:spPr>
          <a:xfrm flipH="1">
            <a:off x="8213061" y="3770088"/>
            <a:ext cx="239820" cy="612000"/>
          </a:xfrm>
          <a:prstGeom prst="leftBracket">
            <a:avLst>
              <a:gd name="adj" fmla="val 0"/>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id="{489E99B5-6B4E-4284-9FB4-BA9FBC2AC8E0}"/>
              </a:ext>
            </a:extLst>
          </p:cNvPr>
          <p:cNvCxnSpPr/>
          <p:nvPr/>
        </p:nvCxnSpPr>
        <p:spPr>
          <a:xfrm>
            <a:off x="8455929" y="4076088"/>
            <a:ext cx="1224000" cy="0"/>
          </a:xfrm>
          <a:prstGeom prst="line">
            <a:avLst/>
          </a:prstGeom>
          <a:ln w="1905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F64609-2AAB-432D-9CE7-8DA1B896B3D6}"/>
              </a:ext>
            </a:extLst>
          </p:cNvPr>
          <p:cNvCxnSpPr/>
          <p:nvPr/>
        </p:nvCxnSpPr>
        <p:spPr>
          <a:xfrm>
            <a:off x="9427860" y="4677925"/>
            <a:ext cx="0" cy="54000"/>
          </a:xfrm>
          <a:prstGeom prst="line">
            <a:avLst/>
          </a:prstGeom>
          <a:ln w="1905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588B1E6-6C1D-44E2-A185-8F188DFBC11A}"/>
              </a:ext>
            </a:extLst>
          </p:cNvPr>
          <p:cNvCxnSpPr/>
          <p:nvPr/>
        </p:nvCxnSpPr>
        <p:spPr>
          <a:xfrm>
            <a:off x="8202752" y="4677925"/>
            <a:ext cx="0" cy="54000"/>
          </a:xfrm>
          <a:prstGeom prst="line">
            <a:avLst/>
          </a:prstGeom>
          <a:ln w="1905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D3293D-6184-4D65-9B0C-689B438A1348}"/>
              </a:ext>
            </a:extLst>
          </p:cNvPr>
          <p:cNvCxnSpPr/>
          <p:nvPr/>
        </p:nvCxnSpPr>
        <p:spPr>
          <a:xfrm>
            <a:off x="6977644" y="4677925"/>
            <a:ext cx="0" cy="54000"/>
          </a:xfrm>
          <a:prstGeom prst="line">
            <a:avLst/>
          </a:prstGeom>
          <a:ln w="1905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9ECA92-AFEF-421C-B4D4-B8D4E15072EF}"/>
              </a:ext>
            </a:extLst>
          </p:cNvPr>
          <p:cNvCxnSpPr/>
          <p:nvPr/>
        </p:nvCxnSpPr>
        <p:spPr>
          <a:xfrm>
            <a:off x="5752536" y="4677925"/>
            <a:ext cx="0" cy="54000"/>
          </a:xfrm>
          <a:prstGeom prst="line">
            <a:avLst/>
          </a:prstGeom>
          <a:ln w="1905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3FADF54-0283-4157-8512-6BED3A6CE5DB}"/>
              </a:ext>
            </a:extLst>
          </p:cNvPr>
          <p:cNvCxnSpPr/>
          <p:nvPr/>
        </p:nvCxnSpPr>
        <p:spPr>
          <a:xfrm>
            <a:off x="4527428" y="4677925"/>
            <a:ext cx="0" cy="54000"/>
          </a:xfrm>
          <a:prstGeom prst="line">
            <a:avLst/>
          </a:prstGeom>
          <a:ln w="1905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1B34AB3-C38C-4B72-B4AE-3AE50D3AA35A}"/>
              </a:ext>
            </a:extLst>
          </p:cNvPr>
          <p:cNvCxnSpPr/>
          <p:nvPr/>
        </p:nvCxnSpPr>
        <p:spPr>
          <a:xfrm>
            <a:off x="3302320" y="4677925"/>
            <a:ext cx="0" cy="54000"/>
          </a:xfrm>
          <a:prstGeom prst="line">
            <a:avLst/>
          </a:prstGeom>
          <a:ln w="1905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120D7B-1B3E-4C92-883C-722F878DE536}"/>
              </a:ext>
            </a:extLst>
          </p:cNvPr>
          <p:cNvCxnSpPr/>
          <p:nvPr/>
        </p:nvCxnSpPr>
        <p:spPr>
          <a:xfrm>
            <a:off x="2077212" y="4677925"/>
            <a:ext cx="0" cy="54000"/>
          </a:xfrm>
          <a:prstGeom prst="line">
            <a:avLst/>
          </a:prstGeom>
          <a:ln w="1905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2DE9993-3EEE-4A2E-8A11-230B891A1808}"/>
              </a:ext>
            </a:extLst>
          </p:cNvPr>
          <p:cNvCxnSpPr/>
          <p:nvPr/>
        </p:nvCxnSpPr>
        <p:spPr>
          <a:xfrm>
            <a:off x="1775519" y="4674115"/>
            <a:ext cx="7920000"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80B465B-9892-4448-B6A8-B431B8396003}"/>
              </a:ext>
            </a:extLst>
          </p:cNvPr>
          <p:cNvSpPr txBox="1"/>
          <p:nvPr/>
        </p:nvSpPr>
        <p:spPr>
          <a:xfrm>
            <a:off x="1479922" y="5785519"/>
            <a:ext cx="7010326" cy="307777"/>
          </a:xfrm>
          <a:prstGeom prst="rect">
            <a:avLst/>
          </a:prstGeom>
          <a:noFill/>
        </p:spPr>
        <p:txBody>
          <a:bodyPr wrap="square" rtlCol="0">
            <a:spAutoFit/>
          </a:bodyPr>
          <a:lstStyle/>
          <a:p>
            <a:r>
              <a:rPr lang="en-GB" sz="1400" b="1" dirty="0">
                <a:solidFill>
                  <a:schemeClr val="accent6">
                    <a:lumMod val="75000"/>
                  </a:schemeClr>
                </a:solidFill>
              </a:rPr>
              <a:t>Note: The study was powered for superiority of total mirabegron over placebo</a:t>
            </a:r>
            <a:endParaRPr lang="en-US" sz="1400" b="1" dirty="0">
              <a:solidFill>
                <a:schemeClr val="accent6">
                  <a:lumMod val="75000"/>
                </a:schemeClr>
              </a:solidFill>
            </a:endParaRPr>
          </a:p>
        </p:txBody>
      </p:sp>
      <p:sp>
        <p:nvSpPr>
          <p:cNvPr id="24" name="Text Placeholder 4">
            <a:extLst>
              <a:ext uri="{FF2B5EF4-FFF2-40B4-BE49-F238E27FC236}">
                <a16:creationId xmlns:a16="http://schemas.microsoft.com/office/drawing/2014/main" id="{EB8A7D4E-07F7-1C41-DF15-1C605071D5D2}"/>
              </a:ext>
            </a:extLst>
          </p:cNvPr>
          <p:cNvSpPr txBox="1">
            <a:spLocks/>
          </p:cNvSpPr>
          <p:nvPr/>
        </p:nvSpPr>
        <p:spPr>
          <a:xfrm>
            <a:off x="308037" y="6330856"/>
            <a:ext cx="10656303" cy="410512"/>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err="1">
                <a:solidFill>
                  <a:schemeClr val="bg1">
                    <a:lumMod val="50000"/>
                  </a:schemeClr>
                </a:solidFill>
              </a:rPr>
              <a:t>EoT</a:t>
            </a:r>
            <a:r>
              <a:rPr lang="en-US" sz="1000" dirty="0">
                <a:solidFill>
                  <a:schemeClr val="bg1">
                    <a:lumMod val="50000"/>
                  </a:schemeClr>
                </a:solidFill>
              </a:rPr>
              <a:t>, end of treatment; OAB, overactive bladder syndrome; PPIUS, Patient Perception of Intensity of Urgency Scale; V, visit.</a:t>
            </a:r>
            <a:br>
              <a:rPr lang="en-US" sz="1000" dirty="0">
                <a:solidFill>
                  <a:schemeClr val="bg1">
                    <a:lumMod val="50000"/>
                  </a:schemeClr>
                </a:solidFill>
              </a:rPr>
            </a:br>
            <a:r>
              <a:rPr lang="en-SG" sz="1000" dirty="0">
                <a:solidFill>
                  <a:schemeClr val="bg1">
                    <a:lumMod val="50000"/>
                  </a:schemeClr>
                </a:solidFill>
              </a:rPr>
              <a:t>Wagg A, et al. </a:t>
            </a:r>
            <a:r>
              <a:rPr lang="en-SG" sz="1000" i="1" dirty="0" err="1">
                <a:solidFill>
                  <a:schemeClr val="bg1">
                    <a:lumMod val="50000"/>
                  </a:schemeClr>
                </a:solidFill>
              </a:rPr>
              <a:t>Eur</a:t>
            </a:r>
            <a:r>
              <a:rPr lang="en-SG" sz="1000" i="1" dirty="0">
                <a:solidFill>
                  <a:schemeClr val="bg1">
                    <a:lumMod val="50000"/>
                  </a:schemeClr>
                </a:solidFill>
              </a:rPr>
              <a:t> Urol. </a:t>
            </a:r>
            <a:r>
              <a:rPr lang="en-SG" sz="1000" dirty="0">
                <a:solidFill>
                  <a:schemeClr val="bg1">
                    <a:lumMod val="50000"/>
                  </a:schemeClr>
                </a:solidFill>
              </a:rPr>
              <a:t>2020;77(2):211-220. </a:t>
            </a:r>
            <a:endParaRPr lang="en-US" sz="1000" dirty="0">
              <a:solidFill>
                <a:schemeClr val="bg1">
                  <a:lumMod val="50000"/>
                </a:schemeClr>
              </a:solidFill>
            </a:endParaRPr>
          </a:p>
        </p:txBody>
      </p:sp>
    </p:spTree>
    <p:extLst>
      <p:ext uri="{BB962C8B-B14F-4D97-AF65-F5344CB8AC3E}">
        <p14:creationId xmlns:p14="http://schemas.microsoft.com/office/powerpoint/2010/main" val="318450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12928A8-0BFF-4E9F-AB21-6A1347B0833C}"/>
              </a:ext>
            </a:extLst>
          </p:cNvPr>
          <p:cNvSpPr/>
          <p:nvPr/>
        </p:nvSpPr>
        <p:spPr>
          <a:xfrm>
            <a:off x="1271464" y="5975986"/>
            <a:ext cx="9375707" cy="246221"/>
          </a:xfrm>
          <a:prstGeom prst="rect">
            <a:avLst/>
          </a:prstGeom>
        </p:spPr>
        <p:txBody>
          <a:bodyPr wrap="square">
            <a:spAutoFit/>
          </a:bodyPr>
          <a:lstStyle/>
          <a:p>
            <a:pPr>
              <a:buSzPts val="1000"/>
            </a:pPr>
            <a:r>
              <a:rPr lang="en-US" sz="1000" dirty="0">
                <a:solidFill>
                  <a:schemeClr val="accent6">
                    <a:lumMod val="75000"/>
                  </a:schemeClr>
                </a:solidFill>
                <a:latin typeface="Calibri" panose="020F0502020204030204" pitchFamily="34" charset="0"/>
                <a:cs typeface="Calibri" panose="020F0502020204030204" pitchFamily="34" charset="0"/>
              </a:rPr>
              <a:t>Adjusted mean changes generated from ANCOVA models with treatment group, sex, age group (&lt;75 or ≥75 years), and country as fixed factors and baseline value as a covariate. </a:t>
            </a:r>
            <a:endParaRPr lang="en-US" sz="10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grpSp>
        <p:nvGrpSpPr>
          <p:cNvPr id="40" name="Group 39">
            <a:extLst>
              <a:ext uri="{FF2B5EF4-FFF2-40B4-BE49-F238E27FC236}">
                <a16:creationId xmlns:a16="http://schemas.microsoft.com/office/drawing/2014/main" id="{84BA7AFC-CF00-45BA-84CF-3FCEE71B61CF}"/>
              </a:ext>
            </a:extLst>
          </p:cNvPr>
          <p:cNvGrpSpPr/>
          <p:nvPr/>
        </p:nvGrpSpPr>
        <p:grpSpPr>
          <a:xfrm>
            <a:off x="2001778" y="2702822"/>
            <a:ext cx="4207083" cy="2883136"/>
            <a:chOff x="4697875" y="2305667"/>
            <a:chExt cx="3866848" cy="2883136"/>
          </a:xfrm>
        </p:grpSpPr>
        <p:graphicFrame>
          <p:nvGraphicFramePr>
            <p:cNvPr id="41" name="Chart 40">
              <a:extLst>
                <a:ext uri="{FF2B5EF4-FFF2-40B4-BE49-F238E27FC236}">
                  <a16:creationId xmlns:a16="http://schemas.microsoft.com/office/drawing/2014/main" id="{B3F75DFB-4D99-4130-AA2D-292A216E14D3}"/>
                </a:ext>
              </a:extLst>
            </p:cNvPr>
            <p:cNvGraphicFramePr/>
            <p:nvPr/>
          </p:nvGraphicFramePr>
          <p:xfrm>
            <a:off x="4697875" y="2305667"/>
            <a:ext cx="3866848" cy="2883136"/>
          </p:xfrm>
          <a:graphic>
            <a:graphicData uri="http://schemas.openxmlformats.org/drawingml/2006/chart">
              <c:chart xmlns:c="http://schemas.openxmlformats.org/drawingml/2006/chart" xmlns:r="http://schemas.openxmlformats.org/officeDocument/2006/relationships" r:id="rId3"/>
            </a:graphicData>
          </a:graphic>
        </p:graphicFrame>
        <p:cxnSp>
          <p:nvCxnSpPr>
            <p:cNvPr id="42" name="Straight Connector 41">
              <a:extLst>
                <a:ext uri="{FF2B5EF4-FFF2-40B4-BE49-F238E27FC236}">
                  <a16:creationId xmlns:a16="http://schemas.microsoft.com/office/drawing/2014/main" id="{E58014BF-B51A-4585-95FE-8B659E5D4FD8}"/>
                </a:ext>
              </a:extLst>
            </p:cNvPr>
            <p:cNvCxnSpPr>
              <a:cxnSpLocks/>
            </p:cNvCxnSpPr>
            <p:nvPr/>
          </p:nvCxnSpPr>
          <p:spPr>
            <a:xfrm>
              <a:off x="5415732" y="2444375"/>
              <a:ext cx="275459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5507376A-2C8F-4749-900E-C90EA3F3EB31}"/>
              </a:ext>
            </a:extLst>
          </p:cNvPr>
          <p:cNvGrpSpPr/>
          <p:nvPr/>
        </p:nvGrpSpPr>
        <p:grpSpPr>
          <a:xfrm>
            <a:off x="3712978" y="5286869"/>
            <a:ext cx="1395469" cy="180000"/>
            <a:chOff x="2098763" y="4735404"/>
            <a:chExt cx="1294107" cy="252000"/>
          </a:xfrm>
        </p:grpSpPr>
        <p:sp>
          <p:nvSpPr>
            <p:cNvPr id="44" name="Right Bracket 43">
              <a:extLst>
                <a:ext uri="{FF2B5EF4-FFF2-40B4-BE49-F238E27FC236}">
                  <a16:creationId xmlns:a16="http://schemas.microsoft.com/office/drawing/2014/main" id="{DD885924-7B27-4AC9-94F1-021544D5F021}"/>
                </a:ext>
              </a:extLst>
            </p:cNvPr>
            <p:cNvSpPr/>
            <p:nvPr/>
          </p:nvSpPr>
          <p:spPr>
            <a:xfrm rot="5400000">
              <a:off x="2655817" y="4178350"/>
              <a:ext cx="180000" cy="1294107"/>
            </a:xfrm>
            <a:prstGeom prst="rightBracket">
              <a:avLst/>
            </a:pr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chemeClr val="accent6">
                    <a:lumMod val="75000"/>
                  </a:schemeClr>
                </a:solidFill>
              </a:endParaRPr>
            </a:p>
          </p:txBody>
        </p:sp>
        <p:cxnSp>
          <p:nvCxnSpPr>
            <p:cNvPr id="45" name="Straight Connector 44">
              <a:extLst>
                <a:ext uri="{FF2B5EF4-FFF2-40B4-BE49-F238E27FC236}">
                  <a16:creationId xmlns:a16="http://schemas.microsoft.com/office/drawing/2014/main" id="{6F36F3D3-7E7E-489C-A7D9-654AE6771B1F}"/>
                </a:ext>
              </a:extLst>
            </p:cNvPr>
            <p:cNvCxnSpPr/>
            <p:nvPr/>
          </p:nvCxnSpPr>
          <p:spPr>
            <a:xfrm>
              <a:off x="2745817" y="4915404"/>
              <a:ext cx="0" cy="720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5" name="Rectangle 54">
            <a:extLst>
              <a:ext uri="{FF2B5EF4-FFF2-40B4-BE49-F238E27FC236}">
                <a16:creationId xmlns:a16="http://schemas.microsoft.com/office/drawing/2014/main" id="{CD6FC025-F5CB-48F0-89ED-E1A7467DC342}"/>
              </a:ext>
            </a:extLst>
          </p:cNvPr>
          <p:cNvSpPr/>
          <p:nvPr/>
        </p:nvSpPr>
        <p:spPr>
          <a:xfrm>
            <a:off x="2359187" y="1628800"/>
            <a:ext cx="3574284" cy="338554"/>
          </a:xfrm>
          <a:prstGeom prst="rect">
            <a:avLst/>
          </a:prstGeom>
        </p:spPr>
        <p:txBody>
          <a:bodyPr wrap="square">
            <a:spAutoFit/>
          </a:bodyPr>
          <a:lstStyle/>
          <a:p>
            <a:pPr algn="ctr"/>
            <a:r>
              <a:rPr lang="en-GB" sz="1600" b="1" dirty="0">
                <a:solidFill>
                  <a:schemeClr val="accent6">
                    <a:lumMod val="75000"/>
                  </a:schemeClr>
                </a:solidFill>
              </a:rPr>
              <a:t>Incontinence episodes/24 h</a:t>
            </a:r>
          </a:p>
        </p:txBody>
      </p:sp>
      <p:sp>
        <p:nvSpPr>
          <p:cNvPr id="56" name="TextBox 55">
            <a:extLst>
              <a:ext uri="{FF2B5EF4-FFF2-40B4-BE49-F238E27FC236}">
                <a16:creationId xmlns:a16="http://schemas.microsoft.com/office/drawing/2014/main" id="{2E9BFDAD-9452-4481-B1DD-472623E659EF}"/>
              </a:ext>
            </a:extLst>
          </p:cNvPr>
          <p:cNvSpPr txBox="1"/>
          <p:nvPr/>
        </p:nvSpPr>
        <p:spPr>
          <a:xfrm>
            <a:off x="3460679" y="2172675"/>
            <a:ext cx="662361" cy="600164"/>
          </a:xfrm>
          <a:prstGeom prst="rect">
            <a:avLst/>
          </a:prstGeom>
          <a:noFill/>
        </p:spPr>
        <p:txBody>
          <a:bodyPr wrap="none" rtlCol="0">
            <a:spAutoFit/>
          </a:bodyPr>
          <a:lstStyle/>
          <a:p>
            <a:pPr algn="ctr"/>
            <a:r>
              <a:rPr lang="en-GB" sz="1100" b="1" dirty="0">
                <a:solidFill>
                  <a:schemeClr val="accent6">
                    <a:lumMod val="75000"/>
                  </a:schemeClr>
                </a:solidFill>
              </a:rPr>
              <a:t>Placebo</a:t>
            </a:r>
            <a:br>
              <a:rPr lang="en-GB" sz="1100" dirty="0">
                <a:solidFill>
                  <a:schemeClr val="accent6">
                    <a:lumMod val="75000"/>
                  </a:schemeClr>
                </a:solidFill>
              </a:rPr>
            </a:br>
            <a:r>
              <a:rPr lang="en-GB" sz="1100" dirty="0">
                <a:solidFill>
                  <a:schemeClr val="accent6">
                    <a:lumMod val="75000"/>
                  </a:schemeClr>
                </a:solidFill>
              </a:rPr>
              <a:t>3.4 (0.2)</a:t>
            </a:r>
          </a:p>
          <a:p>
            <a:pPr algn="ctr"/>
            <a:r>
              <a:rPr lang="en-GB" sz="1100" dirty="0">
                <a:solidFill>
                  <a:schemeClr val="accent6">
                    <a:lumMod val="75000"/>
                  </a:schemeClr>
                </a:solidFill>
              </a:rPr>
              <a:t>n=430</a:t>
            </a:r>
          </a:p>
        </p:txBody>
      </p:sp>
      <p:sp>
        <p:nvSpPr>
          <p:cNvPr id="57" name="TextBox 56">
            <a:extLst>
              <a:ext uri="{FF2B5EF4-FFF2-40B4-BE49-F238E27FC236}">
                <a16:creationId xmlns:a16="http://schemas.microsoft.com/office/drawing/2014/main" id="{1A72B131-B9E8-444A-80F1-0AB4E00BB130}"/>
              </a:ext>
            </a:extLst>
          </p:cNvPr>
          <p:cNvSpPr txBox="1"/>
          <p:nvPr/>
        </p:nvSpPr>
        <p:spPr>
          <a:xfrm>
            <a:off x="4486285" y="2182202"/>
            <a:ext cx="1186543" cy="600164"/>
          </a:xfrm>
          <a:prstGeom prst="rect">
            <a:avLst/>
          </a:prstGeom>
          <a:noFill/>
        </p:spPr>
        <p:txBody>
          <a:bodyPr wrap="none" rtlCol="0">
            <a:spAutoFit/>
          </a:bodyPr>
          <a:lstStyle/>
          <a:p>
            <a:pPr algn="ctr"/>
            <a:r>
              <a:rPr lang="en-GB" sz="1100" b="1" dirty="0">
                <a:solidFill>
                  <a:schemeClr val="accent6">
                    <a:lumMod val="75000"/>
                  </a:schemeClr>
                </a:solidFill>
              </a:rPr>
              <a:t>Mirabegron total</a:t>
            </a:r>
            <a:br>
              <a:rPr lang="en-GB" sz="1100" dirty="0">
                <a:solidFill>
                  <a:schemeClr val="accent6">
                    <a:lumMod val="75000"/>
                  </a:schemeClr>
                </a:solidFill>
              </a:rPr>
            </a:br>
            <a:r>
              <a:rPr lang="en-GB" sz="1100" dirty="0">
                <a:solidFill>
                  <a:schemeClr val="accent6">
                    <a:lumMod val="75000"/>
                  </a:schemeClr>
                </a:solidFill>
              </a:rPr>
              <a:t>3.5 (0.2)</a:t>
            </a:r>
          </a:p>
          <a:p>
            <a:pPr algn="ctr"/>
            <a:r>
              <a:rPr lang="en-GB" sz="1100" dirty="0">
                <a:solidFill>
                  <a:schemeClr val="accent6">
                    <a:lumMod val="75000"/>
                  </a:schemeClr>
                </a:solidFill>
              </a:rPr>
              <a:t>n=437</a:t>
            </a:r>
          </a:p>
        </p:txBody>
      </p:sp>
      <p:sp>
        <p:nvSpPr>
          <p:cNvPr id="58" name="TextBox 57">
            <a:extLst>
              <a:ext uri="{FF2B5EF4-FFF2-40B4-BE49-F238E27FC236}">
                <a16:creationId xmlns:a16="http://schemas.microsoft.com/office/drawing/2014/main" id="{87DBFCA2-A246-448F-9CCE-F07ECB142048}"/>
              </a:ext>
            </a:extLst>
          </p:cNvPr>
          <p:cNvSpPr txBox="1"/>
          <p:nvPr/>
        </p:nvSpPr>
        <p:spPr>
          <a:xfrm>
            <a:off x="1857195" y="2363990"/>
            <a:ext cx="1375698" cy="261610"/>
          </a:xfrm>
          <a:prstGeom prst="rect">
            <a:avLst/>
          </a:prstGeom>
          <a:noFill/>
        </p:spPr>
        <p:txBody>
          <a:bodyPr wrap="none" rtlCol="0">
            <a:spAutoFit/>
          </a:bodyPr>
          <a:lstStyle/>
          <a:p>
            <a:r>
              <a:rPr lang="en-GB" sz="1100" dirty="0">
                <a:solidFill>
                  <a:schemeClr val="accent6">
                    <a:lumMod val="75000"/>
                  </a:schemeClr>
                </a:solidFill>
              </a:rPr>
              <a:t>Baseline, mean (SE):</a:t>
            </a:r>
          </a:p>
        </p:txBody>
      </p:sp>
      <p:sp>
        <p:nvSpPr>
          <p:cNvPr id="59" name="TextBox 58">
            <a:extLst>
              <a:ext uri="{FF2B5EF4-FFF2-40B4-BE49-F238E27FC236}">
                <a16:creationId xmlns:a16="http://schemas.microsoft.com/office/drawing/2014/main" id="{BB016F74-3AD9-4FB9-BEB1-E939B5379C18}"/>
              </a:ext>
            </a:extLst>
          </p:cNvPr>
          <p:cNvSpPr txBox="1"/>
          <p:nvPr/>
        </p:nvSpPr>
        <p:spPr>
          <a:xfrm>
            <a:off x="3393586" y="3817004"/>
            <a:ext cx="726481" cy="276999"/>
          </a:xfrm>
          <a:prstGeom prst="rect">
            <a:avLst/>
          </a:prstGeom>
          <a:noFill/>
        </p:spPr>
        <p:txBody>
          <a:bodyPr wrap="square" rtlCol="0">
            <a:spAutoFit/>
          </a:bodyPr>
          <a:lstStyle/>
          <a:p>
            <a:pPr algn="ctr"/>
            <a:r>
              <a:rPr lang="en-GB" sz="1200" dirty="0">
                <a:solidFill>
                  <a:schemeClr val="bg1"/>
                </a:solidFill>
              </a:rPr>
              <a:t>-1.5</a:t>
            </a:r>
            <a:endParaRPr lang="en-US" sz="1200" dirty="0">
              <a:solidFill>
                <a:schemeClr val="bg1"/>
              </a:solidFill>
            </a:endParaRPr>
          </a:p>
        </p:txBody>
      </p:sp>
      <p:sp>
        <p:nvSpPr>
          <p:cNvPr id="60" name="TextBox 59">
            <a:extLst>
              <a:ext uri="{FF2B5EF4-FFF2-40B4-BE49-F238E27FC236}">
                <a16:creationId xmlns:a16="http://schemas.microsoft.com/office/drawing/2014/main" id="{19B09B79-D472-4E4A-8D45-E63F518096E2}"/>
              </a:ext>
            </a:extLst>
          </p:cNvPr>
          <p:cNvSpPr txBox="1"/>
          <p:nvPr/>
        </p:nvSpPr>
        <p:spPr>
          <a:xfrm>
            <a:off x="2986959" y="5528577"/>
            <a:ext cx="2435653" cy="430887"/>
          </a:xfrm>
          <a:prstGeom prst="rect">
            <a:avLst/>
          </a:prstGeom>
          <a:noFill/>
        </p:spPr>
        <p:txBody>
          <a:bodyPr wrap="square" rtlCol="0">
            <a:spAutoFit/>
          </a:bodyPr>
          <a:lstStyle/>
          <a:p>
            <a:pPr algn="ctr"/>
            <a:r>
              <a:rPr lang="en-GB" sz="1100" dirty="0">
                <a:solidFill>
                  <a:schemeClr val="accent6">
                    <a:lumMod val="75000"/>
                  </a:schemeClr>
                </a:solidFill>
              </a:rPr>
              <a:t>Difference (SE): </a:t>
            </a:r>
            <a:r>
              <a:rPr lang="en-GB" sz="1100" dirty="0">
                <a:solidFill>
                  <a:schemeClr val="accent6">
                    <a:lumMod val="75000"/>
                  </a:schemeClr>
                </a:solidFill>
                <a:cs typeface="Calibri" panose="020F0502020204030204" pitchFamily="34" charset="0"/>
              </a:rPr>
              <a:t>-0.6 (0.1)</a:t>
            </a:r>
          </a:p>
          <a:p>
            <a:pPr algn="ctr"/>
            <a:r>
              <a:rPr lang="en-GB" sz="1100" dirty="0">
                <a:solidFill>
                  <a:schemeClr val="accent6">
                    <a:lumMod val="75000"/>
                  </a:schemeClr>
                </a:solidFill>
                <a:cs typeface="Calibri" panose="020F0502020204030204" pitchFamily="34" charset="0"/>
              </a:rPr>
              <a:t>P&lt;0.001</a:t>
            </a:r>
            <a:endParaRPr lang="en-GB" sz="1100" dirty="0">
              <a:solidFill>
                <a:schemeClr val="accent6">
                  <a:lumMod val="75000"/>
                </a:schemeClr>
              </a:solidFill>
            </a:endParaRPr>
          </a:p>
        </p:txBody>
      </p:sp>
      <p:grpSp>
        <p:nvGrpSpPr>
          <p:cNvPr id="61" name="Group 60">
            <a:extLst>
              <a:ext uri="{FF2B5EF4-FFF2-40B4-BE49-F238E27FC236}">
                <a16:creationId xmlns:a16="http://schemas.microsoft.com/office/drawing/2014/main" id="{DBF6165A-EAE7-4E9C-980D-D0FADD686070}"/>
              </a:ext>
            </a:extLst>
          </p:cNvPr>
          <p:cNvGrpSpPr/>
          <p:nvPr/>
        </p:nvGrpSpPr>
        <p:grpSpPr>
          <a:xfrm>
            <a:off x="6134008" y="2674917"/>
            <a:ext cx="4098806" cy="2883136"/>
            <a:chOff x="4929855" y="2316748"/>
            <a:chExt cx="3767328" cy="2883136"/>
          </a:xfrm>
        </p:grpSpPr>
        <p:graphicFrame>
          <p:nvGraphicFramePr>
            <p:cNvPr id="62" name="Chart 61">
              <a:extLst>
                <a:ext uri="{FF2B5EF4-FFF2-40B4-BE49-F238E27FC236}">
                  <a16:creationId xmlns:a16="http://schemas.microsoft.com/office/drawing/2014/main" id="{1C07EF1C-3DAF-468D-9664-96899E9FB968}"/>
                </a:ext>
              </a:extLst>
            </p:cNvPr>
            <p:cNvGraphicFramePr/>
            <p:nvPr/>
          </p:nvGraphicFramePr>
          <p:xfrm>
            <a:off x="4929855" y="2316748"/>
            <a:ext cx="3767328" cy="2883136"/>
          </p:xfrm>
          <a:graphic>
            <a:graphicData uri="http://schemas.openxmlformats.org/drawingml/2006/chart">
              <c:chart xmlns:c="http://schemas.openxmlformats.org/drawingml/2006/chart" xmlns:r="http://schemas.openxmlformats.org/officeDocument/2006/relationships" r:id="rId4"/>
            </a:graphicData>
          </a:graphic>
        </p:graphicFrame>
        <p:cxnSp>
          <p:nvCxnSpPr>
            <p:cNvPr id="63" name="Straight Connector 62">
              <a:extLst>
                <a:ext uri="{FF2B5EF4-FFF2-40B4-BE49-F238E27FC236}">
                  <a16:creationId xmlns:a16="http://schemas.microsoft.com/office/drawing/2014/main" id="{C5275D75-AA58-4F11-B224-A66258554EC3}"/>
                </a:ext>
              </a:extLst>
            </p:cNvPr>
            <p:cNvCxnSpPr>
              <a:cxnSpLocks/>
            </p:cNvCxnSpPr>
            <p:nvPr/>
          </p:nvCxnSpPr>
          <p:spPr>
            <a:xfrm>
              <a:off x="5681681" y="2450659"/>
              <a:ext cx="248864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EC4F57ED-566C-439B-BDDF-052871D5AB8E}"/>
              </a:ext>
            </a:extLst>
          </p:cNvPr>
          <p:cNvGrpSpPr/>
          <p:nvPr/>
        </p:nvGrpSpPr>
        <p:grpSpPr>
          <a:xfrm>
            <a:off x="7880534" y="5286869"/>
            <a:ext cx="1294107" cy="180000"/>
            <a:chOff x="2098763" y="4735404"/>
            <a:chExt cx="1294107" cy="252000"/>
          </a:xfrm>
        </p:grpSpPr>
        <p:sp>
          <p:nvSpPr>
            <p:cNvPr id="65" name="Right Bracket 64">
              <a:extLst>
                <a:ext uri="{FF2B5EF4-FFF2-40B4-BE49-F238E27FC236}">
                  <a16:creationId xmlns:a16="http://schemas.microsoft.com/office/drawing/2014/main" id="{F6F58680-F1C2-4F65-857E-43A19756425E}"/>
                </a:ext>
              </a:extLst>
            </p:cNvPr>
            <p:cNvSpPr/>
            <p:nvPr/>
          </p:nvSpPr>
          <p:spPr>
            <a:xfrm rot="5400000">
              <a:off x="2655817" y="4178350"/>
              <a:ext cx="180000" cy="1294107"/>
            </a:xfrm>
            <a:prstGeom prst="rightBracket">
              <a:avLst/>
            </a:pr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chemeClr val="accent6">
                    <a:lumMod val="75000"/>
                  </a:schemeClr>
                </a:solidFill>
              </a:endParaRPr>
            </a:p>
          </p:txBody>
        </p:sp>
        <p:cxnSp>
          <p:nvCxnSpPr>
            <p:cNvPr id="66" name="Straight Connector 65">
              <a:extLst>
                <a:ext uri="{FF2B5EF4-FFF2-40B4-BE49-F238E27FC236}">
                  <a16:creationId xmlns:a16="http://schemas.microsoft.com/office/drawing/2014/main" id="{CADE9721-C036-4F05-9EFA-0C0B0294C760}"/>
                </a:ext>
              </a:extLst>
            </p:cNvPr>
            <p:cNvCxnSpPr/>
            <p:nvPr/>
          </p:nvCxnSpPr>
          <p:spPr>
            <a:xfrm>
              <a:off x="2745817" y="4915404"/>
              <a:ext cx="0" cy="720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ABF9C0FF-97DE-44D4-B437-471065AC6A6B}"/>
              </a:ext>
            </a:extLst>
          </p:cNvPr>
          <p:cNvSpPr/>
          <p:nvPr/>
        </p:nvSpPr>
        <p:spPr>
          <a:xfrm>
            <a:off x="6652282" y="1625574"/>
            <a:ext cx="3204361" cy="338554"/>
          </a:xfrm>
          <a:prstGeom prst="rect">
            <a:avLst/>
          </a:prstGeom>
        </p:spPr>
        <p:txBody>
          <a:bodyPr wrap="square">
            <a:spAutoFit/>
          </a:bodyPr>
          <a:lstStyle/>
          <a:p>
            <a:pPr algn="ctr"/>
            <a:r>
              <a:rPr lang="en-GB" sz="1600" b="1" dirty="0">
                <a:solidFill>
                  <a:schemeClr val="accent6">
                    <a:lumMod val="75000"/>
                  </a:schemeClr>
                </a:solidFill>
              </a:rPr>
              <a:t>Micturitions/24 h</a:t>
            </a:r>
          </a:p>
        </p:txBody>
      </p:sp>
      <p:sp>
        <p:nvSpPr>
          <p:cNvPr id="68" name="TextBox 67">
            <a:extLst>
              <a:ext uri="{FF2B5EF4-FFF2-40B4-BE49-F238E27FC236}">
                <a16:creationId xmlns:a16="http://schemas.microsoft.com/office/drawing/2014/main" id="{4683D763-C383-446A-B01F-76612AFFEDB0}"/>
              </a:ext>
            </a:extLst>
          </p:cNvPr>
          <p:cNvSpPr txBox="1"/>
          <p:nvPr/>
        </p:nvSpPr>
        <p:spPr>
          <a:xfrm>
            <a:off x="7526733" y="2172675"/>
            <a:ext cx="734496" cy="600164"/>
          </a:xfrm>
          <a:prstGeom prst="rect">
            <a:avLst/>
          </a:prstGeom>
          <a:noFill/>
        </p:spPr>
        <p:txBody>
          <a:bodyPr wrap="none" rtlCol="0">
            <a:spAutoFit/>
          </a:bodyPr>
          <a:lstStyle/>
          <a:p>
            <a:pPr algn="ctr"/>
            <a:r>
              <a:rPr lang="en-GB" sz="1100" b="1" dirty="0">
                <a:solidFill>
                  <a:schemeClr val="accent6">
                    <a:lumMod val="75000"/>
                  </a:schemeClr>
                </a:solidFill>
              </a:rPr>
              <a:t>Placebo</a:t>
            </a:r>
            <a:br>
              <a:rPr lang="en-GB" sz="1100" dirty="0">
                <a:solidFill>
                  <a:schemeClr val="accent6">
                    <a:lumMod val="75000"/>
                  </a:schemeClr>
                </a:solidFill>
              </a:rPr>
            </a:br>
            <a:r>
              <a:rPr lang="en-GB" sz="1100" dirty="0">
                <a:solidFill>
                  <a:schemeClr val="accent6">
                    <a:lumMod val="75000"/>
                  </a:schemeClr>
                </a:solidFill>
              </a:rPr>
              <a:t>10.5 (0.1)</a:t>
            </a:r>
          </a:p>
          <a:p>
            <a:pPr algn="ctr"/>
            <a:r>
              <a:rPr lang="en-GB" sz="1100" dirty="0">
                <a:solidFill>
                  <a:schemeClr val="accent6">
                    <a:lumMod val="75000"/>
                  </a:schemeClr>
                </a:solidFill>
              </a:rPr>
              <a:t>n=430</a:t>
            </a:r>
          </a:p>
        </p:txBody>
      </p:sp>
      <p:sp>
        <p:nvSpPr>
          <p:cNvPr id="69" name="TextBox 68">
            <a:extLst>
              <a:ext uri="{FF2B5EF4-FFF2-40B4-BE49-F238E27FC236}">
                <a16:creationId xmlns:a16="http://schemas.microsoft.com/office/drawing/2014/main" id="{697B023B-3067-46F1-B0A6-2C002D5E439C}"/>
              </a:ext>
            </a:extLst>
          </p:cNvPr>
          <p:cNvSpPr txBox="1"/>
          <p:nvPr/>
        </p:nvSpPr>
        <p:spPr>
          <a:xfrm>
            <a:off x="8588408" y="2182202"/>
            <a:ext cx="1186543" cy="600164"/>
          </a:xfrm>
          <a:prstGeom prst="rect">
            <a:avLst/>
          </a:prstGeom>
          <a:noFill/>
        </p:spPr>
        <p:txBody>
          <a:bodyPr wrap="none" rtlCol="0">
            <a:spAutoFit/>
          </a:bodyPr>
          <a:lstStyle/>
          <a:p>
            <a:pPr algn="ctr"/>
            <a:r>
              <a:rPr lang="en-GB" sz="1100" b="1" dirty="0">
                <a:solidFill>
                  <a:schemeClr val="accent6">
                    <a:lumMod val="75000"/>
                  </a:schemeClr>
                </a:solidFill>
              </a:rPr>
              <a:t>Mirabegron total</a:t>
            </a:r>
            <a:br>
              <a:rPr lang="en-GB" sz="1100" dirty="0">
                <a:solidFill>
                  <a:schemeClr val="accent6">
                    <a:lumMod val="75000"/>
                  </a:schemeClr>
                </a:solidFill>
              </a:rPr>
            </a:br>
            <a:r>
              <a:rPr lang="en-GB" sz="1100" dirty="0">
                <a:solidFill>
                  <a:schemeClr val="accent6">
                    <a:lumMod val="75000"/>
                  </a:schemeClr>
                </a:solidFill>
              </a:rPr>
              <a:t>10.6 (0.1)</a:t>
            </a:r>
          </a:p>
          <a:p>
            <a:pPr algn="ctr"/>
            <a:r>
              <a:rPr lang="en-GB" sz="1100" dirty="0">
                <a:solidFill>
                  <a:schemeClr val="accent6">
                    <a:lumMod val="75000"/>
                  </a:schemeClr>
                </a:solidFill>
              </a:rPr>
              <a:t>n=437</a:t>
            </a:r>
          </a:p>
        </p:txBody>
      </p:sp>
      <p:sp>
        <p:nvSpPr>
          <p:cNvPr id="70" name="TextBox 69">
            <a:extLst>
              <a:ext uri="{FF2B5EF4-FFF2-40B4-BE49-F238E27FC236}">
                <a16:creationId xmlns:a16="http://schemas.microsoft.com/office/drawing/2014/main" id="{85B104D7-0496-4D9E-9719-290E8F8B1DB4}"/>
              </a:ext>
            </a:extLst>
          </p:cNvPr>
          <p:cNvSpPr txBox="1"/>
          <p:nvPr/>
        </p:nvSpPr>
        <p:spPr>
          <a:xfrm>
            <a:off x="5959318" y="2363990"/>
            <a:ext cx="1375698" cy="261610"/>
          </a:xfrm>
          <a:prstGeom prst="rect">
            <a:avLst/>
          </a:prstGeom>
          <a:noFill/>
        </p:spPr>
        <p:txBody>
          <a:bodyPr wrap="none" rtlCol="0">
            <a:spAutoFit/>
          </a:bodyPr>
          <a:lstStyle/>
          <a:p>
            <a:r>
              <a:rPr lang="en-GB" sz="1100" dirty="0">
                <a:solidFill>
                  <a:schemeClr val="accent6">
                    <a:lumMod val="75000"/>
                  </a:schemeClr>
                </a:solidFill>
              </a:rPr>
              <a:t>Baseline, mean (SE):</a:t>
            </a:r>
          </a:p>
        </p:txBody>
      </p:sp>
      <p:sp>
        <p:nvSpPr>
          <p:cNvPr id="71" name="TextBox 70">
            <a:extLst>
              <a:ext uri="{FF2B5EF4-FFF2-40B4-BE49-F238E27FC236}">
                <a16:creationId xmlns:a16="http://schemas.microsoft.com/office/drawing/2014/main" id="{71171D1D-120D-4971-84F9-9EBCF0524186}"/>
              </a:ext>
            </a:extLst>
          </p:cNvPr>
          <p:cNvSpPr txBox="1"/>
          <p:nvPr/>
        </p:nvSpPr>
        <p:spPr>
          <a:xfrm>
            <a:off x="7527982" y="3571054"/>
            <a:ext cx="726481" cy="276999"/>
          </a:xfrm>
          <a:prstGeom prst="rect">
            <a:avLst/>
          </a:prstGeom>
          <a:noFill/>
        </p:spPr>
        <p:txBody>
          <a:bodyPr wrap="square" rtlCol="0">
            <a:spAutoFit/>
          </a:bodyPr>
          <a:lstStyle/>
          <a:p>
            <a:pPr algn="ctr"/>
            <a:r>
              <a:rPr lang="en-GB" sz="1200" dirty="0">
                <a:solidFill>
                  <a:schemeClr val="bg1"/>
                </a:solidFill>
              </a:rPr>
              <a:t>-1.7</a:t>
            </a:r>
            <a:endParaRPr lang="en-US" sz="1200" dirty="0">
              <a:solidFill>
                <a:schemeClr val="bg1"/>
              </a:solidFill>
            </a:endParaRPr>
          </a:p>
        </p:txBody>
      </p:sp>
      <p:sp>
        <p:nvSpPr>
          <p:cNvPr id="72" name="TextBox 71">
            <a:extLst>
              <a:ext uri="{FF2B5EF4-FFF2-40B4-BE49-F238E27FC236}">
                <a16:creationId xmlns:a16="http://schemas.microsoft.com/office/drawing/2014/main" id="{46B89AF1-6A2D-4E5E-9F17-463BC745D8D5}"/>
              </a:ext>
            </a:extLst>
          </p:cNvPr>
          <p:cNvSpPr txBox="1"/>
          <p:nvPr/>
        </p:nvSpPr>
        <p:spPr>
          <a:xfrm>
            <a:off x="7310306" y="5528577"/>
            <a:ext cx="2435653" cy="430887"/>
          </a:xfrm>
          <a:prstGeom prst="rect">
            <a:avLst/>
          </a:prstGeom>
          <a:noFill/>
        </p:spPr>
        <p:txBody>
          <a:bodyPr wrap="square" rtlCol="0">
            <a:spAutoFit/>
          </a:bodyPr>
          <a:lstStyle/>
          <a:p>
            <a:pPr algn="ctr"/>
            <a:r>
              <a:rPr lang="en-GB" sz="1100" dirty="0">
                <a:solidFill>
                  <a:schemeClr val="accent6">
                    <a:lumMod val="75000"/>
                  </a:schemeClr>
                </a:solidFill>
              </a:rPr>
              <a:t>Difference (SE): </a:t>
            </a:r>
            <a:r>
              <a:rPr lang="en-GB" sz="1100" dirty="0">
                <a:solidFill>
                  <a:schemeClr val="accent6">
                    <a:lumMod val="75000"/>
                  </a:schemeClr>
                </a:solidFill>
                <a:cs typeface="Calibri" panose="020F0502020204030204" pitchFamily="34" charset="0"/>
              </a:rPr>
              <a:t>-0.7 (0.2)</a:t>
            </a:r>
          </a:p>
          <a:p>
            <a:pPr algn="ctr"/>
            <a:r>
              <a:rPr lang="en-GB" sz="1100" dirty="0">
                <a:solidFill>
                  <a:schemeClr val="accent6">
                    <a:lumMod val="75000"/>
                  </a:schemeClr>
                </a:solidFill>
                <a:cs typeface="Calibri" panose="020F0502020204030204" pitchFamily="34" charset="0"/>
              </a:rPr>
              <a:t>P&lt;0.001</a:t>
            </a:r>
            <a:endParaRPr lang="en-GB" sz="1100" dirty="0">
              <a:solidFill>
                <a:schemeClr val="accent6">
                  <a:lumMod val="75000"/>
                </a:schemeClr>
              </a:solidFill>
            </a:endParaRPr>
          </a:p>
        </p:txBody>
      </p:sp>
      <p:sp>
        <p:nvSpPr>
          <p:cNvPr id="4" name="Slide Number Placeholder 3">
            <a:extLst>
              <a:ext uri="{FF2B5EF4-FFF2-40B4-BE49-F238E27FC236}">
                <a16:creationId xmlns:a16="http://schemas.microsoft.com/office/drawing/2014/main" id="{18A12FF6-725F-4780-AD3D-C013082306D8}"/>
              </a:ext>
            </a:extLst>
          </p:cNvPr>
          <p:cNvSpPr>
            <a:spLocks noGrp="1"/>
          </p:cNvSpPr>
          <p:nvPr>
            <p:ph type="sldNum" sz="quarter" idx="12"/>
          </p:nvPr>
        </p:nvSpPr>
        <p:spPr/>
        <p:txBody>
          <a:bodyPr/>
          <a:lstStyle/>
          <a:p>
            <a:fld id="{69AE0398-C5D1-4C23-8BB8-6DF786637BD0}" type="slidenum">
              <a:rPr lang="en-US" smtClean="0"/>
              <a:t>19</a:t>
            </a:fld>
            <a:endParaRPr lang="en-US" dirty="0"/>
          </a:p>
        </p:txBody>
      </p:sp>
      <p:sp>
        <p:nvSpPr>
          <p:cNvPr id="3" name="Title 3">
            <a:extLst>
              <a:ext uri="{FF2B5EF4-FFF2-40B4-BE49-F238E27FC236}">
                <a16:creationId xmlns:a16="http://schemas.microsoft.com/office/drawing/2014/main" id="{4645B7A2-38CF-4D16-06D3-61280A3F4EE9}"/>
              </a:ext>
            </a:extLst>
          </p:cNvPr>
          <p:cNvSpPr txBox="1">
            <a:spLocks/>
          </p:cNvSpPr>
          <p:nvPr/>
        </p:nvSpPr>
        <p:spPr>
          <a:xfrm>
            <a:off x="336241" y="213542"/>
            <a:ext cx="11520399" cy="1088035"/>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3600" b="1" kern="1100" baseline="0">
                <a:solidFill>
                  <a:schemeClr val="bg1"/>
                </a:solidFill>
                <a:latin typeface="Calibri" panose="020F0502020204030204" pitchFamily="34" charset="0"/>
                <a:ea typeface="+mj-ea"/>
                <a:cs typeface="Calibri" panose="020F0502020204030204" pitchFamily="34" charset="0"/>
              </a:defRPr>
            </a:lvl1pPr>
          </a:lstStyle>
          <a:p>
            <a:r>
              <a:rPr lang="en-US" dirty="0"/>
              <a:t>Change in mean number of incontinence episodes and </a:t>
            </a:r>
            <a:r>
              <a:rPr lang="en-US" dirty="0" err="1"/>
              <a:t>micturitions</a:t>
            </a:r>
            <a:r>
              <a:rPr lang="en-US" dirty="0"/>
              <a:t>/24 h (FAS-I)</a:t>
            </a:r>
            <a:endParaRPr lang="en-SG" dirty="0"/>
          </a:p>
        </p:txBody>
      </p:sp>
      <p:sp>
        <p:nvSpPr>
          <p:cNvPr id="2" name="Text Placeholder 4">
            <a:extLst>
              <a:ext uri="{FF2B5EF4-FFF2-40B4-BE49-F238E27FC236}">
                <a16:creationId xmlns:a16="http://schemas.microsoft.com/office/drawing/2014/main" id="{B581961C-F2CD-F3EE-7A37-2F6023784535}"/>
              </a:ext>
            </a:extLst>
          </p:cNvPr>
          <p:cNvSpPr txBox="1">
            <a:spLocks/>
          </p:cNvSpPr>
          <p:nvPr/>
        </p:nvSpPr>
        <p:spPr>
          <a:xfrm>
            <a:off x="308037" y="6525344"/>
            <a:ext cx="10656303" cy="216024"/>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ANCOVA, analysis of covariance; </a:t>
            </a:r>
            <a:r>
              <a:rPr lang="en-US" sz="1000" dirty="0" err="1">
                <a:solidFill>
                  <a:schemeClr val="bg1">
                    <a:lumMod val="50000"/>
                  </a:schemeClr>
                </a:solidFill>
              </a:rPr>
              <a:t>EoT</a:t>
            </a:r>
            <a:r>
              <a:rPr lang="en-US" sz="1000" dirty="0">
                <a:solidFill>
                  <a:schemeClr val="bg1">
                    <a:lumMod val="50000"/>
                  </a:schemeClr>
                </a:solidFill>
              </a:rPr>
              <a:t>, end of treatment; FAS-I, full analysis set incontinence; SE, standard error.</a:t>
            </a:r>
            <a:br>
              <a:rPr lang="en-US" sz="1000" dirty="0">
                <a:solidFill>
                  <a:schemeClr val="bg1">
                    <a:lumMod val="50000"/>
                  </a:schemeClr>
                </a:solidFill>
              </a:rPr>
            </a:br>
            <a:r>
              <a:rPr lang="en-SG" sz="1000" dirty="0">
                <a:solidFill>
                  <a:schemeClr val="bg1">
                    <a:lumMod val="50000"/>
                  </a:schemeClr>
                </a:solidFill>
              </a:rPr>
              <a:t>Wagg A, et al. </a:t>
            </a:r>
            <a:r>
              <a:rPr lang="en-SG" sz="1000" i="1" dirty="0" err="1">
                <a:solidFill>
                  <a:schemeClr val="bg1">
                    <a:lumMod val="50000"/>
                  </a:schemeClr>
                </a:solidFill>
              </a:rPr>
              <a:t>Eur</a:t>
            </a:r>
            <a:r>
              <a:rPr lang="en-SG" sz="1000" i="1" dirty="0">
                <a:solidFill>
                  <a:schemeClr val="bg1">
                    <a:lumMod val="50000"/>
                  </a:schemeClr>
                </a:solidFill>
              </a:rPr>
              <a:t> Urol. </a:t>
            </a:r>
            <a:r>
              <a:rPr lang="en-SG" sz="1000" dirty="0">
                <a:solidFill>
                  <a:schemeClr val="bg1">
                    <a:lumMod val="50000"/>
                  </a:schemeClr>
                </a:solidFill>
              </a:rPr>
              <a:t>2020;77(2):211-220. </a:t>
            </a:r>
            <a:endParaRPr lang="en-US" sz="1000" dirty="0">
              <a:solidFill>
                <a:schemeClr val="bg1">
                  <a:lumMod val="50000"/>
                </a:schemeClr>
              </a:solidFill>
            </a:endParaRPr>
          </a:p>
        </p:txBody>
      </p:sp>
    </p:spTree>
    <p:extLst>
      <p:ext uri="{BB962C8B-B14F-4D97-AF65-F5344CB8AC3E}">
        <p14:creationId xmlns:p14="http://schemas.microsoft.com/office/powerpoint/2010/main" val="146558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E8A2A1-97B8-0659-BCCE-2302F5402CAF}"/>
              </a:ext>
            </a:extLst>
          </p:cNvPr>
          <p:cNvSpPr>
            <a:spLocks noGrp="1"/>
          </p:cNvSpPr>
          <p:nvPr>
            <p:ph idx="1"/>
          </p:nvPr>
        </p:nvSpPr>
        <p:spPr>
          <a:xfrm>
            <a:off x="3935760" y="1833368"/>
            <a:ext cx="7560840" cy="4346931"/>
          </a:xfrm>
        </p:spPr>
        <p:txBody>
          <a:bodyPr>
            <a:normAutofit/>
          </a:bodyPr>
          <a:lstStyle/>
          <a:p>
            <a:pPr marL="0" indent="0">
              <a:buNone/>
            </a:pPr>
            <a:r>
              <a:rPr lang="en-US" sz="2400" b="1" dirty="0">
                <a:solidFill>
                  <a:schemeClr val="accent6">
                    <a:lumMod val="75000"/>
                  </a:schemeClr>
                </a:solidFill>
              </a:rPr>
              <a:t>Professor Christian Gratzke </a:t>
            </a:r>
          </a:p>
          <a:p>
            <a:pPr marL="0" indent="0">
              <a:buNone/>
            </a:pPr>
            <a:r>
              <a:rPr lang="en-US" sz="2000" i="1" dirty="0">
                <a:solidFill>
                  <a:schemeClr val="accent6">
                    <a:lumMod val="75000"/>
                  </a:schemeClr>
                </a:solidFill>
              </a:rPr>
              <a:t>Professor and Chair, Department of Urology, Albert-</a:t>
            </a:r>
            <a:r>
              <a:rPr lang="en-US" sz="2000" i="1" dirty="0" err="1">
                <a:solidFill>
                  <a:schemeClr val="accent6">
                    <a:lumMod val="75000"/>
                  </a:schemeClr>
                </a:solidFill>
              </a:rPr>
              <a:t>Ludwigs</a:t>
            </a:r>
            <a:r>
              <a:rPr lang="en-US" sz="2000" i="1" dirty="0">
                <a:solidFill>
                  <a:schemeClr val="accent6">
                    <a:lumMod val="75000"/>
                  </a:schemeClr>
                </a:solidFill>
              </a:rPr>
              <a:t>-University, Freiburg, Germany </a:t>
            </a:r>
          </a:p>
          <a:p>
            <a:pPr marL="0" indent="0">
              <a:buNone/>
            </a:pPr>
            <a:endParaRPr lang="en-US" sz="2000" dirty="0">
              <a:solidFill>
                <a:schemeClr val="accent6">
                  <a:lumMod val="75000"/>
                </a:schemeClr>
              </a:solidFill>
            </a:endParaRPr>
          </a:p>
          <a:p>
            <a:pPr marL="0" indent="0">
              <a:buNone/>
            </a:pPr>
            <a:r>
              <a:rPr lang="en-US" sz="2000" dirty="0">
                <a:solidFill>
                  <a:schemeClr val="accent6">
                    <a:lumMod val="75000"/>
                  </a:schemeClr>
                </a:solidFill>
              </a:rPr>
              <a:t>Prof. Gratzke is a leading urologist with extensive experience in prostate cancer and benign prostate enlargement. His clinical interests also include LUTS and erectile dysfunction. Prof. Gratzke is a fellow of the European Board of Urology, a member of the European Association of Urology (EAU) as well as a member of the German working group on male LUTS. He has published more than 380 articles in peer-reviewed journals, authored 15 book chapters and is the recipient of several awards including the EAU Crystal </a:t>
            </a:r>
            <a:r>
              <a:rPr lang="en-US" sz="2000" dirty="0" err="1">
                <a:solidFill>
                  <a:schemeClr val="accent6">
                    <a:lumMod val="75000"/>
                  </a:schemeClr>
                </a:solidFill>
              </a:rPr>
              <a:t>Matula</a:t>
            </a:r>
            <a:r>
              <a:rPr lang="en-US" sz="2000" dirty="0">
                <a:solidFill>
                  <a:schemeClr val="accent6">
                    <a:lumMod val="75000"/>
                  </a:schemeClr>
                </a:solidFill>
              </a:rPr>
              <a:t> Award (2017).</a:t>
            </a:r>
          </a:p>
        </p:txBody>
      </p:sp>
      <p:sp>
        <p:nvSpPr>
          <p:cNvPr id="4" name="Title 3">
            <a:extLst>
              <a:ext uri="{FF2B5EF4-FFF2-40B4-BE49-F238E27FC236}">
                <a16:creationId xmlns:a16="http://schemas.microsoft.com/office/drawing/2014/main" id="{71B6E913-0BD5-6AE1-0CE1-06CAE8FF5A9B}"/>
              </a:ext>
            </a:extLst>
          </p:cNvPr>
          <p:cNvSpPr>
            <a:spLocks noGrp="1"/>
          </p:cNvSpPr>
          <p:nvPr>
            <p:ph type="title"/>
          </p:nvPr>
        </p:nvSpPr>
        <p:spPr/>
        <p:txBody>
          <a:bodyPr/>
          <a:lstStyle/>
          <a:p>
            <a:r>
              <a:rPr lang="en-SG" dirty="0"/>
              <a:t>Speaker introduction</a:t>
            </a:r>
          </a:p>
        </p:txBody>
      </p:sp>
      <p:pic>
        <p:nvPicPr>
          <p:cNvPr id="8" name="Picture 7" descr="A picture containing person, person, indoor&#10;&#10;Description automatically generated">
            <a:extLst>
              <a:ext uri="{FF2B5EF4-FFF2-40B4-BE49-F238E27FC236}">
                <a16:creationId xmlns:a16="http://schemas.microsoft.com/office/drawing/2014/main" id="{66C0D2A1-0E27-2B6D-7793-F491776D5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416" y="1833369"/>
            <a:ext cx="2630429" cy="3191262"/>
          </a:xfrm>
          <a:prstGeom prst="rect">
            <a:avLst/>
          </a:prstGeom>
        </p:spPr>
      </p:pic>
    </p:spTree>
    <p:extLst>
      <p:ext uri="{BB962C8B-B14F-4D97-AF65-F5344CB8AC3E}">
        <p14:creationId xmlns:p14="http://schemas.microsoft.com/office/powerpoint/2010/main" val="934961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12928A8-0BFF-4E9F-AB21-6A1347B0833C}"/>
              </a:ext>
            </a:extLst>
          </p:cNvPr>
          <p:cNvSpPr/>
          <p:nvPr/>
        </p:nvSpPr>
        <p:spPr>
          <a:xfrm>
            <a:off x="2095678" y="5547521"/>
            <a:ext cx="7387437" cy="553998"/>
          </a:xfrm>
          <a:prstGeom prst="rect">
            <a:avLst/>
          </a:prstGeom>
        </p:spPr>
        <p:txBody>
          <a:bodyPr wrap="square">
            <a:spAutoFit/>
          </a:bodyPr>
          <a:lstStyle/>
          <a:p>
            <a:pPr>
              <a:buSzPts val="1000"/>
            </a:pPr>
            <a:r>
              <a:rPr lang="en-US" sz="1000" dirty="0">
                <a:solidFill>
                  <a:schemeClr val="accent6">
                    <a:lumMod val="75000"/>
                  </a:schemeClr>
                </a:solidFill>
                <a:latin typeface="Calibri" panose="020F0502020204030204" pitchFamily="34" charset="0"/>
                <a:cs typeface="Calibri" panose="020F0502020204030204" pitchFamily="34" charset="0"/>
              </a:rPr>
              <a:t>Adjusted mean changes generated from ANCOVA models with treatment group, sex, age group (&lt;75 or ≥75 years), and country as fixed factors and baseline value as a covariate. </a:t>
            </a:r>
            <a:endParaRPr lang="en-US" sz="10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a:p>
            <a:pPr>
              <a:buSzPts val="1000"/>
            </a:pPr>
            <a:r>
              <a:rPr lang="en-US" sz="10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The study was not powered to compare the separate mirabegron doses versus placebo</a:t>
            </a:r>
            <a:r>
              <a:rPr lang="en-US" sz="10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a:t>
            </a:r>
          </a:p>
        </p:txBody>
      </p:sp>
      <p:grpSp>
        <p:nvGrpSpPr>
          <p:cNvPr id="61" name="Group 60">
            <a:extLst>
              <a:ext uri="{FF2B5EF4-FFF2-40B4-BE49-F238E27FC236}">
                <a16:creationId xmlns:a16="http://schemas.microsoft.com/office/drawing/2014/main" id="{DBF6165A-EAE7-4E9C-980D-D0FADD686070}"/>
              </a:ext>
            </a:extLst>
          </p:cNvPr>
          <p:cNvGrpSpPr/>
          <p:nvPr/>
        </p:nvGrpSpPr>
        <p:grpSpPr>
          <a:xfrm>
            <a:off x="2351584" y="2226578"/>
            <a:ext cx="7131531" cy="3078905"/>
            <a:chOff x="4929854" y="2316747"/>
            <a:chExt cx="6554791" cy="3078905"/>
          </a:xfrm>
        </p:grpSpPr>
        <p:graphicFrame>
          <p:nvGraphicFramePr>
            <p:cNvPr id="62" name="Chart 61">
              <a:extLst>
                <a:ext uri="{FF2B5EF4-FFF2-40B4-BE49-F238E27FC236}">
                  <a16:creationId xmlns:a16="http://schemas.microsoft.com/office/drawing/2014/main" id="{1C07EF1C-3DAF-468D-9664-96899E9FB968}"/>
                </a:ext>
              </a:extLst>
            </p:cNvPr>
            <p:cNvGraphicFramePr/>
            <p:nvPr/>
          </p:nvGraphicFramePr>
          <p:xfrm>
            <a:off x="4929854" y="2316747"/>
            <a:ext cx="6554791" cy="3078905"/>
          </p:xfrm>
          <a:graphic>
            <a:graphicData uri="http://schemas.openxmlformats.org/drawingml/2006/chart">
              <c:chart xmlns:c="http://schemas.openxmlformats.org/drawingml/2006/chart" xmlns:r="http://schemas.openxmlformats.org/officeDocument/2006/relationships" r:id="rId3"/>
            </a:graphicData>
          </a:graphic>
        </p:graphicFrame>
        <p:cxnSp>
          <p:nvCxnSpPr>
            <p:cNvPr id="63" name="Straight Connector 62">
              <a:extLst>
                <a:ext uri="{FF2B5EF4-FFF2-40B4-BE49-F238E27FC236}">
                  <a16:creationId xmlns:a16="http://schemas.microsoft.com/office/drawing/2014/main" id="{C5275D75-AA58-4F11-B224-A66258554EC3}"/>
                </a:ext>
              </a:extLst>
            </p:cNvPr>
            <p:cNvCxnSpPr>
              <a:cxnSpLocks/>
            </p:cNvCxnSpPr>
            <p:nvPr/>
          </p:nvCxnSpPr>
          <p:spPr>
            <a:xfrm>
              <a:off x="5681681" y="2450659"/>
              <a:ext cx="53742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4683D763-C383-446A-B01F-76612AFFEDB0}"/>
              </a:ext>
            </a:extLst>
          </p:cNvPr>
          <p:cNvSpPr txBox="1"/>
          <p:nvPr/>
        </p:nvSpPr>
        <p:spPr>
          <a:xfrm>
            <a:off x="3798176" y="1702809"/>
            <a:ext cx="734496" cy="600164"/>
          </a:xfrm>
          <a:prstGeom prst="rect">
            <a:avLst/>
          </a:prstGeom>
          <a:noFill/>
        </p:spPr>
        <p:txBody>
          <a:bodyPr wrap="none" rtlCol="0">
            <a:spAutoFit/>
          </a:bodyPr>
          <a:lstStyle/>
          <a:p>
            <a:pPr algn="ctr"/>
            <a:r>
              <a:rPr lang="en-GB" sz="1100" b="1" dirty="0">
                <a:solidFill>
                  <a:srgbClr val="000000"/>
                </a:solidFill>
              </a:rPr>
              <a:t>Placebo</a:t>
            </a:r>
            <a:br>
              <a:rPr lang="en-GB" sz="1100" dirty="0">
                <a:solidFill>
                  <a:srgbClr val="000000"/>
                </a:solidFill>
              </a:rPr>
            </a:br>
            <a:r>
              <a:rPr lang="en-GB" sz="1100" dirty="0">
                <a:solidFill>
                  <a:srgbClr val="000000"/>
                </a:solidFill>
              </a:rPr>
              <a:t>10.5 (0.1)</a:t>
            </a:r>
          </a:p>
          <a:p>
            <a:pPr algn="ctr"/>
            <a:r>
              <a:rPr lang="en-GB" sz="1100" dirty="0">
                <a:solidFill>
                  <a:srgbClr val="000000"/>
                </a:solidFill>
              </a:rPr>
              <a:t>n=430</a:t>
            </a:r>
          </a:p>
        </p:txBody>
      </p:sp>
      <p:sp>
        <p:nvSpPr>
          <p:cNvPr id="69" name="TextBox 68">
            <a:extLst>
              <a:ext uri="{FF2B5EF4-FFF2-40B4-BE49-F238E27FC236}">
                <a16:creationId xmlns:a16="http://schemas.microsoft.com/office/drawing/2014/main" id="{697B023B-3067-46F1-B0A6-2C002D5E439C}"/>
              </a:ext>
            </a:extLst>
          </p:cNvPr>
          <p:cNvSpPr txBox="1"/>
          <p:nvPr/>
        </p:nvSpPr>
        <p:spPr>
          <a:xfrm>
            <a:off x="7759626" y="1704065"/>
            <a:ext cx="1186543" cy="600164"/>
          </a:xfrm>
          <a:prstGeom prst="rect">
            <a:avLst/>
          </a:prstGeom>
          <a:noFill/>
        </p:spPr>
        <p:txBody>
          <a:bodyPr wrap="none" rtlCol="0">
            <a:spAutoFit/>
          </a:bodyPr>
          <a:lstStyle/>
          <a:p>
            <a:pPr algn="ctr"/>
            <a:r>
              <a:rPr lang="en-GB" sz="1100" b="1" dirty="0">
                <a:solidFill>
                  <a:srgbClr val="000000"/>
                </a:solidFill>
              </a:rPr>
              <a:t>Mirabegron total</a:t>
            </a:r>
            <a:br>
              <a:rPr lang="en-GB" sz="1100" dirty="0">
                <a:solidFill>
                  <a:srgbClr val="000000"/>
                </a:solidFill>
              </a:rPr>
            </a:br>
            <a:r>
              <a:rPr lang="en-GB" sz="1100" dirty="0">
                <a:solidFill>
                  <a:srgbClr val="000000"/>
                </a:solidFill>
              </a:rPr>
              <a:t>10.6 (0.1)</a:t>
            </a:r>
          </a:p>
          <a:p>
            <a:pPr algn="ctr"/>
            <a:r>
              <a:rPr lang="en-GB" sz="1100" dirty="0">
                <a:solidFill>
                  <a:srgbClr val="000000"/>
                </a:solidFill>
              </a:rPr>
              <a:t>n=437</a:t>
            </a:r>
          </a:p>
        </p:txBody>
      </p:sp>
      <p:sp>
        <p:nvSpPr>
          <p:cNvPr id="70" name="TextBox 69">
            <a:extLst>
              <a:ext uri="{FF2B5EF4-FFF2-40B4-BE49-F238E27FC236}">
                <a16:creationId xmlns:a16="http://schemas.microsoft.com/office/drawing/2014/main" id="{85B104D7-0496-4D9E-9719-290E8F8B1DB4}"/>
              </a:ext>
            </a:extLst>
          </p:cNvPr>
          <p:cNvSpPr txBox="1"/>
          <p:nvPr/>
        </p:nvSpPr>
        <p:spPr>
          <a:xfrm>
            <a:off x="2095678" y="1894124"/>
            <a:ext cx="1375698" cy="261610"/>
          </a:xfrm>
          <a:prstGeom prst="rect">
            <a:avLst/>
          </a:prstGeom>
          <a:noFill/>
        </p:spPr>
        <p:txBody>
          <a:bodyPr wrap="none" rtlCol="0">
            <a:spAutoFit/>
          </a:bodyPr>
          <a:lstStyle/>
          <a:p>
            <a:r>
              <a:rPr lang="en-GB" sz="1100" dirty="0">
                <a:solidFill>
                  <a:srgbClr val="000000"/>
                </a:solidFill>
              </a:rPr>
              <a:t>Baseline, mean (SE):</a:t>
            </a:r>
          </a:p>
        </p:txBody>
      </p:sp>
      <p:sp>
        <p:nvSpPr>
          <p:cNvPr id="71" name="TextBox 70">
            <a:extLst>
              <a:ext uri="{FF2B5EF4-FFF2-40B4-BE49-F238E27FC236}">
                <a16:creationId xmlns:a16="http://schemas.microsoft.com/office/drawing/2014/main" id="{71171D1D-120D-4971-84F9-9EBCF0524186}"/>
              </a:ext>
            </a:extLst>
          </p:cNvPr>
          <p:cNvSpPr txBox="1"/>
          <p:nvPr/>
        </p:nvSpPr>
        <p:spPr>
          <a:xfrm>
            <a:off x="3796888" y="3056884"/>
            <a:ext cx="726481" cy="276999"/>
          </a:xfrm>
          <a:prstGeom prst="rect">
            <a:avLst/>
          </a:prstGeom>
          <a:noFill/>
        </p:spPr>
        <p:txBody>
          <a:bodyPr wrap="square" rtlCol="0">
            <a:spAutoFit/>
          </a:bodyPr>
          <a:lstStyle/>
          <a:p>
            <a:pPr algn="ctr"/>
            <a:r>
              <a:rPr lang="en-GB" sz="1200" dirty="0">
                <a:solidFill>
                  <a:schemeClr val="bg1"/>
                </a:solidFill>
              </a:rPr>
              <a:t>-1.7</a:t>
            </a:r>
            <a:endParaRPr lang="en-US" sz="1200" dirty="0">
              <a:solidFill>
                <a:schemeClr val="bg1"/>
              </a:solidFill>
            </a:endParaRPr>
          </a:p>
        </p:txBody>
      </p:sp>
      <p:sp>
        <p:nvSpPr>
          <p:cNvPr id="29" name="TextBox 28">
            <a:extLst>
              <a:ext uri="{FF2B5EF4-FFF2-40B4-BE49-F238E27FC236}">
                <a16:creationId xmlns:a16="http://schemas.microsoft.com/office/drawing/2014/main" id="{EEE6AFCD-58D0-4227-A80A-92E60E889831}"/>
              </a:ext>
            </a:extLst>
          </p:cNvPr>
          <p:cNvSpPr txBox="1"/>
          <p:nvPr/>
        </p:nvSpPr>
        <p:spPr>
          <a:xfrm>
            <a:off x="4947380" y="1702809"/>
            <a:ext cx="1266692" cy="600164"/>
          </a:xfrm>
          <a:prstGeom prst="rect">
            <a:avLst/>
          </a:prstGeom>
          <a:noFill/>
        </p:spPr>
        <p:txBody>
          <a:bodyPr wrap="none" rtlCol="0">
            <a:spAutoFit/>
          </a:bodyPr>
          <a:lstStyle/>
          <a:p>
            <a:pPr algn="ctr"/>
            <a:r>
              <a:rPr lang="en-GB" sz="1100" b="1" dirty="0">
                <a:solidFill>
                  <a:srgbClr val="000000"/>
                </a:solidFill>
              </a:rPr>
              <a:t>Mirabegron 25 mg</a:t>
            </a:r>
            <a:br>
              <a:rPr lang="en-GB" sz="1100" dirty="0">
                <a:solidFill>
                  <a:srgbClr val="000000"/>
                </a:solidFill>
              </a:rPr>
            </a:br>
            <a:r>
              <a:rPr lang="en-GB" sz="1100" dirty="0">
                <a:solidFill>
                  <a:srgbClr val="000000"/>
                </a:solidFill>
              </a:rPr>
              <a:t>10.7 (0.2)</a:t>
            </a:r>
          </a:p>
          <a:p>
            <a:pPr algn="ctr"/>
            <a:r>
              <a:rPr lang="en-GB" sz="1100" dirty="0">
                <a:solidFill>
                  <a:srgbClr val="000000"/>
                </a:solidFill>
              </a:rPr>
              <a:t>n=220</a:t>
            </a:r>
          </a:p>
        </p:txBody>
      </p:sp>
      <p:sp>
        <p:nvSpPr>
          <p:cNvPr id="30" name="TextBox 29">
            <a:extLst>
              <a:ext uri="{FF2B5EF4-FFF2-40B4-BE49-F238E27FC236}">
                <a16:creationId xmlns:a16="http://schemas.microsoft.com/office/drawing/2014/main" id="{42D495A1-A9AD-43DA-8F0E-640071EF60B9}"/>
              </a:ext>
            </a:extLst>
          </p:cNvPr>
          <p:cNvSpPr txBox="1"/>
          <p:nvPr/>
        </p:nvSpPr>
        <p:spPr>
          <a:xfrm>
            <a:off x="6361490" y="1700808"/>
            <a:ext cx="1266692" cy="600164"/>
          </a:xfrm>
          <a:prstGeom prst="rect">
            <a:avLst/>
          </a:prstGeom>
          <a:noFill/>
        </p:spPr>
        <p:txBody>
          <a:bodyPr wrap="none" rtlCol="0">
            <a:spAutoFit/>
          </a:bodyPr>
          <a:lstStyle/>
          <a:p>
            <a:pPr algn="ctr"/>
            <a:r>
              <a:rPr lang="en-GB" sz="1100" b="1" dirty="0">
                <a:solidFill>
                  <a:srgbClr val="000000"/>
                </a:solidFill>
              </a:rPr>
              <a:t>Mirabegron 50 mg</a:t>
            </a:r>
            <a:br>
              <a:rPr lang="en-GB" sz="1100" dirty="0">
                <a:solidFill>
                  <a:srgbClr val="000000"/>
                </a:solidFill>
              </a:rPr>
            </a:br>
            <a:r>
              <a:rPr lang="en-GB" sz="1100" dirty="0">
                <a:solidFill>
                  <a:srgbClr val="000000"/>
                </a:solidFill>
              </a:rPr>
              <a:t>10.5 (0.2)</a:t>
            </a:r>
          </a:p>
          <a:p>
            <a:pPr algn="ctr"/>
            <a:r>
              <a:rPr lang="en-GB" sz="1100" dirty="0">
                <a:solidFill>
                  <a:srgbClr val="000000"/>
                </a:solidFill>
              </a:rPr>
              <a:t>n=217</a:t>
            </a:r>
          </a:p>
        </p:txBody>
      </p:sp>
      <p:sp>
        <p:nvSpPr>
          <p:cNvPr id="5" name="TextBox 4">
            <a:extLst>
              <a:ext uri="{FF2B5EF4-FFF2-40B4-BE49-F238E27FC236}">
                <a16:creationId xmlns:a16="http://schemas.microsoft.com/office/drawing/2014/main" id="{15B6CED8-0E4D-4A3A-AEF6-9134CB84DA19}"/>
              </a:ext>
            </a:extLst>
          </p:cNvPr>
          <p:cNvSpPr txBox="1"/>
          <p:nvPr/>
        </p:nvSpPr>
        <p:spPr>
          <a:xfrm>
            <a:off x="4739063" y="4961181"/>
            <a:ext cx="1683327" cy="261610"/>
          </a:xfrm>
          <a:prstGeom prst="rect">
            <a:avLst/>
          </a:prstGeom>
          <a:noFill/>
        </p:spPr>
        <p:txBody>
          <a:bodyPr wrap="square" rtlCol="0">
            <a:spAutoFit/>
          </a:bodyPr>
          <a:lstStyle/>
          <a:p>
            <a:pPr algn="ctr"/>
            <a:r>
              <a:rPr lang="en-GB" sz="1100" dirty="0">
                <a:solidFill>
                  <a:schemeClr val="tx1">
                    <a:lumMod val="50000"/>
                  </a:schemeClr>
                </a:solidFill>
              </a:rPr>
              <a:t>P&lt;0.001 versus placebo*</a:t>
            </a:r>
            <a:endParaRPr lang="en-US" sz="1100" dirty="0">
              <a:solidFill>
                <a:schemeClr val="tx1">
                  <a:lumMod val="50000"/>
                </a:schemeClr>
              </a:solidFill>
            </a:endParaRPr>
          </a:p>
        </p:txBody>
      </p:sp>
      <p:sp>
        <p:nvSpPr>
          <p:cNvPr id="46" name="TextBox 45">
            <a:extLst>
              <a:ext uri="{FF2B5EF4-FFF2-40B4-BE49-F238E27FC236}">
                <a16:creationId xmlns:a16="http://schemas.microsoft.com/office/drawing/2014/main" id="{6C6A8084-D245-4AC9-A5D0-559F2FA60CC5}"/>
              </a:ext>
            </a:extLst>
          </p:cNvPr>
          <p:cNvSpPr txBox="1"/>
          <p:nvPr/>
        </p:nvSpPr>
        <p:spPr>
          <a:xfrm>
            <a:off x="7511234" y="4411419"/>
            <a:ext cx="1683327" cy="261610"/>
          </a:xfrm>
          <a:prstGeom prst="rect">
            <a:avLst/>
          </a:prstGeom>
          <a:noFill/>
        </p:spPr>
        <p:txBody>
          <a:bodyPr wrap="square" rtlCol="0">
            <a:spAutoFit/>
          </a:bodyPr>
          <a:lstStyle/>
          <a:p>
            <a:pPr algn="ctr"/>
            <a:r>
              <a:rPr lang="en-GB" sz="1100" dirty="0">
                <a:solidFill>
                  <a:schemeClr val="tx1">
                    <a:lumMod val="50000"/>
                  </a:schemeClr>
                </a:solidFill>
              </a:rPr>
              <a:t>P&lt;0.001 versus placebo </a:t>
            </a:r>
            <a:endParaRPr lang="en-US" sz="1100" dirty="0">
              <a:solidFill>
                <a:schemeClr val="tx1">
                  <a:lumMod val="50000"/>
                </a:schemeClr>
              </a:solidFill>
            </a:endParaRPr>
          </a:p>
        </p:txBody>
      </p:sp>
      <p:sp>
        <p:nvSpPr>
          <p:cNvPr id="47" name="TextBox 46">
            <a:extLst>
              <a:ext uri="{FF2B5EF4-FFF2-40B4-BE49-F238E27FC236}">
                <a16:creationId xmlns:a16="http://schemas.microsoft.com/office/drawing/2014/main" id="{A66B2A41-7B31-464C-ACA4-295906A2B0A4}"/>
              </a:ext>
            </a:extLst>
          </p:cNvPr>
          <p:cNvSpPr txBox="1"/>
          <p:nvPr/>
        </p:nvSpPr>
        <p:spPr>
          <a:xfrm>
            <a:off x="6153173" y="4005799"/>
            <a:ext cx="1683327" cy="261610"/>
          </a:xfrm>
          <a:prstGeom prst="rect">
            <a:avLst/>
          </a:prstGeom>
          <a:noFill/>
        </p:spPr>
        <p:txBody>
          <a:bodyPr wrap="square" rtlCol="0">
            <a:spAutoFit/>
          </a:bodyPr>
          <a:lstStyle/>
          <a:p>
            <a:pPr algn="ctr"/>
            <a:r>
              <a:rPr lang="en-GB" sz="1100" dirty="0">
                <a:solidFill>
                  <a:schemeClr val="tx1">
                    <a:lumMod val="50000"/>
                  </a:schemeClr>
                </a:solidFill>
              </a:rPr>
              <a:t>P=0.705 versus placebo*</a:t>
            </a:r>
            <a:endParaRPr lang="en-US" sz="1100" dirty="0">
              <a:solidFill>
                <a:schemeClr val="tx1">
                  <a:lumMod val="50000"/>
                </a:schemeClr>
              </a:solidFill>
            </a:endParaRPr>
          </a:p>
        </p:txBody>
      </p:sp>
      <p:sp>
        <p:nvSpPr>
          <p:cNvPr id="3" name="Slide Number Placeholder 2">
            <a:extLst>
              <a:ext uri="{FF2B5EF4-FFF2-40B4-BE49-F238E27FC236}">
                <a16:creationId xmlns:a16="http://schemas.microsoft.com/office/drawing/2014/main" id="{B628B897-484C-4F9A-8FE6-136A4B41F974}"/>
              </a:ext>
            </a:extLst>
          </p:cNvPr>
          <p:cNvSpPr>
            <a:spLocks noGrp="1"/>
          </p:cNvSpPr>
          <p:nvPr>
            <p:ph type="sldNum" sz="quarter" idx="12"/>
          </p:nvPr>
        </p:nvSpPr>
        <p:spPr/>
        <p:txBody>
          <a:bodyPr/>
          <a:lstStyle/>
          <a:p>
            <a:fld id="{69AE0398-C5D1-4C23-8BB8-6DF786637BD0}" type="slidenum">
              <a:rPr lang="en-US" smtClean="0"/>
              <a:t>20</a:t>
            </a:fld>
            <a:endParaRPr lang="en-US" dirty="0"/>
          </a:p>
        </p:txBody>
      </p:sp>
      <p:sp>
        <p:nvSpPr>
          <p:cNvPr id="4" name="Title 3">
            <a:extLst>
              <a:ext uri="{FF2B5EF4-FFF2-40B4-BE49-F238E27FC236}">
                <a16:creationId xmlns:a16="http://schemas.microsoft.com/office/drawing/2014/main" id="{54D45044-B005-A8F3-47E6-0DEEA6BA1187}"/>
              </a:ext>
            </a:extLst>
          </p:cNvPr>
          <p:cNvSpPr txBox="1">
            <a:spLocks/>
          </p:cNvSpPr>
          <p:nvPr/>
        </p:nvSpPr>
        <p:spPr>
          <a:xfrm>
            <a:off x="336241" y="213542"/>
            <a:ext cx="11520399" cy="1088035"/>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3600" b="1" kern="1100" baseline="0">
                <a:solidFill>
                  <a:schemeClr val="bg1"/>
                </a:solidFill>
                <a:latin typeface="Calibri" panose="020F0502020204030204" pitchFamily="34" charset="0"/>
                <a:ea typeface="+mj-ea"/>
                <a:cs typeface="Calibri" panose="020F0502020204030204" pitchFamily="34" charset="0"/>
              </a:defRPr>
            </a:lvl1pPr>
          </a:lstStyle>
          <a:p>
            <a:r>
              <a:rPr lang="en-US" dirty="0"/>
              <a:t>Change in mean number of </a:t>
            </a:r>
            <a:r>
              <a:rPr lang="en-US" dirty="0" err="1"/>
              <a:t>micturitions</a:t>
            </a:r>
            <a:r>
              <a:rPr lang="en-US" dirty="0"/>
              <a:t>/24h </a:t>
            </a:r>
            <a:br>
              <a:rPr lang="en-US" dirty="0"/>
            </a:br>
            <a:r>
              <a:rPr lang="en-US" dirty="0"/>
              <a:t>by treatment group (FAS-I)</a:t>
            </a:r>
            <a:endParaRPr lang="en-SG" dirty="0"/>
          </a:p>
        </p:txBody>
      </p:sp>
      <p:sp>
        <p:nvSpPr>
          <p:cNvPr id="2" name="Text Placeholder 4">
            <a:extLst>
              <a:ext uri="{FF2B5EF4-FFF2-40B4-BE49-F238E27FC236}">
                <a16:creationId xmlns:a16="http://schemas.microsoft.com/office/drawing/2014/main" id="{AEC38CAF-06C0-ABB0-3839-B6B6B0757181}"/>
              </a:ext>
            </a:extLst>
          </p:cNvPr>
          <p:cNvSpPr txBox="1">
            <a:spLocks/>
          </p:cNvSpPr>
          <p:nvPr/>
        </p:nvSpPr>
        <p:spPr>
          <a:xfrm>
            <a:off x="308037" y="6525344"/>
            <a:ext cx="10656303" cy="216024"/>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ANCOVA, analysis of covariance; </a:t>
            </a:r>
            <a:r>
              <a:rPr lang="en-US" sz="1000" dirty="0" err="1">
                <a:solidFill>
                  <a:schemeClr val="bg1">
                    <a:lumMod val="50000"/>
                  </a:schemeClr>
                </a:solidFill>
              </a:rPr>
              <a:t>EoT</a:t>
            </a:r>
            <a:r>
              <a:rPr lang="en-US" sz="1000" dirty="0">
                <a:solidFill>
                  <a:schemeClr val="bg1">
                    <a:lumMod val="50000"/>
                  </a:schemeClr>
                </a:solidFill>
              </a:rPr>
              <a:t>, end of treatment; FAS-I, full analysis set incontinence; SE, standard error.</a:t>
            </a:r>
            <a:br>
              <a:rPr lang="en-US" sz="1000" dirty="0">
                <a:solidFill>
                  <a:schemeClr val="bg1">
                    <a:lumMod val="50000"/>
                  </a:schemeClr>
                </a:solidFill>
              </a:rPr>
            </a:br>
            <a:r>
              <a:rPr lang="en-SG" sz="1000" dirty="0">
                <a:solidFill>
                  <a:schemeClr val="bg1">
                    <a:lumMod val="50000"/>
                  </a:schemeClr>
                </a:solidFill>
              </a:rPr>
              <a:t>Wagg A, et al. </a:t>
            </a:r>
            <a:r>
              <a:rPr lang="en-SG" sz="1000" i="1" dirty="0" err="1">
                <a:solidFill>
                  <a:schemeClr val="bg1">
                    <a:lumMod val="50000"/>
                  </a:schemeClr>
                </a:solidFill>
              </a:rPr>
              <a:t>Eur</a:t>
            </a:r>
            <a:r>
              <a:rPr lang="en-SG" sz="1000" i="1" dirty="0">
                <a:solidFill>
                  <a:schemeClr val="bg1">
                    <a:lumMod val="50000"/>
                  </a:schemeClr>
                </a:solidFill>
              </a:rPr>
              <a:t> Urol. </a:t>
            </a:r>
            <a:r>
              <a:rPr lang="en-SG" sz="1000" dirty="0">
                <a:solidFill>
                  <a:schemeClr val="bg1">
                    <a:lumMod val="50000"/>
                  </a:schemeClr>
                </a:solidFill>
              </a:rPr>
              <a:t>2020;77(2):211-220. </a:t>
            </a:r>
            <a:endParaRPr lang="en-US" sz="1000" dirty="0">
              <a:solidFill>
                <a:schemeClr val="bg1">
                  <a:lumMod val="50000"/>
                </a:schemeClr>
              </a:solidFill>
            </a:endParaRPr>
          </a:p>
        </p:txBody>
      </p:sp>
    </p:spTree>
    <p:extLst>
      <p:ext uri="{BB962C8B-B14F-4D97-AF65-F5344CB8AC3E}">
        <p14:creationId xmlns:p14="http://schemas.microsoft.com/office/powerpoint/2010/main" val="3443801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33" y="139405"/>
            <a:ext cx="10989651" cy="1200329"/>
          </a:xfrm>
        </p:spPr>
        <p:txBody>
          <a:bodyPr/>
          <a:lstStyle/>
          <a:p>
            <a:r>
              <a:rPr lang="en-SG" sz="3600" b="1" dirty="0">
                <a:solidFill>
                  <a:schemeClr val="bg1"/>
                </a:solidFill>
                <a:latin typeface="Calibri" panose="020F0502020204030204" pitchFamily="34" charset="0"/>
                <a:ea typeface="Verdana" panose="020B0604030504040204" pitchFamily="34" charset="0"/>
                <a:cs typeface="Calibri" panose="020F0502020204030204" pitchFamily="34" charset="0"/>
              </a:rPr>
              <a:t>Updates to the EAU guidelines for the management of non-neurogenic male LUTS: Pharmacological treatment</a:t>
            </a:r>
            <a:endParaRPr lang="en-US" sz="3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B45FDBC-7F77-9D51-5091-D65CC225BF06}"/>
              </a:ext>
            </a:extLst>
          </p:cNvPr>
          <p:cNvSpPr txBox="1"/>
          <p:nvPr/>
        </p:nvSpPr>
        <p:spPr>
          <a:xfrm>
            <a:off x="1127448" y="1920654"/>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5.2.7   </a:t>
            </a:r>
            <a:r>
              <a:rPr lang="en-SG" altLang="ko-KR" i="1" dirty="0">
                <a:solidFill>
                  <a:schemeClr val="tx1">
                    <a:lumMod val="75000"/>
                    <a:lumOff val="25000"/>
                  </a:schemeClr>
                </a:solidFill>
                <a:latin typeface="Calibri" panose="020F0502020204030204" pitchFamily="34" charset="0"/>
                <a:cs typeface="Calibri" panose="020F0502020204030204" pitchFamily="34" charset="0"/>
              </a:rPr>
              <a:t>Combination therapies</a:t>
            </a:r>
            <a:r>
              <a:rPr lang="en-SG" altLang="ko-KR" i="1" baseline="30000" dirty="0">
                <a:solidFill>
                  <a:schemeClr val="tx1">
                    <a:lumMod val="75000"/>
                    <a:lumOff val="25000"/>
                  </a:schemeClr>
                </a:solidFill>
                <a:latin typeface="Calibri" panose="020F0502020204030204" pitchFamily="34" charset="0"/>
                <a:cs typeface="Calibri" panose="020F0502020204030204" pitchFamily="34" charset="0"/>
              </a:rPr>
              <a:t>1</a:t>
            </a:r>
            <a:endParaRPr lang="en-US" altLang="ko-KR" i="1" baseline="30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7F57738-DD34-2FD5-E6F1-00A86E0EDD4F}"/>
              </a:ext>
            </a:extLst>
          </p:cNvPr>
          <p:cNvSpPr txBox="1"/>
          <p:nvPr/>
        </p:nvSpPr>
        <p:spPr>
          <a:xfrm>
            <a:off x="366291" y="1472362"/>
            <a:ext cx="6270872" cy="423321"/>
          </a:xfrm>
          <a:prstGeom prst="rect">
            <a:avLst/>
          </a:prstGeom>
          <a:noFill/>
        </p:spPr>
        <p:txBody>
          <a:bodyPr wrap="square" rtlCol="0">
            <a:spAutoFit/>
          </a:bodyPr>
          <a:lstStyle/>
          <a:p>
            <a:pPr>
              <a:lnSpc>
                <a:spcPct val="130000"/>
              </a:lnSpc>
            </a:pPr>
            <a:r>
              <a:rPr lang="en-US" altLang="ko-KR" b="1" dirty="0">
                <a:solidFill>
                  <a:schemeClr val="tx1">
                    <a:lumMod val="75000"/>
                    <a:lumOff val="25000"/>
                  </a:schemeClr>
                </a:solidFill>
                <a:latin typeface="Calibri" panose="020F0502020204030204" pitchFamily="34" charset="0"/>
                <a:cs typeface="Calibri" panose="020F0502020204030204" pitchFamily="34" charset="0"/>
              </a:rPr>
              <a:t>Section 5.2  Pharmacological treatment</a:t>
            </a:r>
            <a:r>
              <a:rPr lang="en-US" altLang="ko-KR" b="1" baseline="30000" dirty="0">
                <a:solidFill>
                  <a:schemeClr val="tx1">
                    <a:lumMod val="75000"/>
                    <a:lumOff val="25000"/>
                  </a:schemeClr>
                </a:solidFill>
                <a:latin typeface="Calibri" panose="020F0502020204030204" pitchFamily="34" charset="0"/>
                <a:cs typeface="Calibri" panose="020F0502020204030204" pitchFamily="34" charset="0"/>
              </a:rPr>
              <a:t>1</a:t>
            </a:r>
          </a:p>
        </p:txBody>
      </p:sp>
      <p:sp>
        <p:nvSpPr>
          <p:cNvPr id="4" name="TextBox 3">
            <a:extLst>
              <a:ext uri="{FF2B5EF4-FFF2-40B4-BE49-F238E27FC236}">
                <a16:creationId xmlns:a16="http://schemas.microsoft.com/office/drawing/2014/main" id="{CF8F66BB-AB0E-A8F9-3D3D-9D65AAB26F03}"/>
              </a:ext>
            </a:extLst>
          </p:cNvPr>
          <p:cNvSpPr txBox="1"/>
          <p:nvPr/>
        </p:nvSpPr>
        <p:spPr>
          <a:xfrm>
            <a:off x="1139643" y="2395187"/>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5.2.7.2   </a:t>
            </a:r>
            <a:r>
              <a:rPr lang="el-GR" altLang="ko-KR" i="1" dirty="0">
                <a:solidFill>
                  <a:schemeClr val="tx1">
                    <a:lumMod val="75000"/>
                    <a:lumOff val="25000"/>
                  </a:schemeClr>
                </a:solidFill>
                <a:latin typeface="Calibri" panose="020F0502020204030204" pitchFamily="34" charset="0"/>
                <a:cs typeface="Calibri" panose="020F0502020204030204" pitchFamily="34" charset="0"/>
              </a:rPr>
              <a:t>α1-</a:t>
            </a:r>
            <a:r>
              <a:rPr lang="en-SG" altLang="ko-KR" i="1" dirty="0">
                <a:solidFill>
                  <a:schemeClr val="tx1">
                    <a:lumMod val="75000"/>
                    <a:lumOff val="25000"/>
                  </a:schemeClr>
                </a:solidFill>
                <a:latin typeface="Calibri" panose="020F0502020204030204" pitchFamily="34" charset="0"/>
                <a:cs typeface="Calibri" panose="020F0502020204030204" pitchFamily="34" charset="0"/>
              </a:rPr>
              <a:t>blockers + muscarinic receptor antagonists</a:t>
            </a:r>
            <a:r>
              <a:rPr lang="en-SG" altLang="ko-KR" i="1" baseline="30000" dirty="0">
                <a:solidFill>
                  <a:schemeClr val="tx1">
                    <a:lumMod val="75000"/>
                    <a:lumOff val="25000"/>
                  </a:schemeClr>
                </a:solidFill>
                <a:latin typeface="Calibri" panose="020F0502020204030204" pitchFamily="34" charset="0"/>
                <a:cs typeface="Calibri" panose="020F0502020204030204" pitchFamily="34" charset="0"/>
              </a:rPr>
              <a:t>1</a:t>
            </a:r>
            <a:endParaRPr lang="en-US" altLang="ko-KR" i="1" baseline="30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65674D3-556B-A7F0-CC1D-897FD7B6EFC9}"/>
              </a:ext>
            </a:extLst>
          </p:cNvPr>
          <p:cNvSpPr txBox="1"/>
          <p:nvPr/>
        </p:nvSpPr>
        <p:spPr>
          <a:xfrm>
            <a:off x="462162" y="3335746"/>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Efficacy:</a:t>
            </a:r>
          </a:p>
        </p:txBody>
      </p:sp>
      <p:sp>
        <p:nvSpPr>
          <p:cNvPr id="6" name="TextBox 5">
            <a:extLst>
              <a:ext uri="{FF2B5EF4-FFF2-40B4-BE49-F238E27FC236}">
                <a16:creationId xmlns:a16="http://schemas.microsoft.com/office/drawing/2014/main" id="{BA89C150-5CD7-31AC-009B-64321A40D37F}"/>
              </a:ext>
            </a:extLst>
          </p:cNvPr>
          <p:cNvSpPr txBox="1"/>
          <p:nvPr/>
        </p:nvSpPr>
        <p:spPr>
          <a:xfrm>
            <a:off x="462162" y="4012188"/>
            <a:ext cx="5417814" cy="1425518"/>
          </a:xfrm>
          <a:prstGeom prst="rect">
            <a:avLst/>
          </a:prstGeom>
          <a:noFill/>
        </p:spPr>
        <p:txBody>
          <a:bodyPr wrap="square">
            <a:spAutoFit/>
          </a:bodyPr>
          <a:lstStyle/>
          <a:p>
            <a:pPr algn="l">
              <a:lnSpc>
                <a:spcPct val="110000"/>
              </a:lnSpc>
            </a:pPr>
            <a:r>
              <a:rPr lang="en-US" altLang="ko-KR" sz="1600" b="0" i="0" u="none" strike="noStrike" baseline="0" dirty="0">
                <a:solidFill>
                  <a:schemeClr val="accent6">
                    <a:lumMod val="75000"/>
                  </a:schemeClr>
                </a:solidFill>
                <a:latin typeface="Calibri" panose="020F0502020204030204" pitchFamily="34" charset="0"/>
                <a:cs typeface="Calibri" panose="020F0502020204030204" pitchFamily="34" charset="0"/>
              </a:rPr>
              <a:t>The intake of fixed-dose combination tablet containing </a:t>
            </a:r>
            <a:r>
              <a:rPr lang="en-US" altLang="ko-KR" sz="1600" b="1" i="0" u="none" strike="noStrike" baseline="0" dirty="0" err="1">
                <a:solidFill>
                  <a:schemeClr val="accent2"/>
                </a:solidFill>
                <a:latin typeface="Calibri" panose="020F0502020204030204" pitchFamily="34" charset="0"/>
                <a:cs typeface="Calibri" panose="020F0502020204030204" pitchFamily="34" charset="0"/>
              </a:rPr>
              <a:t>solifenacin</a:t>
            </a:r>
            <a:r>
              <a:rPr lang="en-US" altLang="ko-KR" sz="1600" b="1" i="0" u="none" strike="noStrike" baseline="0" dirty="0">
                <a:solidFill>
                  <a:schemeClr val="accent2"/>
                </a:solidFill>
                <a:latin typeface="Calibri" panose="020F0502020204030204" pitchFamily="34" charset="0"/>
                <a:cs typeface="Calibri" panose="020F0502020204030204" pitchFamily="34" charset="0"/>
              </a:rPr>
              <a:t> 6 mg and tamsulosin 0.4 mg</a:t>
            </a:r>
            <a:r>
              <a:rPr lang="en-US" altLang="ko-KR" sz="1600" b="0" i="0" u="none" strike="noStrike" baseline="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600" b="0" i="0" u="none" strike="noStrike" baseline="0" dirty="0">
                <a:solidFill>
                  <a:schemeClr val="accent6">
                    <a:lumMod val="75000"/>
                  </a:schemeClr>
                </a:solidFill>
                <a:latin typeface="Calibri" panose="020F0502020204030204" pitchFamily="34" charset="0"/>
                <a:cs typeface="Calibri" panose="020F0502020204030204" pitchFamily="34" charset="0"/>
              </a:rPr>
              <a:t>improved OAB-q symptom bother in &gt; 80% of LUTS/BPH patients not adequately responding to monotherapy, with a high treatment persistence (77% at weeks 40 to 52), and a low risk of AUR</a:t>
            </a:r>
            <a:r>
              <a:rPr lang="en-US" altLang="ko-KR" sz="1600" b="0" i="0" u="none" strike="noStrike" baseline="30000" dirty="0">
                <a:solidFill>
                  <a:schemeClr val="accent6">
                    <a:lumMod val="75000"/>
                  </a:schemeClr>
                </a:solidFill>
                <a:latin typeface="Calibri" panose="020F0502020204030204" pitchFamily="34" charset="0"/>
                <a:cs typeface="Calibri" panose="020F0502020204030204" pitchFamily="34" charset="0"/>
              </a:rPr>
              <a:t>1</a:t>
            </a:r>
            <a:r>
              <a:rPr lang="en-US" altLang="ko-KR" sz="1600" b="0" i="0" u="none" strike="noStrike" baseline="0" dirty="0">
                <a:solidFill>
                  <a:schemeClr val="accent6">
                    <a:lumMod val="75000"/>
                  </a:schemeClr>
                </a:solidFill>
                <a:latin typeface="Calibri" panose="020F0502020204030204" pitchFamily="34" charset="0"/>
                <a:cs typeface="Calibri" panose="020F0502020204030204" pitchFamily="34" charset="0"/>
              </a:rPr>
              <a:t>.</a:t>
            </a:r>
            <a:endParaRPr lang="ko-KR" altLang="en-US" sz="1600" dirty="0">
              <a:solidFill>
                <a:schemeClr val="accent6">
                  <a:lumMod val="75000"/>
                </a:schemeClr>
              </a:solidFill>
              <a:latin typeface="Calibri" panose="020F0502020204030204" pitchFamily="34" charset="0"/>
              <a:cs typeface="Calibri" panose="020F0502020204030204" pitchFamily="34" charset="0"/>
            </a:endParaRPr>
          </a:p>
        </p:txBody>
      </p:sp>
      <p:pic>
        <p:nvPicPr>
          <p:cNvPr id="7" name="Picture 6">
            <a:hlinkClick r:id="rId3"/>
            <a:extLst>
              <a:ext uri="{FF2B5EF4-FFF2-40B4-BE49-F238E27FC236}">
                <a16:creationId xmlns:a16="http://schemas.microsoft.com/office/drawing/2014/main" id="{BFCAC043-8071-1DC8-CA2F-16AA2714547C}"/>
              </a:ext>
            </a:extLst>
          </p:cNvPr>
          <p:cNvPicPr>
            <a:picLocks noChangeAspect="1"/>
          </p:cNvPicPr>
          <p:nvPr/>
        </p:nvPicPr>
        <p:blipFill>
          <a:blip r:embed="rId4"/>
          <a:stretch>
            <a:fillRect/>
          </a:stretch>
        </p:blipFill>
        <p:spPr>
          <a:xfrm>
            <a:off x="6708031" y="3867409"/>
            <a:ext cx="4500537" cy="1721831"/>
          </a:xfrm>
          <a:prstGeom prst="rect">
            <a:avLst/>
          </a:prstGeom>
        </p:spPr>
      </p:pic>
      <p:sp>
        <p:nvSpPr>
          <p:cNvPr id="3" name="Text Placeholder 4">
            <a:extLst>
              <a:ext uri="{FF2B5EF4-FFF2-40B4-BE49-F238E27FC236}">
                <a16:creationId xmlns:a16="http://schemas.microsoft.com/office/drawing/2014/main" id="{8F10130F-6325-14CE-E28B-5071AE6F0B0E}"/>
              </a:ext>
            </a:extLst>
          </p:cNvPr>
          <p:cNvSpPr txBox="1">
            <a:spLocks/>
          </p:cNvSpPr>
          <p:nvPr/>
        </p:nvSpPr>
        <p:spPr>
          <a:xfrm>
            <a:off x="336240" y="6318047"/>
            <a:ext cx="10800320" cy="423321"/>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EAU, European Association of Urology; LUTS, lower urinary tract symptoms.</a:t>
            </a:r>
            <a:br>
              <a:rPr lang="en-US" sz="1000" dirty="0">
                <a:solidFill>
                  <a:schemeClr val="bg1">
                    <a:lumMod val="50000"/>
                  </a:schemeClr>
                </a:solidFill>
              </a:rPr>
            </a:br>
            <a:r>
              <a:rPr lang="en-US" sz="1000" dirty="0">
                <a:solidFill>
                  <a:schemeClr val="bg1">
                    <a:lumMod val="50000"/>
                  </a:schemeClr>
                </a:solidFill>
              </a:rPr>
              <a:t>1. EAU Guidelines on management of non-neurogenic male lower urinary tract symptoms (LUTS), incl. benign prostatic obstruction (BPO). European Association of Urology. 2022. Available at: </a:t>
            </a:r>
            <a:r>
              <a:rPr lang="en-US" sz="1000" dirty="0">
                <a:solidFill>
                  <a:schemeClr val="bg1">
                    <a:lumMod val="50000"/>
                  </a:schemeClr>
                </a:solidFill>
                <a:hlinkClick r:id="rId5"/>
              </a:rPr>
              <a:t>https://d56bochluxqnz.cloudfront.net/documents/full-guideline/EAU-Guidelines-on-Non-Neurogenic-Male-LUTS-2023.pdf</a:t>
            </a:r>
            <a:r>
              <a:rPr lang="en-US" sz="1000" dirty="0">
                <a:solidFill>
                  <a:schemeClr val="bg1">
                    <a:lumMod val="50000"/>
                  </a:schemeClr>
                </a:solidFill>
              </a:rPr>
              <a:t>. Accessed 8 March 2023. 2. </a:t>
            </a:r>
            <a:r>
              <a:rPr lang="en-SG" sz="1000" dirty="0">
                <a:solidFill>
                  <a:schemeClr val="bg1">
                    <a:lumMod val="50000"/>
                  </a:schemeClr>
                </a:solidFill>
              </a:rPr>
              <a:t>Rees J, et al. </a:t>
            </a:r>
            <a:r>
              <a:rPr lang="en-SG" sz="1000" i="1" dirty="0" err="1">
                <a:solidFill>
                  <a:schemeClr val="bg1">
                    <a:lumMod val="50000"/>
                  </a:schemeClr>
                </a:solidFill>
              </a:rPr>
              <a:t>Neurourol</a:t>
            </a:r>
            <a:r>
              <a:rPr lang="en-SG" sz="1000" i="1" dirty="0">
                <a:solidFill>
                  <a:schemeClr val="bg1">
                    <a:lumMod val="50000"/>
                  </a:schemeClr>
                </a:solidFill>
              </a:rPr>
              <a:t> </a:t>
            </a:r>
            <a:r>
              <a:rPr lang="en-SG" sz="1000" i="1" dirty="0" err="1">
                <a:solidFill>
                  <a:schemeClr val="bg1">
                    <a:lumMod val="50000"/>
                  </a:schemeClr>
                </a:solidFill>
              </a:rPr>
              <a:t>Urodyn</a:t>
            </a:r>
            <a:r>
              <a:rPr lang="en-SG" sz="1000" dirty="0">
                <a:solidFill>
                  <a:schemeClr val="bg1">
                    <a:lumMod val="50000"/>
                  </a:schemeClr>
                </a:solidFill>
              </a:rPr>
              <a:t>. 2019;38(3):981-989.</a:t>
            </a:r>
            <a:endParaRPr lang="en-US" sz="1000" dirty="0">
              <a:solidFill>
                <a:schemeClr val="bg1">
                  <a:lumMod val="50000"/>
                </a:schemeClr>
              </a:solidFill>
            </a:endParaRPr>
          </a:p>
        </p:txBody>
      </p:sp>
    </p:spTree>
    <p:extLst>
      <p:ext uri="{BB962C8B-B14F-4D97-AF65-F5344CB8AC3E}">
        <p14:creationId xmlns:p14="http://schemas.microsoft.com/office/powerpoint/2010/main" val="341093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33" y="116632"/>
            <a:ext cx="10989651" cy="1200329"/>
          </a:xfrm>
        </p:spPr>
        <p:txBody>
          <a:bodyPr/>
          <a:lstStyle/>
          <a:p>
            <a:r>
              <a:rPr lang="en-SG" sz="3600" b="1" dirty="0">
                <a:solidFill>
                  <a:schemeClr val="bg1"/>
                </a:solidFill>
                <a:latin typeface="Calibri" panose="020F0502020204030204" pitchFamily="34" charset="0"/>
                <a:ea typeface="Verdana" panose="020B0604030504040204" pitchFamily="34" charset="0"/>
                <a:cs typeface="Calibri" panose="020F0502020204030204" pitchFamily="34" charset="0"/>
              </a:rPr>
              <a:t>Updates to the EAU guidelines for the management of non-neurogenic male LUTS: Pharmacological treatment</a:t>
            </a:r>
            <a:endParaRPr lang="en-US" sz="3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9EADE4D-C700-BD2D-ECC5-5A19FFC8F5B1}"/>
              </a:ext>
            </a:extLst>
          </p:cNvPr>
          <p:cNvSpPr txBox="1"/>
          <p:nvPr/>
        </p:nvSpPr>
        <p:spPr>
          <a:xfrm>
            <a:off x="329184" y="1481022"/>
            <a:ext cx="6270872" cy="423321"/>
          </a:xfrm>
          <a:prstGeom prst="rect">
            <a:avLst/>
          </a:prstGeom>
          <a:noFill/>
        </p:spPr>
        <p:txBody>
          <a:bodyPr wrap="square" rtlCol="0">
            <a:spAutoFit/>
          </a:bodyPr>
          <a:lstStyle/>
          <a:p>
            <a:pPr>
              <a:lnSpc>
                <a:spcPct val="130000"/>
              </a:lnSpc>
            </a:pPr>
            <a:r>
              <a:rPr lang="en-US" altLang="ko-KR" b="1" dirty="0">
                <a:solidFill>
                  <a:schemeClr val="tx1">
                    <a:lumMod val="75000"/>
                    <a:lumOff val="25000"/>
                  </a:schemeClr>
                </a:solidFill>
                <a:latin typeface="Calibri" panose="020F0502020204030204" pitchFamily="34" charset="0"/>
                <a:cs typeface="Calibri" panose="020F0502020204030204" pitchFamily="34" charset="0"/>
              </a:rPr>
              <a:t>Section 5.2   Pharmacological treatment</a:t>
            </a:r>
            <a:r>
              <a:rPr lang="en-US" altLang="ko-KR" b="1" baseline="30000" dirty="0">
                <a:solidFill>
                  <a:schemeClr val="tx1">
                    <a:lumMod val="75000"/>
                    <a:lumOff val="25000"/>
                  </a:schemeClr>
                </a:solidFill>
                <a:latin typeface="Calibri" panose="020F0502020204030204" pitchFamily="34" charset="0"/>
                <a:cs typeface="Calibri" panose="020F0502020204030204" pitchFamily="34" charset="0"/>
              </a:rPr>
              <a:t>1</a:t>
            </a:r>
          </a:p>
        </p:txBody>
      </p:sp>
      <p:sp>
        <p:nvSpPr>
          <p:cNvPr id="7" name="TextBox 6">
            <a:extLst>
              <a:ext uri="{FF2B5EF4-FFF2-40B4-BE49-F238E27FC236}">
                <a16:creationId xmlns:a16="http://schemas.microsoft.com/office/drawing/2014/main" id="{508AED93-0331-2B33-D5EE-BF170F78AF4B}"/>
              </a:ext>
            </a:extLst>
          </p:cNvPr>
          <p:cNvSpPr txBox="1"/>
          <p:nvPr/>
        </p:nvSpPr>
        <p:spPr>
          <a:xfrm>
            <a:off x="1068842" y="1844824"/>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5.2.7   Combination therapies</a:t>
            </a:r>
            <a:r>
              <a:rPr lang="en-US" altLang="ko-KR" i="1" baseline="30000" dirty="0">
                <a:solidFill>
                  <a:schemeClr val="tx1">
                    <a:lumMod val="75000"/>
                    <a:lumOff val="25000"/>
                  </a:schemeClr>
                </a:solidFill>
                <a:latin typeface="Calibri" panose="020F0502020204030204" pitchFamily="34" charset="0"/>
                <a:cs typeface="Calibri" panose="020F0502020204030204" pitchFamily="34" charset="0"/>
              </a:rPr>
              <a:t>1</a:t>
            </a:r>
          </a:p>
        </p:txBody>
      </p:sp>
      <p:sp>
        <p:nvSpPr>
          <p:cNvPr id="8" name="TextBox 7">
            <a:extLst>
              <a:ext uri="{FF2B5EF4-FFF2-40B4-BE49-F238E27FC236}">
                <a16:creationId xmlns:a16="http://schemas.microsoft.com/office/drawing/2014/main" id="{3AE3131A-635A-C97C-B279-6D8F79146FBC}"/>
              </a:ext>
            </a:extLst>
          </p:cNvPr>
          <p:cNvSpPr txBox="1"/>
          <p:nvPr/>
        </p:nvSpPr>
        <p:spPr>
          <a:xfrm>
            <a:off x="1068842" y="2209128"/>
            <a:ext cx="7331414"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5.2.7.3.   </a:t>
            </a:r>
            <a:r>
              <a:rPr lang="el-GR" altLang="ko-KR" i="1" dirty="0">
                <a:solidFill>
                  <a:schemeClr val="tx1">
                    <a:lumMod val="75000"/>
                    <a:lumOff val="25000"/>
                  </a:schemeClr>
                </a:solidFill>
                <a:latin typeface="Calibri" panose="020F0502020204030204" pitchFamily="34" charset="0"/>
                <a:cs typeface="Calibri" panose="020F0502020204030204" pitchFamily="34" charset="0"/>
              </a:rPr>
              <a:t>α1-</a:t>
            </a:r>
            <a:r>
              <a:rPr lang="en-US" altLang="ko-KR" i="1" dirty="0">
                <a:solidFill>
                  <a:schemeClr val="tx1">
                    <a:lumMod val="75000"/>
                    <a:lumOff val="25000"/>
                  </a:schemeClr>
                </a:solidFill>
                <a:latin typeface="Calibri" panose="020F0502020204030204" pitchFamily="34" charset="0"/>
                <a:cs typeface="Calibri" panose="020F0502020204030204" pitchFamily="34" charset="0"/>
              </a:rPr>
              <a:t>blockers + Beta-3 agonist</a:t>
            </a:r>
            <a:r>
              <a:rPr lang="en-US" altLang="ko-KR" i="1" baseline="30000" dirty="0">
                <a:solidFill>
                  <a:schemeClr val="tx1">
                    <a:lumMod val="75000"/>
                    <a:lumOff val="25000"/>
                  </a:schemeClr>
                </a:solidFill>
                <a:latin typeface="Calibri" panose="020F0502020204030204" pitchFamily="34" charset="0"/>
                <a:cs typeface="Calibri" panose="020F0502020204030204" pitchFamily="34" charset="0"/>
              </a:rPr>
              <a:t>1</a:t>
            </a:r>
          </a:p>
        </p:txBody>
      </p:sp>
      <p:sp>
        <p:nvSpPr>
          <p:cNvPr id="9" name="Speech Bubble: Oval 8">
            <a:extLst>
              <a:ext uri="{FF2B5EF4-FFF2-40B4-BE49-F238E27FC236}">
                <a16:creationId xmlns:a16="http://schemas.microsoft.com/office/drawing/2014/main" id="{0B6333E5-8FA5-84AA-46CC-9B3A02AD9174}"/>
              </a:ext>
            </a:extLst>
          </p:cNvPr>
          <p:cNvSpPr/>
          <p:nvPr/>
        </p:nvSpPr>
        <p:spPr>
          <a:xfrm>
            <a:off x="4949530" y="1723238"/>
            <a:ext cx="841666" cy="841666"/>
          </a:xfrm>
          <a:prstGeom prst="wedgeEllipseCallout">
            <a:avLst>
              <a:gd name="adj1" fmla="val -58333"/>
              <a:gd name="adj2" fmla="val 32143"/>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altLang="ko-KR" sz="1200" b="1" dirty="0">
                <a:latin typeface="Calibri" panose="020F0502020204030204" pitchFamily="34" charset="0"/>
                <a:cs typeface="Calibri" panose="020F0502020204030204" pitchFamily="34" charset="0"/>
              </a:rPr>
              <a:t>New</a:t>
            </a:r>
          </a:p>
          <a:p>
            <a:pPr algn="ctr"/>
            <a:r>
              <a:rPr lang="en-US" altLang="ko-KR" sz="1200" b="1" dirty="0">
                <a:latin typeface="Calibri" panose="020F0502020204030204" pitchFamily="34" charset="0"/>
                <a:cs typeface="Calibri" panose="020F0502020204030204" pitchFamily="34" charset="0"/>
              </a:rPr>
              <a:t>Chapter</a:t>
            </a:r>
            <a:endParaRPr lang="ko-KR" altLang="en-US" sz="1200" b="1"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6BD2C934-1EF7-0AEF-4764-9C39AB599604}"/>
              </a:ext>
            </a:extLst>
          </p:cNvPr>
          <p:cNvPicPr>
            <a:picLocks noChangeAspect="1"/>
          </p:cNvPicPr>
          <p:nvPr/>
        </p:nvPicPr>
        <p:blipFill>
          <a:blip r:embed="rId3"/>
          <a:stretch>
            <a:fillRect/>
          </a:stretch>
        </p:blipFill>
        <p:spPr>
          <a:xfrm>
            <a:off x="468858" y="2730628"/>
            <a:ext cx="6400800" cy="2989847"/>
          </a:xfrm>
          <a:prstGeom prst="rect">
            <a:avLst/>
          </a:prstGeom>
        </p:spPr>
      </p:pic>
      <p:sp>
        <p:nvSpPr>
          <p:cNvPr id="14" name="TextBox 13">
            <a:extLst>
              <a:ext uri="{FF2B5EF4-FFF2-40B4-BE49-F238E27FC236}">
                <a16:creationId xmlns:a16="http://schemas.microsoft.com/office/drawing/2014/main" id="{B408B44F-0639-1831-1EE4-AF9995B1889A}"/>
              </a:ext>
            </a:extLst>
          </p:cNvPr>
          <p:cNvSpPr txBox="1"/>
          <p:nvPr/>
        </p:nvSpPr>
        <p:spPr>
          <a:xfrm>
            <a:off x="6991937" y="2696187"/>
            <a:ext cx="4936711" cy="2307042"/>
          </a:xfrm>
          <a:prstGeom prst="rect">
            <a:avLst/>
          </a:prstGeom>
          <a:noFill/>
        </p:spPr>
        <p:txBody>
          <a:bodyPr wrap="square" rtlCol="0">
            <a:spAutoFit/>
          </a:bodyPr>
          <a:lstStyle/>
          <a:p>
            <a:pPr>
              <a:lnSpc>
                <a:spcPct val="130000"/>
              </a:lnSpc>
            </a:pPr>
            <a:r>
              <a:rPr lang="en-US" altLang="ko-KR" sz="1600" b="1" dirty="0">
                <a:solidFill>
                  <a:schemeClr val="accent2"/>
                </a:solidFill>
                <a:latin typeface="Calibri" panose="020F0502020204030204" pitchFamily="34" charset="0"/>
                <a:cs typeface="Calibri" panose="020F0502020204030204" pitchFamily="34" charset="0"/>
              </a:rPr>
              <a:t>MATCH study</a:t>
            </a:r>
            <a:r>
              <a:rPr lang="en-US" altLang="ko-KR" sz="1600" b="1" baseline="30000" dirty="0">
                <a:solidFill>
                  <a:schemeClr val="accent2"/>
                </a:solidFill>
                <a:latin typeface="Calibri" panose="020F0502020204030204" pitchFamily="34" charset="0"/>
                <a:cs typeface="Calibri" panose="020F0502020204030204" pitchFamily="34" charset="0"/>
              </a:rPr>
              <a:t>2</a:t>
            </a:r>
            <a:r>
              <a:rPr lang="en-US" altLang="ko-KR" sz="1600" b="1" dirty="0">
                <a:solidFill>
                  <a:schemeClr val="accent2"/>
                </a:solidFill>
                <a:latin typeface="Calibri" panose="020F0502020204030204" pitchFamily="34" charset="0"/>
                <a:cs typeface="Calibri" panose="020F0502020204030204" pitchFamily="34" charset="0"/>
              </a:rPr>
              <a:t> </a:t>
            </a:r>
          </a:p>
          <a:p>
            <a:pPr marL="285750" indent="-285750">
              <a:lnSpc>
                <a:spcPct val="130000"/>
              </a:lnSpc>
              <a:buFont typeface="Arial" panose="020B0604020202020204" pitchFamily="34" charset="0"/>
              <a:buChar char="•"/>
            </a:pPr>
            <a:r>
              <a:rPr lang="en-US" altLang="ko-KR" sz="1600" dirty="0">
                <a:solidFill>
                  <a:schemeClr val="tx1">
                    <a:lumMod val="75000"/>
                    <a:lumOff val="25000"/>
                  </a:schemeClr>
                </a:solidFill>
                <a:latin typeface="Calibri" panose="020F0502020204030204" pitchFamily="34" charset="0"/>
                <a:cs typeface="Calibri" panose="020F0502020204030204" pitchFamily="34" charset="0"/>
              </a:rPr>
              <a:t>Tamsulosin 0.2 mg + mirabegron 50 mg (12-week)</a:t>
            </a:r>
          </a:p>
          <a:p>
            <a:pPr marL="285750" indent="-285750">
              <a:lnSpc>
                <a:spcPct val="130000"/>
              </a:lnSpc>
              <a:buFont typeface="Arial" panose="020B0604020202020204" pitchFamily="34" charset="0"/>
              <a:buChar char="•"/>
            </a:pPr>
            <a:r>
              <a:rPr lang="en-US" altLang="ko-KR" sz="1600" dirty="0">
                <a:solidFill>
                  <a:schemeClr val="tx1">
                    <a:lumMod val="75000"/>
                    <a:lumOff val="25000"/>
                  </a:schemeClr>
                </a:solidFill>
                <a:latin typeface="Calibri" panose="020F0502020204030204" pitchFamily="34" charset="0"/>
                <a:cs typeface="Calibri" panose="020F0502020204030204" pitchFamily="34" charset="0"/>
              </a:rPr>
              <a:t>568 men in Korea and Japan</a:t>
            </a:r>
          </a:p>
          <a:p>
            <a:pPr>
              <a:lnSpc>
                <a:spcPct val="130000"/>
              </a:lnSpc>
            </a:pPr>
            <a:endParaRPr lang="en-US" altLang="ko-KR"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30000"/>
              </a:lnSpc>
            </a:pPr>
            <a:r>
              <a:rPr lang="en-US" altLang="ko-KR" sz="1600" b="1" dirty="0">
                <a:solidFill>
                  <a:schemeClr val="accent2"/>
                </a:solidFill>
                <a:latin typeface="Calibri" panose="020F0502020204030204" pitchFamily="34" charset="0"/>
                <a:cs typeface="Calibri" panose="020F0502020204030204" pitchFamily="34" charset="0"/>
              </a:rPr>
              <a:t>PLUS study</a:t>
            </a:r>
            <a:r>
              <a:rPr lang="en-US" altLang="ko-KR" sz="1600" b="1" baseline="30000" dirty="0">
                <a:solidFill>
                  <a:schemeClr val="accent2"/>
                </a:solidFill>
                <a:latin typeface="Calibri" panose="020F0502020204030204" pitchFamily="34" charset="0"/>
                <a:cs typeface="Calibri" panose="020F0502020204030204" pitchFamily="34" charset="0"/>
              </a:rPr>
              <a:t>3</a:t>
            </a:r>
            <a:r>
              <a:rPr lang="en-US" altLang="ko-KR" sz="1600" b="1" dirty="0">
                <a:solidFill>
                  <a:schemeClr val="accent2"/>
                </a:solidFill>
                <a:latin typeface="Calibri" panose="020F0502020204030204" pitchFamily="34" charset="0"/>
                <a:cs typeface="Calibri" panose="020F0502020204030204" pitchFamily="34" charset="0"/>
              </a:rPr>
              <a:t> </a:t>
            </a:r>
          </a:p>
          <a:p>
            <a:pPr marL="285750" indent="-285750">
              <a:lnSpc>
                <a:spcPct val="130000"/>
              </a:lnSpc>
              <a:buFont typeface="Arial" panose="020B0604020202020204" pitchFamily="34" charset="0"/>
              <a:buChar char="•"/>
            </a:pPr>
            <a:r>
              <a:rPr lang="en-US" altLang="ko-KR" sz="1600" dirty="0">
                <a:solidFill>
                  <a:schemeClr val="tx1">
                    <a:lumMod val="75000"/>
                    <a:lumOff val="25000"/>
                  </a:schemeClr>
                </a:solidFill>
                <a:latin typeface="Calibri" panose="020F0502020204030204" pitchFamily="34" charset="0"/>
                <a:cs typeface="Calibri" panose="020F0502020204030204" pitchFamily="34" charset="0"/>
              </a:rPr>
              <a:t>Tamsulosin 0.4 mg + mirabegron 25-50 mg (12-week)</a:t>
            </a:r>
          </a:p>
          <a:p>
            <a:pPr marL="285750" indent="-285750">
              <a:lnSpc>
                <a:spcPct val="130000"/>
              </a:lnSpc>
              <a:buFont typeface="Arial" panose="020B0604020202020204" pitchFamily="34" charset="0"/>
              <a:buChar char="•"/>
            </a:pPr>
            <a:r>
              <a:rPr lang="en-US" altLang="ko-KR" sz="1600" dirty="0">
                <a:solidFill>
                  <a:schemeClr val="tx1">
                    <a:lumMod val="75000"/>
                    <a:lumOff val="25000"/>
                  </a:schemeClr>
                </a:solidFill>
                <a:latin typeface="Calibri" panose="020F0502020204030204" pitchFamily="34" charset="0"/>
                <a:cs typeface="Calibri" panose="020F0502020204030204" pitchFamily="34" charset="0"/>
              </a:rPr>
              <a:t>676 men in US, Canada, and Europe</a:t>
            </a:r>
          </a:p>
        </p:txBody>
      </p:sp>
      <p:pic>
        <p:nvPicPr>
          <p:cNvPr id="16" name="Picture 15">
            <a:hlinkClick r:id="rId4"/>
            <a:extLst>
              <a:ext uri="{FF2B5EF4-FFF2-40B4-BE49-F238E27FC236}">
                <a16:creationId xmlns:a16="http://schemas.microsoft.com/office/drawing/2014/main" id="{9A3383BA-DC00-14DA-2DEB-902EC9B1EB7C}"/>
              </a:ext>
            </a:extLst>
          </p:cNvPr>
          <p:cNvPicPr>
            <a:picLocks noChangeAspect="1"/>
          </p:cNvPicPr>
          <p:nvPr/>
        </p:nvPicPr>
        <p:blipFill>
          <a:blip r:embed="rId5"/>
          <a:stretch>
            <a:fillRect/>
          </a:stretch>
        </p:blipFill>
        <p:spPr>
          <a:xfrm>
            <a:off x="6980567" y="5085184"/>
            <a:ext cx="2494755" cy="1016382"/>
          </a:xfrm>
          <a:prstGeom prst="rect">
            <a:avLst/>
          </a:prstGeom>
        </p:spPr>
      </p:pic>
      <p:pic>
        <p:nvPicPr>
          <p:cNvPr id="17" name="Picture 16">
            <a:hlinkClick r:id="rId6"/>
            <a:extLst>
              <a:ext uri="{FF2B5EF4-FFF2-40B4-BE49-F238E27FC236}">
                <a16:creationId xmlns:a16="http://schemas.microsoft.com/office/drawing/2014/main" id="{DA97CDDC-F7F4-2D40-54BA-6A7E0F2800F7}"/>
              </a:ext>
            </a:extLst>
          </p:cNvPr>
          <p:cNvPicPr>
            <a:picLocks noChangeAspect="1"/>
          </p:cNvPicPr>
          <p:nvPr/>
        </p:nvPicPr>
        <p:blipFill>
          <a:blip r:embed="rId7"/>
          <a:stretch>
            <a:fillRect/>
          </a:stretch>
        </p:blipFill>
        <p:spPr>
          <a:xfrm>
            <a:off x="9627642" y="5085184"/>
            <a:ext cx="2232816" cy="1077661"/>
          </a:xfrm>
          <a:prstGeom prst="rect">
            <a:avLst/>
          </a:prstGeom>
        </p:spPr>
      </p:pic>
      <p:sp>
        <p:nvSpPr>
          <p:cNvPr id="4" name="Text Placeholder 4">
            <a:extLst>
              <a:ext uri="{FF2B5EF4-FFF2-40B4-BE49-F238E27FC236}">
                <a16:creationId xmlns:a16="http://schemas.microsoft.com/office/drawing/2014/main" id="{79C86842-1A30-C784-07DF-AA6666E947B2}"/>
              </a:ext>
            </a:extLst>
          </p:cNvPr>
          <p:cNvSpPr txBox="1">
            <a:spLocks/>
          </p:cNvSpPr>
          <p:nvPr/>
        </p:nvSpPr>
        <p:spPr>
          <a:xfrm>
            <a:off x="336240" y="6309320"/>
            <a:ext cx="10800320" cy="504056"/>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EAU, European Association of Urology; LUTS, lower urinary tract symptoms.</a:t>
            </a:r>
            <a:br>
              <a:rPr lang="en-US" sz="1000" dirty="0">
                <a:solidFill>
                  <a:schemeClr val="bg1">
                    <a:lumMod val="50000"/>
                  </a:schemeClr>
                </a:solidFill>
              </a:rPr>
            </a:br>
            <a:r>
              <a:rPr lang="en-US" sz="1000" dirty="0">
                <a:solidFill>
                  <a:schemeClr val="bg1">
                    <a:lumMod val="50000"/>
                  </a:schemeClr>
                </a:solidFill>
              </a:rPr>
              <a:t>1. EAU Guidelines on management of non-neurogenic male lower urinary tract symptoms (LUTS), incl. benign prostatic obstruction (BPO). European Association of Urology. 2022. Available at: </a:t>
            </a:r>
            <a:r>
              <a:rPr lang="en-US" sz="1000" dirty="0">
                <a:solidFill>
                  <a:schemeClr val="bg1">
                    <a:lumMod val="50000"/>
                  </a:schemeClr>
                </a:solidFill>
                <a:hlinkClick r:id="rId8"/>
              </a:rPr>
              <a:t>https://d56bochluxqnz.cloudfront.net/documents/full-guideline/EAU-Guidelines-on-Non-Neurogenic-Male-LUTS-2023.pdf</a:t>
            </a:r>
            <a:r>
              <a:rPr lang="en-US" sz="1000" dirty="0">
                <a:solidFill>
                  <a:schemeClr val="bg1">
                    <a:lumMod val="50000"/>
                  </a:schemeClr>
                </a:solidFill>
              </a:rPr>
              <a:t>. Accessed 8 March 2023. 2. </a:t>
            </a:r>
            <a:r>
              <a:rPr lang="en-US" sz="1000" dirty="0" err="1">
                <a:solidFill>
                  <a:schemeClr val="bg1">
                    <a:lumMod val="50000"/>
                  </a:schemeClr>
                </a:solidFill>
              </a:rPr>
              <a:t>Kakizaki</a:t>
            </a:r>
            <a:r>
              <a:rPr lang="en-US" sz="1000" dirty="0">
                <a:solidFill>
                  <a:schemeClr val="bg1">
                    <a:lumMod val="50000"/>
                  </a:schemeClr>
                </a:solidFill>
              </a:rPr>
              <a:t> H et al. </a:t>
            </a:r>
            <a:r>
              <a:rPr lang="en-US" sz="1000" i="1" dirty="0" err="1">
                <a:solidFill>
                  <a:schemeClr val="bg1">
                    <a:lumMod val="50000"/>
                  </a:schemeClr>
                </a:solidFill>
              </a:rPr>
              <a:t>Eur</a:t>
            </a:r>
            <a:r>
              <a:rPr lang="en-US" sz="1000" i="1" dirty="0">
                <a:solidFill>
                  <a:schemeClr val="bg1">
                    <a:lumMod val="50000"/>
                  </a:schemeClr>
                </a:solidFill>
              </a:rPr>
              <a:t> </a:t>
            </a:r>
            <a:r>
              <a:rPr lang="en-US" sz="1000" i="1" dirty="0" err="1">
                <a:solidFill>
                  <a:schemeClr val="bg1">
                    <a:lumMod val="50000"/>
                  </a:schemeClr>
                </a:solidFill>
              </a:rPr>
              <a:t>Urol</a:t>
            </a:r>
            <a:r>
              <a:rPr lang="en-US" sz="1000" i="1" dirty="0">
                <a:solidFill>
                  <a:schemeClr val="bg1">
                    <a:lumMod val="50000"/>
                  </a:schemeClr>
                </a:solidFill>
              </a:rPr>
              <a:t> Focus</a:t>
            </a:r>
            <a:r>
              <a:rPr lang="en-US" sz="1000" dirty="0">
                <a:solidFill>
                  <a:schemeClr val="bg1">
                    <a:lumMod val="50000"/>
                  </a:schemeClr>
                </a:solidFill>
              </a:rPr>
              <a:t>. 2020;15;6(4):729-737. 3. Kaplan SA, et al. </a:t>
            </a:r>
            <a:r>
              <a:rPr lang="es-ES" sz="1000" i="1" dirty="0">
                <a:solidFill>
                  <a:schemeClr val="bg1">
                    <a:lumMod val="50000"/>
                  </a:schemeClr>
                </a:solidFill>
              </a:rPr>
              <a:t>J </a:t>
            </a:r>
            <a:r>
              <a:rPr lang="es-ES" sz="1000" i="1" dirty="0" err="1">
                <a:solidFill>
                  <a:schemeClr val="bg1">
                    <a:lumMod val="50000"/>
                  </a:schemeClr>
                </a:solidFill>
              </a:rPr>
              <a:t>Urol</a:t>
            </a:r>
            <a:r>
              <a:rPr lang="es-ES" sz="1000" i="1" dirty="0">
                <a:solidFill>
                  <a:schemeClr val="bg1">
                    <a:lumMod val="50000"/>
                  </a:schemeClr>
                </a:solidFill>
              </a:rPr>
              <a:t>. </a:t>
            </a:r>
            <a:r>
              <a:rPr lang="es-ES" sz="1000" dirty="0">
                <a:solidFill>
                  <a:schemeClr val="bg1">
                    <a:lumMod val="50000"/>
                  </a:schemeClr>
                </a:solidFill>
              </a:rPr>
              <a:t>2020 Jun;203(6):1163-1171.</a:t>
            </a:r>
            <a:endParaRPr lang="en-US" sz="1000" dirty="0">
              <a:solidFill>
                <a:schemeClr val="bg1">
                  <a:lumMod val="50000"/>
                </a:schemeClr>
              </a:solidFill>
            </a:endParaRPr>
          </a:p>
        </p:txBody>
      </p:sp>
    </p:spTree>
    <p:extLst>
      <p:ext uri="{BB962C8B-B14F-4D97-AF65-F5344CB8AC3E}">
        <p14:creationId xmlns:p14="http://schemas.microsoft.com/office/powerpoint/2010/main" val="2055922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8"/>
          <p:cNvSpPr txBox="1">
            <a:spLocks noGrp="1"/>
          </p:cNvSpPr>
          <p:nvPr>
            <p:ph type="body" idx="1"/>
          </p:nvPr>
        </p:nvSpPr>
        <p:spPr>
          <a:xfrm>
            <a:off x="336241" y="1443610"/>
            <a:ext cx="11232367" cy="1769366"/>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accent2"/>
              </a:buClr>
              <a:buSzPts val="1600"/>
              <a:buFont typeface="Arial" panose="020B0604020202020204" pitchFamily="34" charset="0"/>
              <a:buChar char="•"/>
            </a:pPr>
            <a:r>
              <a:rPr lang="en-US" sz="1800" b="0" dirty="0">
                <a:solidFill>
                  <a:schemeClr val="accent6">
                    <a:lumMod val="75000"/>
                  </a:schemeClr>
                </a:solidFill>
                <a:ea typeface="Verdana" panose="020B0604030504040204" pitchFamily="34" charset="0"/>
              </a:rPr>
              <a:t>Phase 4, double-blind, randomized, placebo-controlled study</a:t>
            </a:r>
            <a:endParaRPr sz="1800" b="0" baseline="30000" dirty="0">
              <a:solidFill>
                <a:schemeClr val="accent6">
                  <a:lumMod val="75000"/>
                </a:schemeClr>
              </a:solidFill>
              <a:ea typeface="Verdana" panose="020B0604030504040204" pitchFamily="34" charset="0"/>
            </a:endParaRPr>
          </a:p>
          <a:p>
            <a:pPr marL="342900" indent="-342900">
              <a:buClr>
                <a:schemeClr val="accent2"/>
              </a:buClr>
              <a:buSzPts val="1600"/>
              <a:buFont typeface="Arial" panose="020B0604020202020204" pitchFamily="34" charset="0"/>
              <a:buChar char="•"/>
            </a:pPr>
            <a:r>
              <a:rPr lang="en-US" sz="1800" b="0" dirty="0">
                <a:solidFill>
                  <a:schemeClr val="accent6">
                    <a:lumMod val="75000"/>
                  </a:schemeClr>
                </a:solidFill>
                <a:ea typeface="Verdana" panose="020B0604030504040204" pitchFamily="34" charset="0"/>
              </a:rPr>
              <a:t>Conducted in Japan (53 centers) and Korea (5 centers)</a:t>
            </a:r>
            <a:endParaRPr sz="1800" b="0" baseline="30000" dirty="0">
              <a:solidFill>
                <a:schemeClr val="accent6">
                  <a:lumMod val="75000"/>
                </a:schemeClr>
              </a:solidFill>
              <a:ea typeface="Verdana" panose="020B0604030504040204" pitchFamily="34" charset="0"/>
            </a:endParaRPr>
          </a:p>
          <a:p>
            <a:pPr marL="342900" indent="-342900">
              <a:buClr>
                <a:schemeClr val="accent2"/>
              </a:buClr>
              <a:buSzPts val="1600"/>
              <a:buFont typeface="Arial" panose="020B0604020202020204" pitchFamily="34" charset="0"/>
              <a:buChar char="•"/>
            </a:pPr>
            <a:r>
              <a:rPr lang="en-US" sz="1800" b="0" dirty="0">
                <a:solidFill>
                  <a:schemeClr val="accent6">
                    <a:lumMod val="75000"/>
                  </a:schemeClr>
                </a:solidFill>
                <a:ea typeface="Verdana" panose="020B0604030504040204" pitchFamily="34" charset="0"/>
              </a:rPr>
              <a:t>Male patients with OAB treated with the α-blocker tamsulosin for BPH were randomized 1:1 to mirabegron 50 mg or placebo plus tamsulosin (0.2 mg) for 12 weeks</a:t>
            </a:r>
            <a:endParaRPr sz="1800" dirty="0">
              <a:solidFill>
                <a:schemeClr val="accent6">
                  <a:lumMod val="75000"/>
                </a:schemeClr>
              </a:solidFill>
              <a:ea typeface="Verdana" panose="020B0604030504040204" pitchFamily="34" charset="0"/>
            </a:endParaRPr>
          </a:p>
        </p:txBody>
      </p:sp>
      <p:sp>
        <p:nvSpPr>
          <p:cNvPr id="336" name="Google Shape;336;p8"/>
          <p:cNvSpPr txBox="1"/>
          <p:nvPr/>
        </p:nvSpPr>
        <p:spPr>
          <a:xfrm>
            <a:off x="1793082" y="451456"/>
            <a:ext cx="8020905" cy="685802"/>
          </a:xfrm>
          <a:prstGeom prst="rect">
            <a:avLst/>
          </a:prstGeom>
          <a:noFill/>
          <a:ln>
            <a:noFill/>
          </a:ln>
        </p:spPr>
        <p:txBody>
          <a:bodyPr spcFirstLastPara="1" wrap="square" lIns="91425" tIns="45700" rIns="91425" bIns="45700" anchor="ctr" anchorCtr="0">
            <a:noAutofit/>
          </a:bodyPr>
          <a:lstStyle/>
          <a:p>
            <a:pPr>
              <a:lnSpc>
                <a:spcPct val="90000"/>
              </a:lnSpc>
              <a:buClr>
                <a:schemeClr val="dk2"/>
              </a:buClr>
              <a:buSzPts val="2000"/>
            </a:pPr>
            <a:endParaRPr sz="2000" b="1">
              <a:solidFill>
                <a:schemeClr val="dk2"/>
              </a:solidFill>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339" name="Google Shape;339;p8"/>
          <p:cNvSpPr txBox="1">
            <a:spLocks noGrp="1"/>
          </p:cNvSpPr>
          <p:nvPr>
            <p:ph type="title"/>
          </p:nvPr>
        </p:nvSpPr>
        <p:spPr>
          <a:xfrm>
            <a:off x="336241" y="451456"/>
            <a:ext cx="11088351" cy="685802"/>
          </a:xfrm>
          <a:prstGeom prst="rect">
            <a:avLst/>
          </a:prstGeom>
          <a:noFill/>
          <a:ln>
            <a:noFill/>
          </a:ln>
        </p:spPr>
        <p:txBody>
          <a:bodyPr spcFirstLastPara="1" vert="horz" wrap="square" lIns="91425" tIns="45700" rIns="91425" bIns="45700" rtlCol="0" anchor="ctr" anchorCtr="0">
            <a:noAutofit/>
          </a:bodyPr>
          <a:lstStyle/>
          <a:p>
            <a:r>
              <a:rPr lang="en-SG" b="1" dirty="0">
                <a:solidFill>
                  <a:schemeClr val="bg1"/>
                </a:solidFill>
                <a:ea typeface="Verdana" panose="020B0604030504040204" pitchFamily="34" charset="0"/>
              </a:rPr>
              <a:t>Updates to the EAU guidelines for the management of non-neurogenic male LUTS: MATCH study</a:t>
            </a:r>
            <a:endParaRPr dirty="0">
              <a:ea typeface="Verdana" panose="020B0604030504040204" pitchFamily="34" charset="0"/>
            </a:endParaRPr>
          </a:p>
        </p:txBody>
      </p:sp>
      <p:pic>
        <p:nvPicPr>
          <p:cNvPr id="3" name="Grafik 2">
            <a:extLst>
              <a:ext uri="{FF2B5EF4-FFF2-40B4-BE49-F238E27FC236}">
                <a16:creationId xmlns:a16="http://schemas.microsoft.com/office/drawing/2014/main" id="{39E87450-C73E-CF7F-F84D-4A3A8157A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057933"/>
            <a:ext cx="7772400" cy="3382433"/>
          </a:xfrm>
          <a:prstGeom prst="rect">
            <a:avLst/>
          </a:prstGeom>
        </p:spPr>
      </p:pic>
      <p:sp>
        <p:nvSpPr>
          <p:cNvPr id="4" name="Text Placeholder 4">
            <a:extLst>
              <a:ext uri="{FF2B5EF4-FFF2-40B4-BE49-F238E27FC236}">
                <a16:creationId xmlns:a16="http://schemas.microsoft.com/office/drawing/2014/main" id="{322FA69A-939E-039F-02DE-4AD9D6A9F72F}"/>
              </a:ext>
            </a:extLst>
          </p:cNvPr>
          <p:cNvSpPr txBox="1">
            <a:spLocks/>
          </p:cNvSpPr>
          <p:nvPr/>
        </p:nvSpPr>
        <p:spPr>
          <a:xfrm>
            <a:off x="336240" y="6597352"/>
            <a:ext cx="10656303" cy="216024"/>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BPH, benign prostatic hyperplasia; EAU, European Association of Urology; LUTS, lower urinary tract symptoms; OAB, overactive bladder; V, visit</a:t>
            </a:r>
            <a:br>
              <a:rPr lang="en-US" sz="1000" dirty="0">
                <a:solidFill>
                  <a:schemeClr val="bg1">
                    <a:lumMod val="50000"/>
                  </a:schemeClr>
                </a:solidFill>
              </a:rPr>
            </a:br>
            <a:r>
              <a:rPr lang="en-US" sz="1000" dirty="0" err="1">
                <a:solidFill>
                  <a:schemeClr val="bg1">
                    <a:lumMod val="50000"/>
                  </a:schemeClr>
                </a:solidFill>
              </a:rPr>
              <a:t>Kakizaki</a:t>
            </a:r>
            <a:r>
              <a:rPr lang="en-US" sz="1000" dirty="0">
                <a:solidFill>
                  <a:schemeClr val="bg1">
                    <a:lumMod val="50000"/>
                  </a:schemeClr>
                </a:solidFill>
              </a:rPr>
              <a:t> H et al. </a:t>
            </a:r>
            <a:r>
              <a:rPr lang="en-US" sz="1000" i="1" dirty="0" err="1">
                <a:solidFill>
                  <a:schemeClr val="bg1">
                    <a:lumMod val="50000"/>
                  </a:schemeClr>
                </a:solidFill>
              </a:rPr>
              <a:t>Eur</a:t>
            </a:r>
            <a:r>
              <a:rPr lang="en-US" sz="1000" i="1" dirty="0">
                <a:solidFill>
                  <a:schemeClr val="bg1">
                    <a:lumMod val="50000"/>
                  </a:schemeClr>
                </a:solidFill>
              </a:rPr>
              <a:t> </a:t>
            </a:r>
            <a:r>
              <a:rPr lang="en-US" sz="1000" i="1" dirty="0" err="1">
                <a:solidFill>
                  <a:schemeClr val="bg1">
                    <a:lumMod val="50000"/>
                  </a:schemeClr>
                </a:solidFill>
              </a:rPr>
              <a:t>Urol</a:t>
            </a:r>
            <a:r>
              <a:rPr lang="en-US" sz="1000" i="1" dirty="0">
                <a:solidFill>
                  <a:schemeClr val="bg1">
                    <a:lumMod val="50000"/>
                  </a:schemeClr>
                </a:solidFill>
              </a:rPr>
              <a:t> Focus</a:t>
            </a:r>
            <a:r>
              <a:rPr lang="en-US" sz="1000" dirty="0">
                <a:solidFill>
                  <a:schemeClr val="bg1">
                    <a:lumMod val="50000"/>
                  </a:schemeClr>
                </a:solidFill>
              </a:rPr>
              <a:t>. 2020;15;6(4):729-737. </a:t>
            </a:r>
          </a:p>
        </p:txBody>
      </p:sp>
    </p:spTree>
    <p:extLst>
      <p:ext uri="{BB962C8B-B14F-4D97-AF65-F5344CB8AC3E}">
        <p14:creationId xmlns:p14="http://schemas.microsoft.com/office/powerpoint/2010/main" val="666838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pSp>
        <p:nvGrpSpPr>
          <p:cNvPr id="543" name="Google Shape;543;p24"/>
          <p:cNvGrpSpPr/>
          <p:nvPr/>
        </p:nvGrpSpPr>
        <p:grpSpPr>
          <a:xfrm>
            <a:off x="3058125" y="1700808"/>
            <a:ext cx="5497297" cy="4255672"/>
            <a:chOff x="1534124" y="1544121"/>
            <a:chExt cx="5150593" cy="4255672"/>
          </a:xfrm>
        </p:grpSpPr>
        <p:graphicFrame>
          <p:nvGraphicFramePr>
            <p:cNvPr id="544" name="Google Shape;544;p24"/>
            <p:cNvGraphicFramePr/>
            <p:nvPr>
              <p:extLst>
                <p:ext uri="{D42A27DB-BD31-4B8C-83A1-F6EECF244321}">
                  <p14:modId xmlns:p14="http://schemas.microsoft.com/office/powerpoint/2010/main" val="1476438110"/>
                </p:ext>
              </p:extLst>
            </p:nvPr>
          </p:nvGraphicFramePr>
          <p:xfrm>
            <a:off x="1534124" y="2052845"/>
            <a:ext cx="5150593" cy="3274930"/>
          </p:xfrm>
          <a:graphic>
            <a:graphicData uri="http://schemas.openxmlformats.org/drawingml/2006/chart">
              <c:chart xmlns:c="http://schemas.openxmlformats.org/drawingml/2006/chart" xmlns:r="http://schemas.openxmlformats.org/officeDocument/2006/relationships" r:id="rId3"/>
            </a:graphicData>
          </a:graphic>
        </p:graphicFrame>
        <p:sp>
          <p:nvSpPr>
            <p:cNvPr id="545" name="Google Shape;545;p24"/>
            <p:cNvSpPr txBox="1"/>
            <p:nvPr/>
          </p:nvSpPr>
          <p:spPr>
            <a:xfrm>
              <a:off x="3348434" y="1544121"/>
              <a:ext cx="942887" cy="600164"/>
            </a:xfrm>
            <a:prstGeom prst="rect">
              <a:avLst/>
            </a:prstGeom>
            <a:noFill/>
            <a:ln>
              <a:noFill/>
            </a:ln>
          </p:spPr>
          <p:txBody>
            <a:bodyPr spcFirstLastPara="1" wrap="square" lIns="91425" tIns="45700" rIns="91425" bIns="45700" anchor="t" anchorCtr="0">
              <a:spAutoFit/>
            </a:bodyPr>
            <a:lstStyle/>
            <a:p>
              <a:pPr algn="ctr"/>
              <a:r>
                <a:rPr lang="en-US" sz="1100" b="1">
                  <a:solidFill>
                    <a:schemeClr val="accent6">
                      <a:lumMod val="75000"/>
                    </a:schemeClr>
                  </a:solidFill>
                  <a:latin typeface="Arial"/>
                  <a:ea typeface="Arial"/>
                  <a:cs typeface="Arial"/>
                  <a:sym typeface="Arial"/>
                </a:rPr>
                <a:t>Placebo</a:t>
              </a:r>
              <a:br>
                <a:rPr lang="en-US" sz="1100">
                  <a:solidFill>
                    <a:schemeClr val="accent6">
                      <a:lumMod val="75000"/>
                    </a:schemeClr>
                  </a:solidFill>
                  <a:latin typeface="Arial"/>
                  <a:ea typeface="Arial"/>
                  <a:cs typeface="Arial"/>
                  <a:sym typeface="Arial"/>
                </a:rPr>
              </a:br>
              <a:r>
                <a:rPr lang="en-US" sz="1100">
                  <a:solidFill>
                    <a:schemeClr val="accent6">
                      <a:lumMod val="75000"/>
                    </a:schemeClr>
                  </a:solidFill>
                  <a:latin typeface="Arial"/>
                  <a:ea typeface="Arial"/>
                  <a:cs typeface="Arial"/>
                  <a:sym typeface="Arial"/>
                </a:rPr>
                <a:t>10.76 (2.36)</a:t>
              </a:r>
              <a:endParaRPr>
                <a:solidFill>
                  <a:schemeClr val="accent6">
                    <a:lumMod val="75000"/>
                  </a:schemeClr>
                </a:solidFill>
              </a:endParaRPr>
            </a:p>
            <a:p>
              <a:pPr algn="ctr"/>
              <a:r>
                <a:rPr lang="en-US" sz="1100">
                  <a:solidFill>
                    <a:schemeClr val="accent6">
                      <a:lumMod val="75000"/>
                    </a:schemeClr>
                  </a:solidFill>
                  <a:latin typeface="Arial"/>
                  <a:ea typeface="Arial"/>
                  <a:cs typeface="Arial"/>
                  <a:sym typeface="Arial"/>
                </a:rPr>
                <a:t>n=283</a:t>
              </a:r>
              <a:endParaRPr>
                <a:solidFill>
                  <a:schemeClr val="accent6">
                    <a:lumMod val="75000"/>
                  </a:schemeClr>
                </a:solidFill>
              </a:endParaRPr>
            </a:p>
          </p:txBody>
        </p:sp>
        <p:sp>
          <p:nvSpPr>
            <p:cNvPr id="546" name="Google Shape;546;p24"/>
            <p:cNvSpPr txBox="1"/>
            <p:nvPr/>
          </p:nvSpPr>
          <p:spPr>
            <a:xfrm>
              <a:off x="4431063" y="1544121"/>
              <a:ext cx="1398140" cy="600164"/>
            </a:xfrm>
            <a:prstGeom prst="rect">
              <a:avLst/>
            </a:prstGeom>
            <a:noFill/>
            <a:ln>
              <a:noFill/>
            </a:ln>
          </p:spPr>
          <p:txBody>
            <a:bodyPr spcFirstLastPara="1" wrap="square" lIns="91425" tIns="45700" rIns="91425" bIns="45700" anchor="t" anchorCtr="0">
              <a:spAutoFit/>
            </a:bodyPr>
            <a:lstStyle/>
            <a:p>
              <a:pPr algn="ctr"/>
              <a:r>
                <a:rPr lang="en-US" sz="1100" b="1">
                  <a:solidFill>
                    <a:schemeClr val="accent6">
                      <a:lumMod val="75000"/>
                    </a:schemeClr>
                  </a:solidFill>
                  <a:latin typeface="Arial"/>
                  <a:ea typeface="Arial"/>
                  <a:cs typeface="Arial"/>
                  <a:sym typeface="Arial"/>
                </a:rPr>
                <a:t>Mirabegron 50 mg</a:t>
              </a:r>
              <a:br>
                <a:rPr lang="en-US" sz="1100">
                  <a:solidFill>
                    <a:schemeClr val="accent6">
                      <a:lumMod val="75000"/>
                    </a:schemeClr>
                  </a:solidFill>
                  <a:latin typeface="Arial"/>
                  <a:ea typeface="Arial"/>
                  <a:cs typeface="Arial"/>
                  <a:sym typeface="Arial"/>
                </a:rPr>
              </a:br>
              <a:r>
                <a:rPr lang="en-US" sz="1100">
                  <a:solidFill>
                    <a:schemeClr val="accent6">
                      <a:lumMod val="75000"/>
                    </a:schemeClr>
                  </a:solidFill>
                  <a:latin typeface="Arial"/>
                  <a:ea typeface="Arial"/>
                  <a:cs typeface="Arial"/>
                  <a:sym typeface="Arial"/>
                </a:rPr>
                <a:t>10.40 (2.24)</a:t>
              </a:r>
              <a:endParaRPr>
                <a:solidFill>
                  <a:schemeClr val="accent6">
                    <a:lumMod val="75000"/>
                  </a:schemeClr>
                </a:solidFill>
              </a:endParaRPr>
            </a:p>
            <a:p>
              <a:pPr algn="ctr"/>
              <a:r>
                <a:rPr lang="en-US" sz="1100">
                  <a:solidFill>
                    <a:schemeClr val="accent6">
                      <a:lumMod val="75000"/>
                    </a:schemeClr>
                  </a:solidFill>
                  <a:latin typeface="Arial"/>
                  <a:ea typeface="Arial"/>
                  <a:cs typeface="Arial"/>
                  <a:sym typeface="Arial"/>
                </a:rPr>
                <a:t>n=282</a:t>
              </a:r>
              <a:endParaRPr>
                <a:solidFill>
                  <a:schemeClr val="accent6">
                    <a:lumMod val="75000"/>
                  </a:schemeClr>
                </a:solidFill>
              </a:endParaRPr>
            </a:p>
          </p:txBody>
        </p:sp>
        <p:sp>
          <p:nvSpPr>
            <p:cNvPr id="547" name="Google Shape;547;p24"/>
            <p:cNvSpPr txBox="1"/>
            <p:nvPr/>
          </p:nvSpPr>
          <p:spPr>
            <a:xfrm>
              <a:off x="2505696" y="5368906"/>
              <a:ext cx="3850734" cy="430887"/>
            </a:xfrm>
            <a:prstGeom prst="rect">
              <a:avLst/>
            </a:prstGeom>
            <a:noFill/>
            <a:ln>
              <a:noFill/>
            </a:ln>
          </p:spPr>
          <p:txBody>
            <a:bodyPr spcFirstLastPara="1" wrap="square" lIns="91425" tIns="45700" rIns="91425" bIns="45700" anchor="t" anchorCtr="0">
              <a:spAutoFit/>
            </a:bodyPr>
            <a:lstStyle/>
            <a:p>
              <a:pPr algn="ctr"/>
              <a:r>
                <a:rPr lang="en-US" sz="1100" b="1">
                  <a:solidFill>
                    <a:schemeClr val="accent6">
                      <a:lumMod val="75000"/>
                    </a:schemeClr>
                  </a:solidFill>
                  <a:latin typeface="Arial"/>
                  <a:ea typeface="Arial"/>
                  <a:cs typeface="Arial"/>
                  <a:sym typeface="Arial"/>
                </a:rPr>
                <a:t>Adjusted mean difference (95%CI): -0.52 (-0.82 to -0.21)</a:t>
              </a:r>
              <a:endParaRPr>
                <a:solidFill>
                  <a:schemeClr val="accent6">
                    <a:lumMod val="75000"/>
                  </a:schemeClr>
                </a:solidFill>
              </a:endParaRPr>
            </a:p>
            <a:p>
              <a:pPr algn="ctr"/>
              <a:r>
                <a:rPr lang="en-US" sz="1100" b="1">
                  <a:solidFill>
                    <a:schemeClr val="accent6">
                      <a:lumMod val="75000"/>
                    </a:schemeClr>
                  </a:solidFill>
                  <a:latin typeface="Arial"/>
                  <a:ea typeface="Arial"/>
                  <a:cs typeface="Arial"/>
                  <a:sym typeface="Arial"/>
                </a:rPr>
                <a:t>P&lt;0.001, by ANCOVA</a:t>
              </a:r>
              <a:endParaRPr sz="1100" b="1">
                <a:solidFill>
                  <a:schemeClr val="accent6">
                    <a:lumMod val="75000"/>
                  </a:schemeClr>
                </a:solidFill>
                <a:latin typeface="Arial"/>
                <a:ea typeface="Arial"/>
                <a:cs typeface="Arial"/>
                <a:sym typeface="Arial"/>
              </a:endParaRPr>
            </a:p>
          </p:txBody>
        </p:sp>
        <p:cxnSp>
          <p:nvCxnSpPr>
            <p:cNvPr id="548" name="Google Shape;548;p24"/>
            <p:cNvCxnSpPr/>
            <p:nvPr/>
          </p:nvCxnSpPr>
          <p:spPr>
            <a:xfrm>
              <a:off x="2272021" y="2185416"/>
              <a:ext cx="3863529" cy="0"/>
            </a:xfrm>
            <a:prstGeom prst="straightConnector1">
              <a:avLst/>
            </a:prstGeom>
            <a:noFill/>
            <a:ln w="9525" cap="flat" cmpd="sng">
              <a:solidFill>
                <a:srgbClr val="000000"/>
              </a:solidFill>
              <a:prstDash val="solid"/>
              <a:miter lim="800000"/>
              <a:headEnd type="none" w="sm" len="sm"/>
              <a:tailEnd type="none" w="sm" len="sm"/>
            </a:ln>
          </p:spPr>
        </p:cxnSp>
        <p:sp>
          <p:nvSpPr>
            <p:cNvPr id="549" name="Google Shape;549;p24"/>
            <p:cNvSpPr txBox="1"/>
            <p:nvPr/>
          </p:nvSpPr>
          <p:spPr>
            <a:xfrm>
              <a:off x="1823658" y="1702865"/>
              <a:ext cx="1524776" cy="261610"/>
            </a:xfrm>
            <a:prstGeom prst="rect">
              <a:avLst/>
            </a:prstGeom>
            <a:noFill/>
            <a:ln>
              <a:noFill/>
            </a:ln>
          </p:spPr>
          <p:txBody>
            <a:bodyPr spcFirstLastPara="1" wrap="square" lIns="91425" tIns="45700" rIns="91425" bIns="45700" anchor="t" anchorCtr="0">
              <a:spAutoFit/>
            </a:bodyPr>
            <a:lstStyle/>
            <a:p>
              <a:r>
                <a:rPr lang="en-US" sz="1100" dirty="0">
                  <a:solidFill>
                    <a:schemeClr val="accent6">
                      <a:lumMod val="75000"/>
                    </a:schemeClr>
                  </a:solidFill>
                  <a:latin typeface="Arial"/>
                  <a:ea typeface="Arial"/>
                  <a:cs typeface="Arial"/>
                  <a:sym typeface="Arial"/>
                </a:rPr>
                <a:t>Baseline, mean (SD):</a:t>
              </a:r>
              <a:endParaRPr dirty="0">
                <a:solidFill>
                  <a:schemeClr val="accent6">
                    <a:lumMod val="75000"/>
                  </a:schemeClr>
                </a:solidFill>
              </a:endParaRPr>
            </a:p>
          </p:txBody>
        </p:sp>
        <p:grpSp>
          <p:nvGrpSpPr>
            <p:cNvPr id="550" name="Google Shape;550;p24"/>
            <p:cNvGrpSpPr/>
            <p:nvPr/>
          </p:nvGrpSpPr>
          <p:grpSpPr>
            <a:xfrm>
              <a:off x="3873312" y="5129089"/>
              <a:ext cx="1176461" cy="180000"/>
              <a:chOff x="2098763" y="4735404"/>
              <a:chExt cx="1294107" cy="252000"/>
            </a:xfrm>
          </p:grpSpPr>
          <p:sp>
            <p:nvSpPr>
              <p:cNvPr id="551" name="Google Shape;551;p24"/>
              <p:cNvSpPr/>
              <p:nvPr/>
            </p:nvSpPr>
            <p:spPr>
              <a:xfrm rot="5400000">
                <a:off x="2655817" y="4178350"/>
                <a:ext cx="180000" cy="1294107"/>
              </a:xfrm>
              <a:prstGeom prst="rightBracket">
                <a:avLst>
                  <a:gd name="adj" fmla="val 8333"/>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accent6">
                      <a:lumMod val="75000"/>
                    </a:schemeClr>
                  </a:solidFill>
                  <a:latin typeface="Arial"/>
                  <a:ea typeface="Arial"/>
                  <a:cs typeface="Arial"/>
                  <a:sym typeface="Arial"/>
                </a:endParaRPr>
              </a:p>
            </p:txBody>
          </p:sp>
          <p:cxnSp>
            <p:nvCxnSpPr>
              <p:cNvPr id="552" name="Google Shape;552;p24"/>
              <p:cNvCxnSpPr/>
              <p:nvPr/>
            </p:nvCxnSpPr>
            <p:spPr>
              <a:xfrm>
                <a:off x="2745817" y="4915404"/>
                <a:ext cx="0" cy="72000"/>
              </a:xfrm>
              <a:prstGeom prst="straightConnector1">
                <a:avLst/>
              </a:prstGeom>
              <a:noFill/>
              <a:ln w="12700" cap="flat" cmpd="sng">
                <a:solidFill>
                  <a:srgbClr val="000000"/>
                </a:solidFill>
                <a:prstDash val="solid"/>
                <a:miter lim="800000"/>
                <a:headEnd type="none" w="sm" len="sm"/>
                <a:tailEnd type="none" w="sm" len="sm"/>
              </a:ln>
            </p:spPr>
          </p:cxnSp>
        </p:grpSp>
      </p:grpSp>
      <p:sp>
        <p:nvSpPr>
          <p:cNvPr id="2" name="Google Shape;339;p8">
            <a:extLst>
              <a:ext uri="{FF2B5EF4-FFF2-40B4-BE49-F238E27FC236}">
                <a16:creationId xmlns:a16="http://schemas.microsoft.com/office/drawing/2014/main" id="{C5C0D454-CA6A-6691-24BE-1BA6E00DB622}"/>
              </a:ext>
            </a:extLst>
          </p:cNvPr>
          <p:cNvSpPr txBox="1">
            <a:spLocks/>
          </p:cNvSpPr>
          <p:nvPr/>
        </p:nvSpPr>
        <p:spPr>
          <a:xfrm>
            <a:off x="336241" y="451456"/>
            <a:ext cx="11088351" cy="685802"/>
          </a:xfrm>
          <a:prstGeom prst="rect">
            <a:avLst/>
          </a:prstGeom>
          <a:no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0"/>
              </a:spcBef>
              <a:spcAft>
                <a:spcPts val="0"/>
              </a:spcAft>
              <a:buClr>
                <a:schemeClr val="dk2"/>
              </a:buClr>
              <a:buSzPts val="2000"/>
              <a:buFont typeface="Arial"/>
              <a:buNone/>
              <a:defRPr sz="3600" b="1" kern="1100" baseline="0">
                <a:solidFill>
                  <a:schemeClr val="bg1"/>
                </a:solidFill>
                <a:latin typeface="Calibri" panose="020F0502020204030204" pitchFamily="34" charset="0"/>
                <a:ea typeface="+mj-ea"/>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ea typeface="Verdana" panose="020B0604030504040204" pitchFamily="34" charset="0"/>
              </a:rPr>
              <a:t>Primary endpoint: change in mean number of </a:t>
            </a:r>
            <a:r>
              <a:rPr lang="en-US" dirty="0" err="1">
                <a:ea typeface="Verdana" panose="020B0604030504040204" pitchFamily="34" charset="0"/>
              </a:rPr>
              <a:t>micturitions</a:t>
            </a:r>
            <a:r>
              <a:rPr lang="en-US" dirty="0">
                <a:ea typeface="Verdana" panose="020B0604030504040204" pitchFamily="34" charset="0"/>
              </a:rPr>
              <a:t>/24 h (FAS)</a:t>
            </a:r>
          </a:p>
        </p:txBody>
      </p:sp>
      <p:sp>
        <p:nvSpPr>
          <p:cNvPr id="3" name="Text Placeholder 4">
            <a:extLst>
              <a:ext uri="{FF2B5EF4-FFF2-40B4-BE49-F238E27FC236}">
                <a16:creationId xmlns:a16="http://schemas.microsoft.com/office/drawing/2014/main" id="{822304DF-3371-57B0-6DB3-4B1CD652C698}"/>
              </a:ext>
            </a:extLst>
          </p:cNvPr>
          <p:cNvSpPr txBox="1">
            <a:spLocks/>
          </p:cNvSpPr>
          <p:nvPr/>
        </p:nvSpPr>
        <p:spPr>
          <a:xfrm>
            <a:off x="336240" y="6525344"/>
            <a:ext cx="10656303" cy="216024"/>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ANCOVA, analysis of covariance; CI, confidence interval; </a:t>
            </a:r>
            <a:r>
              <a:rPr lang="en-US" sz="1000" dirty="0" err="1">
                <a:solidFill>
                  <a:schemeClr val="bg1">
                    <a:lumMod val="50000"/>
                  </a:schemeClr>
                </a:solidFill>
              </a:rPr>
              <a:t>EoT</a:t>
            </a:r>
            <a:r>
              <a:rPr lang="en-US" sz="1000" dirty="0">
                <a:solidFill>
                  <a:schemeClr val="bg1">
                    <a:lumMod val="50000"/>
                  </a:schemeClr>
                </a:solidFill>
              </a:rPr>
              <a:t>, end of treatment; FAS, full analysis set; SD, standard deviation. </a:t>
            </a:r>
            <a:br>
              <a:rPr lang="en-US" sz="1000" dirty="0">
                <a:solidFill>
                  <a:schemeClr val="bg1">
                    <a:lumMod val="50000"/>
                  </a:schemeClr>
                </a:solidFill>
              </a:rPr>
            </a:br>
            <a:r>
              <a:rPr lang="en-US" sz="1000" dirty="0" err="1">
                <a:solidFill>
                  <a:schemeClr val="bg1">
                    <a:lumMod val="50000"/>
                  </a:schemeClr>
                </a:solidFill>
              </a:rPr>
              <a:t>Kakizaki</a:t>
            </a:r>
            <a:r>
              <a:rPr lang="en-US" sz="1000" dirty="0">
                <a:solidFill>
                  <a:schemeClr val="bg1">
                    <a:lumMod val="50000"/>
                  </a:schemeClr>
                </a:solidFill>
              </a:rPr>
              <a:t> H et al. </a:t>
            </a:r>
            <a:r>
              <a:rPr lang="en-US" sz="1000" i="1" dirty="0" err="1">
                <a:solidFill>
                  <a:schemeClr val="bg1">
                    <a:lumMod val="50000"/>
                  </a:schemeClr>
                </a:solidFill>
              </a:rPr>
              <a:t>Eur</a:t>
            </a:r>
            <a:r>
              <a:rPr lang="en-US" sz="1000" i="1" dirty="0">
                <a:solidFill>
                  <a:schemeClr val="bg1">
                    <a:lumMod val="50000"/>
                  </a:schemeClr>
                </a:solidFill>
              </a:rPr>
              <a:t> </a:t>
            </a:r>
            <a:r>
              <a:rPr lang="en-US" sz="1000" i="1" dirty="0" err="1">
                <a:solidFill>
                  <a:schemeClr val="bg1">
                    <a:lumMod val="50000"/>
                  </a:schemeClr>
                </a:solidFill>
              </a:rPr>
              <a:t>Urol</a:t>
            </a:r>
            <a:r>
              <a:rPr lang="en-US" sz="1000" i="1" dirty="0">
                <a:solidFill>
                  <a:schemeClr val="bg1">
                    <a:lumMod val="50000"/>
                  </a:schemeClr>
                </a:solidFill>
              </a:rPr>
              <a:t> Focus</a:t>
            </a:r>
            <a:r>
              <a:rPr lang="en-US" sz="1000" dirty="0">
                <a:solidFill>
                  <a:schemeClr val="bg1">
                    <a:lumMod val="50000"/>
                  </a:schemeClr>
                </a:solidFill>
              </a:rPr>
              <a:t>. 2020;15;6(4):729-737. </a:t>
            </a:r>
          </a:p>
        </p:txBody>
      </p:sp>
    </p:spTree>
    <p:extLst>
      <p:ext uri="{BB962C8B-B14F-4D97-AF65-F5344CB8AC3E}">
        <p14:creationId xmlns:p14="http://schemas.microsoft.com/office/powerpoint/2010/main" val="2953424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25"/>
          <p:cNvSpPr txBox="1"/>
          <p:nvPr/>
        </p:nvSpPr>
        <p:spPr>
          <a:xfrm>
            <a:off x="2380342" y="1648642"/>
            <a:ext cx="7854558" cy="553957"/>
          </a:xfrm>
          <a:prstGeom prst="rect">
            <a:avLst/>
          </a:prstGeom>
          <a:noFill/>
          <a:ln>
            <a:noFill/>
          </a:ln>
        </p:spPr>
        <p:txBody>
          <a:bodyPr spcFirstLastPara="1" wrap="square" lIns="91425" tIns="45700" rIns="91425" bIns="45700" anchor="t" anchorCtr="0">
            <a:spAutoFit/>
          </a:bodyPr>
          <a:lstStyle/>
          <a:p>
            <a:r>
              <a:rPr lang="en-US" sz="1600" b="1" dirty="0">
                <a:solidFill>
                  <a:schemeClr val="accent6">
                    <a:lumMod val="75000"/>
                  </a:schemeClr>
                </a:solidFill>
                <a:latin typeface="Calibri" panose="020F0502020204030204" pitchFamily="34" charset="0"/>
                <a:ea typeface="Arial"/>
                <a:cs typeface="Calibri" panose="020F0502020204030204" pitchFamily="34" charset="0"/>
                <a:sym typeface="Arial"/>
              </a:rPr>
              <a:t>Normalization was defined as mean number of micturition episodes per 24 hours of &lt;8</a:t>
            </a:r>
            <a:endParaRPr sz="1600" dirty="0">
              <a:solidFill>
                <a:schemeClr val="accent6">
                  <a:lumMod val="75000"/>
                </a:schemeClr>
              </a:solidFill>
              <a:latin typeface="Calibri" panose="020F0502020204030204" pitchFamily="34" charset="0"/>
              <a:cs typeface="Calibri" panose="020F0502020204030204" pitchFamily="34" charset="0"/>
            </a:endParaRPr>
          </a:p>
          <a:p>
            <a:endParaRPr sz="1400" b="1" dirty="0">
              <a:solidFill>
                <a:schemeClr val="accent6">
                  <a:lumMod val="75000"/>
                </a:schemeClr>
              </a:solidFill>
              <a:latin typeface="Arial"/>
              <a:ea typeface="Arial"/>
              <a:cs typeface="Arial"/>
              <a:sym typeface="Arial"/>
            </a:endParaRPr>
          </a:p>
        </p:txBody>
      </p:sp>
      <p:grpSp>
        <p:nvGrpSpPr>
          <p:cNvPr id="563" name="Google Shape;563;p25"/>
          <p:cNvGrpSpPr/>
          <p:nvPr/>
        </p:nvGrpSpPr>
        <p:grpSpPr>
          <a:xfrm>
            <a:off x="3394573" y="2262757"/>
            <a:ext cx="5402854" cy="3929855"/>
            <a:chOff x="1344787" y="2029020"/>
            <a:chExt cx="6600729" cy="3929855"/>
          </a:xfrm>
        </p:grpSpPr>
        <p:graphicFrame>
          <p:nvGraphicFramePr>
            <p:cNvPr id="564" name="Google Shape;564;p25"/>
            <p:cNvGraphicFramePr/>
            <p:nvPr>
              <p:extLst>
                <p:ext uri="{D42A27DB-BD31-4B8C-83A1-F6EECF244321}">
                  <p14:modId xmlns:p14="http://schemas.microsoft.com/office/powerpoint/2010/main" val="2980698902"/>
                </p:ext>
              </p:extLst>
            </p:nvPr>
          </p:nvGraphicFramePr>
          <p:xfrm>
            <a:off x="1344787" y="2029020"/>
            <a:ext cx="6600729" cy="3572120"/>
          </p:xfrm>
          <a:graphic>
            <a:graphicData uri="http://schemas.openxmlformats.org/drawingml/2006/chart">
              <c:chart xmlns:c="http://schemas.openxmlformats.org/drawingml/2006/chart" xmlns:r="http://schemas.openxmlformats.org/officeDocument/2006/relationships" r:id="rId3"/>
            </a:graphicData>
          </a:graphic>
        </p:graphicFrame>
        <p:sp>
          <p:nvSpPr>
            <p:cNvPr id="565" name="Google Shape;565;p25"/>
            <p:cNvSpPr txBox="1"/>
            <p:nvPr/>
          </p:nvSpPr>
          <p:spPr>
            <a:xfrm>
              <a:off x="3700819" y="5527988"/>
              <a:ext cx="880458" cy="430887"/>
            </a:xfrm>
            <a:prstGeom prst="rect">
              <a:avLst/>
            </a:prstGeom>
            <a:noFill/>
            <a:ln>
              <a:noFill/>
            </a:ln>
          </p:spPr>
          <p:txBody>
            <a:bodyPr spcFirstLastPara="1" wrap="square" lIns="91425" tIns="45700" rIns="91425" bIns="45700" anchor="t" anchorCtr="0">
              <a:spAutoFit/>
            </a:bodyPr>
            <a:lstStyle/>
            <a:p>
              <a:pPr algn="ctr"/>
              <a:r>
                <a:rPr lang="en-US" sz="1100" b="1">
                  <a:solidFill>
                    <a:schemeClr val="accent6">
                      <a:lumMod val="75000"/>
                    </a:schemeClr>
                  </a:solidFill>
                  <a:latin typeface="Arial"/>
                  <a:ea typeface="Arial"/>
                  <a:cs typeface="Arial"/>
                  <a:sym typeface="Arial"/>
                </a:rPr>
                <a:t>Placebo</a:t>
              </a:r>
              <a:br>
                <a:rPr lang="en-US" sz="1100">
                  <a:solidFill>
                    <a:schemeClr val="accent6">
                      <a:lumMod val="75000"/>
                    </a:schemeClr>
                  </a:solidFill>
                  <a:latin typeface="Arial"/>
                  <a:ea typeface="Arial"/>
                  <a:cs typeface="Arial"/>
                  <a:sym typeface="Arial"/>
                </a:rPr>
              </a:br>
              <a:r>
                <a:rPr lang="en-US" sz="1100">
                  <a:solidFill>
                    <a:schemeClr val="accent6">
                      <a:lumMod val="75000"/>
                    </a:schemeClr>
                  </a:solidFill>
                  <a:latin typeface="Arial"/>
                  <a:ea typeface="Arial"/>
                  <a:cs typeface="Arial"/>
                  <a:sym typeface="Arial"/>
                </a:rPr>
                <a:t>n=280</a:t>
              </a:r>
              <a:endParaRPr>
                <a:solidFill>
                  <a:schemeClr val="accent6">
                    <a:lumMod val="75000"/>
                  </a:schemeClr>
                </a:solidFill>
              </a:endParaRPr>
            </a:p>
          </p:txBody>
        </p:sp>
        <p:sp>
          <p:nvSpPr>
            <p:cNvPr id="566" name="Google Shape;566;p25"/>
            <p:cNvSpPr txBox="1"/>
            <p:nvPr/>
          </p:nvSpPr>
          <p:spPr>
            <a:xfrm>
              <a:off x="4864989" y="5527988"/>
              <a:ext cx="1757945" cy="430887"/>
            </a:xfrm>
            <a:prstGeom prst="rect">
              <a:avLst/>
            </a:prstGeom>
            <a:noFill/>
            <a:ln>
              <a:noFill/>
            </a:ln>
          </p:spPr>
          <p:txBody>
            <a:bodyPr spcFirstLastPara="1" wrap="square" lIns="91425" tIns="45700" rIns="91425" bIns="45700" anchor="t" anchorCtr="0">
              <a:spAutoFit/>
            </a:bodyPr>
            <a:lstStyle/>
            <a:p>
              <a:pPr algn="ctr"/>
              <a:r>
                <a:rPr lang="en-US" sz="1100" b="1">
                  <a:solidFill>
                    <a:schemeClr val="accent6">
                      <a:lumMod val="75000"/>
                    </a:schemeClr>
                  </a:solidFill>
                  <a:latin typeface="Arial"/>
                  <a:ea typeface="Arial"/>
                  <a:cs typeface="Arial"/>
                  <a:sym typeface="Arial"/>
                </a:rPr>
                <a:t>Mirabegron 50 mg</a:t>
              </a:r>
              <a:br>
                <a:rPr lang="en-US" sz="1100">
                  <a:solidFill>
                    <a:schemeClr val="accent6">
                      <a:lumMod val="75000"/>
                    </a:schemeClr>
                  </a:solidFill>
                  <a:latin typeface="Arial"/>
                  <a:ea typeface="Arial"/>
                  <a:cs typeface="Arial"/>
                  <a:sym typeface="Arial"/>
                </a:rPr>
              </a:br>
              <a:r>
                <a:rPr lang="en-US" sz="1100">
                  <a:solidFill>
                    <a:schemeClr val="accent6">
                      <a:lumMod val="75000"/>
                    </a:schemeClr>
                  </a:solidFill>
                  <a:latin typeface="Arial"/>
                  <a:ea typeface="Arial"/>
                  <a:cs typeface="Arial"/>
                  <a:sym typeface="Arial"/>
                </a:rPr>
                <a:t>n=277</a:t>
              </a:r>
              <a:endParaRPr>
                <a:solidFill>
                  <a:schemeClr val="accent6">
                    <a:lumMod val="75000"/>
                  </a:schemeClr>
                </a:solidFill>
              </a:endParaRPr>
            </a:p>
          </p:txBody>
        </p:sp>
        <p:cxnSp>
          <p:nvCxnSpPr>
            <p:cNvPr id="567" name="Google Shape;567;p25"/>
            <p:cNvCxnSpPr/>
            <p:nvPr/>
          </p:nvCxnSpPr>
          <p:spPr>
            <a:xfrm>
              <a:off x="2108083" y="5456125"/>
              <a:ext cx="4782312" cy="0"/>
            </a:xfrm>
            <a:prstGeom prst="straightConnector1">
              <a:avLst/>
            </a:prstGeom>
            <a:noFill/>
            <a:ln w="12700" cap="flat" cmpd="sng">
              <a:solidFill>
                <a:srgbClr val="000000"/>
              </a:solidFill>
              <a:prstDash val="solid"/>
              <a:miter lim="800000"/>
              <a:headEnd type="none" w="sm" len="sm"/>
              <a:tailEnd type="none" w="sm" len="sm"/>
            </a:ln>
          </p:spPr>
        </p:cxnSp>
        <p:sp>
          <p:nvSpPr>
            <p:cNvPr id="568" name="Google Shape;568;p25"/>
            <p:cNvSpPr txBox="1"/>
            <p:nvPr/>
          </p:nvSpPr>
          <p:spPr>
            <a:xfrm>
              <a:off x="3758861" y="4713252"/>
              <a:ext cx="970083" cy="461665"/>
            </a:xfrm>
            <a:prstGeom prst="rect">
              <a:avLst/>
            </a:prstGeom>
            <a:noFill/>
            <a:ln>
              <a:noFill/>
            </a:ln>
          </p:spPr>
          <p:txBody>
            <a:bodyPr spcFirstLastPara="1" wrap="square" lIns="91425" tIns="45700" rIns="91425" bIns="45700" anchor="t" anchorCtr="0">
              <a:spAutoFit/>
            </a:bodyPr>
            <a:lstStyle/>
            <a:p>
              <a:pPr algn="ctr"/>
              <a:r>
                <a:rPr lang="en-US" sz="1200" b="1">
                  <a:solidFill>
                    <a:schemeClr val="accent6">
                      <a:lumMod val="75000"/>
                    </a:schemeClr>
                  </a:solidFill>
                  <a:latin typeface="Arial"/>
                  <a:ea typeface="Arial"/>
                  <a:cs typeface="Arial"/>
                  <a:sym typeface="Arial"/>
                </a:rPr>
                <a:t>18.57%</a:t>
              </a:r>
              <a:endParaRPr>
                <a:solidFill>
                  <a:schemeClr val="accent6">
                    <a:lumMod val="75000"/>
                  </a:schemeClr>
                </a:solidFill>
              </a:endParaRPr>
            </a:p>
            <a:p>
              <a:pPr algn="ctr"/>
              <a:r>
                <a:rPr lang="en-US" sz="1200" b="1">
                  <a:solidFill>
                    <a:schemeClr val="accent6">
                      <a:lumMod val="75000"/>
                    </a:schemeClr>
                  </a:solidFill>
                  <a:latin typeface="Arial"/>
                  <a:ea typeface="Arial"/>
                  <a:cs typeface="Arial"/>
                  <a:sym typeface="Arial"/>
                </a:rPr>
                <a:t>52/280</a:t>
              </a:r>
              <a:endParaRPr sz="1200" b="1">
                <a:solidFill>
                  <a:schemeClr val="accent6">
                    <a:lumMod val="75000"/>
                  </a:schemeClr>
                </a:solidFill>
                <a:latin typeface="Arial"/>
                <a:ea typeface="Arial"/>
                <a:cs typeface="Arial"/>
                <a:sym typeface="Arial"/>
              </a:endParaRPr>
            </a:p>
          </p:txBody>
        </p:sp>
        <p:sp>
          <p:nvSpPr>
            <p:cNvPr id="569" name="Google Shape;569;p25"/>
            <p:cNvSpPr txBox="1"/>
            <p:nvPr/>
          </p:nvSpPr>
          <p:spPr>
            <a:xfrm>
              <a:off x="2646045" y="3202303"/>
              <a:ext cx="2603114" cy="276999"/>
            </a:xfrm>
            <a:prstGeom prst="rect">
              <a:avLst/>
            </a:prstGeom>
            <a:noFill/>
            <a:ln>
              <a:noFill/>
            </a:ln>
          </p:spPr>
          <p:txBody>
            <a:bodyPr spcFirstLastPara="1" wrap="square" lIns="91425" tIns="45700" rIns="91425" bIns="45700" anchor="t" anchorCtr="0">
              <a:spAutoFit/>
            </a:bodyPr>
            <a:lstStyle/>
            <a:p>
              <a:r>
                <a:rPr lang="en-US" sz="1200">
                  <a:solidFill>
                    <a:schemeClr val="accent6">
                      <a:lumMod val="75000"/>
                    </a:schemeClr>
                  </a:solidFill>
                  <a:latin typeface="Arial"/>
                  <a:ea typeface="Arial"/>
                  <a:cs typeface="Arial"/>
                  <a:sym typeface="Arial"/>
                </a:rPr>
                <a:t>(95% CI: 14.19% to 23.63%)</a:t>
              </a:r>
              <a:endParaRPr>
                <a:solidFill>
                  <a:schemeClr val="accent6">
                    <a:lumMod val="75000"/>
                  </a:schemeClr>
                </a:solidFill>
              </a:endParaRPr>
            </a:p>
          </p:txBody>
        </p:sp>
      </p:grpSp>
      <p:sp>
        <p:nvSpPr>
          <p:cNvPr id="2" name="Google Shape;339;p8">
            <a:extLst>
              <a:ext uri="{FF2B5EF4-FFF2-40B4-BE49-F238E27FC236}">
                <a16:creationId xmlns:a16="http://schemas.microsoft.com/office/drawing/2014/main" id="{895E14E0-D118-6272-5718-807CCFCD696E}"/>
              </a:ext>
            </a:extLst>
          </p:cNvPr>
          <p:cNvSpPr txBox="1">
            <a:spLocks/>
          </p:cNvSpPr>
          <p:nvPr/>
        </p:nvSpPr>
        <p:spPr>
          <a:xfrm>
            <a:off x="336241" y="451456"/>
            <a:ext cx="11088351" cy="685802"/>
          </a:xfrm>
          <a:prstGeom prst="rect">
            <a:avLst/>
          </a:prstGeom>
          <a:no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0"/>
              </a:spcBef>
              <a:spcAft>
                <a:spcPts val="0"/>
              </a:spcAft>
              <a:buClr>
                <a:schemeClr val="dk2"/>
              </a:buClr>
              <a:buSzPts val="2000"/>
              <a:buFont typeface="Arial"/>
              <a:buNone/>
              <a:defRPr sz="3600" b="1" kern="1100" baseline="0">
                <a:solidFill>
                  <a:schemeClr val="bg1"/>
                </a:solidFill>
                <a:latin typeface="Calibri" panose="020F0502020204030204" pitchFamily="34" charset="0"/>
                <a:ea typeface="+mj-ea"/>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ea typeface="Verdana" panose="020B0604030504040204" pitchFamily="34" charset="0"/>
              </a:rPr>
              <a:t>Percentage of subjects achieving normalization of micturition (FAS)</a:t>
            </a:r>
          </a:p>
        </p:txBody>
      </p:sp>
      <p:sp>
        <p:nvSpPr>
          <p:cNvPr id="4" name="Text Placeholder 4">
            <a:extLst>
              <a:ext uri="{FF2B5EF4-FFF2-40B4-BE49-F238E27FC236}">
                <a16:creationId xmlns:a16="http://schemas.microsoft.com/office/drawing/2014/main" id="{B81CA0F4-DA99-1811-DA95-EEE58C58D6AF}"/>
              </a:ext>
            </a:extLst>
          </p:cNvPr>
          <p:cNvSpPr txBox="1">
            <a:spLocks/>
          </p:cNvSpPr>
          <p:nvPr/>
        </p:nvSpPr>
        <p:spPr>
          <a:xfrm>
            <a:off x="336241" y="6525344"/>
            <a:ext cx="10656303" cy="216024"/>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CI, confidence interval; FAS, full analysis set.</a:t>
            </a:r>
          </a:p>
          <a:p>
            <a:pPr marL="0" indent="0">
              <a:buNone/>
            </a:pPr>
            <a:r>
              <a:rPr lang="en-US" sz="1000" dirty="0" err="1">
                <a:solidFill>
                  <a:schemeClr val="bg1">
                    <a:lumMod val="50000"/>
                  </a:schemeClr>
                </a:solidFill>
              </a:rPr>
              <a:t>Kakizaki</a:t>
            </a:r>
            <a:r>
              <a:rPr lang="en-US" sz="1000" dirty="0">
                <a:solidFill>
                  <a:schemeClr val="bg1">
                    <a:lumMod val="50000"/>
                  </a:schemeClr>
                </a:solidFill>
              </a:rPr>
              <a:t> H et al. </a:t>
            </a:r>
            <a:r>
              <a:rPr lang="en-US" sz="1000" i="1" dirty="0" err="1">
                <a:solidFill>
                  <a:schemeClr val="bg1">
                    <a:lumMod val="50000"/>
                  </a:schemeClr>
                </a:solidFill>
              </a:rPr>
              <a:t>Eur</a:t>
            </a:r>
            <a:r>
              <a:rPr lang="en-US" sz="1000" i="1" dirty="0">
                <a:solidFill>
                  <a:schemeClr val="bg1">
                    <a:lumMod val="50000"/>
                  </a:schemeClr>
                </a:solidFill>
              </a:rPr>
              <a:t> </a:t>
            </a:r>
            <a:r>
              <a:rPr lang="en-US" sz="1000" i="1" dirty="0" err="1">
                <a:solidFill>
                  <a:schemeClr val="bg1">
                    <a:lumMod val="50000"/>
                  </a:schemeClr>
                </a:solidFill>
              </a:rPr>
              <a:t>Urol</a:t>
            </a:r>
            <a:r>
              <a:rPr lang="en-US" sz="1000" i="1" dirty="0">
                <a:solidFill>
                  <a:schemeClr val="bg1">
                    <a:lumMod val="50000"/>
                  </a:schemeClr>
                </a:solidFill>
              </a:rPr>
              <a:t> Focus</a:t>
            </a:r>
            <a:r>
              <a:rPr lang="en-US" sz="1000" dirty="0">
                <a:solidFill>
                  <a:schemeClr val="bg1">
                    <a:lumMod val="50000"/>
                  </a:schemeClr>
                </a:solidFill>
              </a:rPr>
              <a:t>. 2020;15;6(4):729-737. </a:t>
            </a:r>
          </a:p>
        </p:txBody>
      </p:sp>
    </p:spTree>
    <p:extLst>
      <p:ext uri="{BB962C8B-B14F-4D97-AF65-F5344CB8AC3E}">
        <p14:creationId xmlns:p14="http://schemas.microsoft.com/office/powerpoint/2010/main" val="2900835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graphicFrame>
        <p:nvGraphicFramePr>
          <p:cNvPr id="755" name="Google Shape;755;p37"/>
          <p:cNvGraphicFramePr/>
          <p:nvPr>
            <p:extLst>
              <p:ext uri="{D42A27DB-BD31-4B8C-83A1-F6EECF244321}">
                <p14:modId xmlns:p14="http://schemas.microsoft.com/office/powerpoint/2010/main" val="1016918273"/>
              </p:ext>
            </p:extLst>
          </p:nvPr>
        </p:nvGraphicFramePr>
        <p:xfrm>
          <a:off x="1847850" y="1484784"/>
          <a:ext cx="8243900" cy="4277760"/>
        </p:xfrm>
        <a:graphic>
          <a:graphicData uri="http://schemas.openxmlformats.org/drawingml/2006/table">
            <a:tbl>
              <a:tblPr firstRow="1" bandRow="1">
                <a:noFill/>
              </a:tblPr>
              <a:tblGrid>
                <a:gridCol w="5057050">
                  <a:extLst>
                    <a:ext uri="{9D8B030D-6E8A-4147-A177-3AD203B41FA5}">
                      <a16:colId xmlns:a16="http://schemas.microsoft.com/office/drawing/2014/main" val="20000"/>
                    </a:ext>
                  </a:extLst>
                </a:gridCol>
                <a:gridCol w="1362800">
                  <a:extLst>
                    <a:ext uri="{9D8B030D-6E8A-4147-A177-3AD203B41FA5}">
                      <a16:colId xmlns:a16="http://schemas.microsoft.com/office/drawing/2014/main" val="20001"/>
                    </a:ext>
                  </a:extLst>
                </a:gridCol>
                <a:gridCol w="1824050">
                  <a:extLst>
                    <a:ext uri="{9D8B030D-6E8A-4147-A177-3AD203B41FA5}">
                      <a16:colId xmlns:a16="http://schemas.microsoft.com/office/drawing/2014/main" val="20002"/>
                    </a:ext>
                  </a:extLst>
                </a:gridCol>
              </a:tblGrid>
              <a:tr h="342900">
                <a:tc>
                  <a:txBody>
                    <a:bodyPr/>
                    <a:lstStyle/>
                    <a:p>
                      <a:pPr marL="0" marR="0" lvl="0" indent="0" algn="l" rtl="0">
                        <a:lnSpc>
                          <a:spcPct val="100000"/>
                        </a:lnSpc>
                        <a:spcBef>
                          <a:spcPts val="0"/>
                        </a:spcBef>
                        <a:spcAft>
                          <a:spcPts val="0"/>
                        </a:spcAft>
                        <a:buNone/>
                      </a:pPr>
                      <a:r>
                        <a:rPr lang="en-US" sz="1600" b="1" dirty="0">
                          <a:solidFill>
                            <a:schemeClr val="accent6">
                              <a:lumMod val="75000"/>
                            </a:schemeClr>
                          </a:solidFill>
                          <a:latin typeface="Calibri" panose="020F0502020204030204" pitchFamily="34" charset="0"/>
                          <a:cs typeface="Calibri" panose="020F0502020204030204" pitchFamily="34" charset="0"/>
                        </a:rPr>
                        <a:t>Event*, n (%)</a:t>
                      </a:r>
                      <a:endParaRPr sz="1600" b="1" dirty="0">
                        <a:solidFill>
                          <a:schemeClr val="accent6">
                            <a:lumMod val="75000"/>
                          </a:schemeClr>
                        </a:solidFill>
                        <a:latin typeface="Calibri" panose="020F0502020204030204" pitchFamily="34" charset="0"/>
                        <a:cs typeface="Calibri" panose="020F0502020204030204" pitchFamily="34" charset="0"/>
                      </a:endParaRPr>
                    </a:p>
                  </a:txBody>
                  <a:tcPr marL="91450" marR="91450" marT="36000" marB="36000" anchor="ctr"/>
                </a:tc>
                <a:tc>
                  <a:txBody>
                    <a:bodyPr/>
                    <a:lstStyle/>
                    <a:p>
                      <a:pPr marL="0" marR="0" lvl="0" indent="0" algn="ctr" rtl="0">
                        <a:lnSpc>
                          <a:spcPct val="100000"/>
                        </a:lnSpc>
                        <a:spcBef>
                          <a:spcPts val="0"/>
                        </a:spcBef>
                        <a:spcAft>
                          <a:spcPts val="0"/>
                        </a:spcAft>
                        <a:buNone/>
                      </a:pPr>
                      <a:r>
                        <a:rPr lang="en-US" sz="1600" b="1">
                          <a:solidFill>
                            <a:schemeClr val="accent6">
                              <a:lumMod val="75000"/>
                            </a:schemeClr>
                          </a:solidFill>
                          <a:latin typeface="Calibri" panose="020F0502020204030204" pitchFamily="34" charset="0"/>
                          <a:cs typeface="Calibri" panose="020F0502020204030204" pitchFamily="34" charset="0"/>
                        </a:rPr>
                        <a:t>Placebo</a:t>
                      </a:r>
                      <a:endParaRPr sz="1600" b="1">
                        <a:solidFill>
                          <a:schemeClr val="accent6">
                            <a:lumMod val="75000"/>
                          </a:schemeClr>
                        </a:solidFill>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None/>
                      </a:pPr>
                      <a:r>
                        <a:rPr lang="en-US" sz="1600" b="1">
                          <a:solidFill>
                            <a:schemeClr val="accent6">
                              <a:lumMod val="75000"/>
                            </a:schemeClr>
                          </a:solidFill>
                          <a:latin typeface="Calibri" panose="020F0502020204030204" pitchFamily="34" charset="0"/>
                          <a:cs typeface="Calibri" panose="020F0502020204030204" pitchFamily="34" charset="0"/>
                        </a:rPr>
                        <a:t>(n=284)</a:t>
                      </a:r>
                      <a:endParaRPr sz="1600" b="1">
                        <a:solidFill>
                          <a:schemeClr val="accent6">
                            <a:lumMod val="75000"/>
                          </a:schemeClr>
                        </a:solidFill>
                        <a:latin typeface="Calibri" panose="020F0502020204030204" pitchFamily="34" charset="0"/>
                        <a:cs typeface="Calibri" panose="020F0502020204030204" pitchFamily="34" charset="0"/>
                      </a:endParaRPr>
                    </a:p>
                  </a:txBody>
                  <a:tcPr marL="91450" marR="91450" marT="36000" marB="36000" anchor="ctr"/>
                </a:tc>
                <a:tc>
                  <a:txBody>
                    <a:bodyPr/>
                    <a:lstStyle/>
                    <a:p>
                      <a:pPr marL="0" marR="0" lvl="0" indent="0" algn="ctr" rtl="0">
                        <a:lnSpc>
                          <a:spcPct val="100000"/>
                        </a:lnSpc>
                        <a:spcBef>
                          <a:spcPts val="0"/>
                        </a:spcBef>
                        <a:spcAft>
                          <a:spcPts val="0"/>
                        </a:spcAft>
                        <a:buNone/>
                      </a:pPr>
                      <a:r>
                        <a:rPr lang="en-US" sz="1600" b="1" dirty="0">
                          <a:solidFill>
                            <a:schemeClr val="accent6">
                              <a:lumMod val="75000"/>
                            </a:schemeClr>
                          </a:solidFill>
                          <a:latin typeface="Calibri" panose="020F0502020204030204" pitchFamily="34" charset="0"/>
                          <a:cs typeface="Calibri" panose="020F0502020204030204" pitchFamily="34" charset="0"/>
                        </a:rPr>
                        <a:t>Mirabegron 50 mg</a:t>
                      </a:r>
                      <a:endParaRPr sz="1600" b="1" dirty="0">
                        <a:solidFill>
                          <a:schemeClr val="accent6">
                            <a:lumMod val="75000"/>
                          </a:schemeClr>
                        </a:solidFill>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None/>
                      </a:pPr>
                      <a:r>
                        <a:rPr lang="en-US" sz="1600" b="1" dirty="0">
                          <a:solidFill>
                            <a:schemeClr val="accent6">
                              <a:lumMod val="75000"/>
                            </a:schemeClr>
                          </a:solidFill>
                          <a:latin typeface="Calibri" panose="020F0502020204030204" pitchFamily="34" charset="0"/>
                          <a:cs typeface="Calibri" panose="020F0502020204030204" pitchFamily="34" charset="0"/>
                        </a:rPr>
                        <a:t>(n=282)</a:t>
                      </a:r>
                      <a:endParaRPr sz="1600" b="1" dirty="0">
                        <a:solidFill>
                          <a:schemeClr val="accent6">
                            <a:lumMod val="75000"/>
                          </a:schemeClr>
                        </a:solidFill>
                        <a:latin typeface="Calibri" panose="020F0502020204030204" pitchFamily="34" charset="0"/>
                        <a:cs typeface="Calibri" panose="020F0502020204030204" pitchFamily="34" charset="0"/>
                      </a:endParaRPr>
                    </a:p>
                  </a:txBody>
                  <a:tcPr marL="91450" marR="91450" marT="36000" marB="36000" anchor="ctr"/>
                </a:tc>
                <a:extLst>
                  <a:ext uri="{0D108BD9-81ED-4DB2-BD59-A6C34878D82A}">
                    <a16:rowId xmlns:a16="http://schemas.microsoft.com/office/drawing/2014/main" val="10000"/>
                  </a:ext>
                </a:extLst>
              </a:tr>
              <a:tr h="196200">
                <a:tc>
                  <a:txBody>
                    <a:bodyPr/>
                    <a:lstStyle/>
                    <a:p>
                      <a:pPr marL="92075" marR="0" lvl="0" indent="0" algn="l" rtl="0">
                        <a:lnSpc>
                          <a:spcPct val="100000"/>
                        </a:lnSpc>
                        <a:spcBef>
                          <a:spcPts val="0"/>
                        </a:spcBef>
                        <a:spcAft>
                          <a:spcPts val="0"/>
                        </a:spcAft>
                        <a:buNone/>
                      </a:pPr>
                      <a:r>
                        <a:rPr lang="en-US" sz="1600" dirty="0">
                          <a:solidFill>
                            <a:schemeClr val="accent6">
                              <a:lumMod val="75000"/>
                            </a:schemeClr>
                          </a:solidFill>
                          <a:latin typeface="Calibri" panose="020F0502020204030204" pitchFamily="34" charset="0"/>
                          <a:ea typeface="Arial"/>
                          <a:cs typeface="Calibri" panose="020F0502020204030204" pitchFamily="34" charset="0"/>
                          <a:sym typeface="Arial"/>
                        </a:rPr>
                        <a:t>TEAEs</a:t>
                      </a:r>
                      <a:endParaRPr sz="2000" dirty="0">
                        <a:solidFill>
                          <a:schemeClr val="accent6">
                            <a:lumMod val="75000"/>
                          </a:schemeClr>
                        </a:solidFill>
                        <a:latin typeface="Calibri" panose="020F0502020204030204" pitchFamily="34" charset="0"/>
                        <a:cs typeface="Calibri" panose="020F0502020204030204" pitchFamily="34" charset="0"/>
                      </a:endParaRPr>
                    </a:p>
                  </a:txBody>
                  <a:tcPr marL="0" marR="68575" marT="36000" marB="36000" anchor="ctr"/>
                </a:tc>
                <a:tc>
                  <a:txBody>
                    <a:bodyPr/>
                    <a:lstStyle/>
                    <a:p>
                      <a:pPr marL="0" marR="0" lvl="0" indent="0" algn="ctr" rtl="0">
                        <a:lnSpc>
                          <a:spcPct val="100000"/>
                        </a:lnSpc>
                        <a:spcBef>
                          <a:spcPts val="0"/>
                        </a:spcBef>
                        <a:spcAft>
                          <a:spcPts val="0"/>
                        </a:spcAft>
                        <a:buNone/>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64 (22.5)</a:t>
                      </a:r>
                      <a:endParaRPr sz="200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tc>
                  <a:txBody>
                    <a:bodyPr/>
                    <a:lstStyle/>
                    <a:p>
                      <a:pPr marL="0" marR="0" lvl="0" indent="0" algn="ctr" rtl="0">
                        <a:lnSpc>
                          <a:spcPct val="100000"/>
                        </a:lnSpc>
                        <a:spcBef>
                          <a:spcPts val="0"/>
                        </a:spcBef>
                        <a:spcAft>
                          <a:spcPts val="0"/>
                        </a:spcAft>
                        <a:buNone/>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66 (23.4)</a:t>
                      </a:r>
                      <a:endParaRPr sz="200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extLst>
                  <a:ext uri="{0D108BD9-81ED-4DB2-BD59-A6C34878D82A}">
                    <a16:rowId xmlns:a16="http://schemas.microsoft.com/office/drawing/2014/main" val="10001"/>
                  </a:ext>
                </a:extLst>
              </a:tr>
              <a:tr h="196200">
                <a:tc>
                  <a:txBody>
                    <a:bodyPr/>
                    <a:lstStyle/>
                    <a:p>
                      <a:pPr marL="92075" marR="0" lvl="0" indent="0" algn="l" rtl="0">
                        <a:lnSpc>
                          <a:spcPct val="100000"/>
                        </a:lnSpc>
                        <a:spcBef>
                          <a:spcPts val="0"/>
                        </a:spcBef>
                        <a:spcAft>
                          <a:spcPts val="0"/>
                        </a:spcAft>
                        <a:buNone/>
                      </a:pPr>
                      <a:r>
                        <a:rPr lang="en-US" sz="1600" dirty="0">
                          <a:solidFill>
                            <a:schemeClr val="accent6">
                              <a:lumMod val="75000"/>
                            </a:schemeClr>
                          </a:solidFill>
                          <a:latin typeface="Calibri" panose="020F0502020204030204" pitchFamily="34" charset="0"/>
                          <a:ea typeface="Arial"/>
                          <a:cs typeface="Calibri" panose="020F0502020204030204" pitchFamily="34" charset="0"/>
                          <a:sym typeface="Arial"/>
                        </a:rPr>
                        <a:t>Drug-related</a:t>
                      </a:r>
                      <a:r>
                        <a:rPr lang="en-US" sz="1600" baseline="30000" dirty="0">
                          <a:solidFill>
                            <a:schemeClr val="accent6">
                              <a:lumMod val="75000"/>
                            </a:schemeClr>
                          </a:solidFill>
                          <a:latin typeface="Calibri" panose="020F0502020204030204" pitchFamily="34" charset="0"/>
                          <a:ea typeface="Arial"/>
                          <a:cs typeface="Calibri" panose="020F0502020204030204" pitchFamily="34" charset="0"/>
                          <a:sym typeface="Arial"/>
                        </a:rPr>
                        <a:t>†</a:t>
                      </a:r>
                      <a:r>
                        <a:rPr lang="en-US" sz="1600" dirty="0">
                          <a:solidFill>
                            <a:schemeClr val="accent6">
                              <a:lumMod val="75000"/>
                            </a:schemeClr>
                          </a:solidFill>
                          <a:latin typeface="Calibri" panose="020F0502020204030204" pitchFamily="34" charset="0"/>
                          <a:ea typeface="Arial"/>
                          <a:cs typeface="Calibri" panose="020F0502020204030204" pitchFamily="34" charset="0"/>
                          <a:sym typeface="Arial"/>
                        </a:rPr>
                        <a:t> TEAEs</a:t>
                      </a:r>
                      <a:endParaRPr sz="2000" dirty="0">
                        <a:solidFill>
                          <a:schemeClr val="accent6">
                            <a:lumMod val="75000"/>
                          </a:schemeClr>
                        </a:solidFill>
                        <a:latin typeface="Calibri" panose="020F0502020204030204" pitchFamily="34" charset="0"/>
                        <a:cs typeface="Calibri" panose="020F0502020204030204" pitchFamily="34" charset="0"/>
                      </a:endParaRPr>
                    </a:p>
                  </a:txBody>
                  <a:tcPr marL="0" marR="68575" marT="36000" marB="36000" anchor="ctr"/>
                </a:tc>
                <a:tc>
                  <a:txBody>
                    <a:bodyPr/>
                    <a:lstStyle/>
                    <a:p>
                      <a:pPr marL="0" marR="0" lvl="0" indent="0" algn="ctr" rtl="0">
                        <a:lnSpc>
                          <a:spcPct val="100000"/>
                        </a:lnSpc>
                        <a:spcBef>
                          <a:spcPts val="0"/>
                        </a:spcBef>
                        <a:spcAft>
                          <a:spcPts val="0"/>
                        </a:spcAft>
                        <a:buNone/>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18 (6.3)</a:t>
                      </a:r>
                      <a:endParaRPr sz="200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tc>
                  <a:txBody>
                    <a:bodyPr/>
                    <a:lstStyle/>
                    <a:p>
                      <a:pPr marL="0" marR="0" lvl="0" indent="0" algn="ctr" rtl="0">
                        <a:lnSpc>
                          <a:spcPct val="100000"/>
                        </a:lnSpc>
                        <a:spcBef>
                          <a:spcPts val="0"/>
                        </a:spcBef>
                        <a:spcAft>
                          <a:spcPts val="0"/>
                        </a:spcAft>
                        <a:buNone/>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11 (3.9)</a:t>
                      </a:r>
                      <a:endParaRPr sz="200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extLst>
                  <a:ext uri="{0D108BD9-81ED-4DB2-BD59-A6C34878D82A}">
                    <a16:rowId xmlns:a16="http://schemas.microsoft.com/office/drawing/2014/main" val="10002"/>
                  </a:ext>
                </a:extLst>
              </a:tr>
              <a:tr h="196200">
                <a:tc>
                  <a:txBody>
                    <a:bodyPr/>
                    <a:lstStyle/>
                    <a:p>
                      <a:pPr marL="92075" marR="0" lvl="0" indent="0" algn="l" rtl="0">
                        <a:lnSpc>
                          <a:spcPct val="100000"/>
                        </a:lnSpc>
                        <a:spcBef>
                          <a:spcPts val="0"/>
                        </a:spcBef>
                        <a:spcAft>
                          <a:spcPts val="0"/>
                        </a:spcAft>
                        <a:buNone/>
                      </a:pPr>
                      <a:r>
                        <a:rPr lang="en-US" sz="1600" dirty="0">
                          <a:solidFill>
                            <a:schemeClr val="accent6">
                              <a:lumMod val="75000"/>
                            </a:schemeClr>
                          </a:solidFill>
                          <a:latin typeface="Calibri" panose="020F0502020204030204" pitchFamily="34" charset="0"/>
                          <a:ea typeface="Arial"/>
                          <a:cs typeface="Calibri" panose="020F0502020204030204" pitchFamily="34" charset="0"/>
                          <a:sym typeface="Arial"/>
                        </a:rPr>
                        <a:t>Deaths</a:t>
                      </a:r>
                      <a:endParaRPr sz="2000" dirty="0">
                        <a:solidFill>
                          <a:schemeClr val="accent6">
                            <a:lumMod val="75000"/>
                          </a:schemeClr>
                        </a:solidFill>
                        <a:latin typeface="Calibri" panose="020F0502020204030204" pitchFamily="34" charset="0"/>
                        <a:cs typeface="Calibri" panose="020F0502020204030204" pitchFamily="34" charset="0"/>
                      </a:endParaRPr>
                    </a:p>
                  </a:txBody>
                  <a:tcPr marL="0" marR="68575" marT="36000" marB="36000" anchor="ctr"/>
                </a:tc>
                <a:tc>
                  <a:txBody>
                    <a:bodyPr/>
                    <a:lstStyle/>
                    <a:p>
                      <a:pPr marL="0" marR="0" lvl="0" indent="0" algn="ctr" rtl="0">
                        <a:lnSpc>
                          <a:spcPct val="100000"/>
                        </a:lnSpc>
                        <a:spcBef>
                          <a:spcPts val="0"/>
                        </a:spcBef>
                        <a:spcAft>
                          <a:spcPts val="0"/>
                        </a:spcAft>
                        <a:buNone/>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0</a:t>
                      </a:r>
                      <a:endParaRPr sz="200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tc>
                  <a:txBody>
                    <a:bodyPr/>
                    <a:lstStyle/>
                    <a:p>
                      <a:pPr marL="0" marR="0" lvl="0" indent="0" algn="ctr" rtl="0">
                        <a:lnSpc>
                          <a:spcPct val="100000"/>
                        </a:lnSpc>
                        <a:spcBef>
                          <a:spcPts val="0"/>
                        </a:spcBef>
                        <a:spcAft>
                          <a:spcPts val="0"/>
                        </a:spcAft>
                        <a:buNone/>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0</a:t>
                      </a:r>
                      <a:endParaRPr sz="200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extLst>
                  <a:ext uri="{0D108BD9-81ED-4DB2-BD59-A6C34878D82A}">
                    <a16:rowId xmlns:a16="http://schemas.microsoft.com/office/drawing/2014/main" val="10003"/>
                  </a:ext>
                </a:extLst>
              </a:tr>
              <a:tr h="196200">
                <a:tc>
                  <a:txBody>
                    <a:bodyPr/>
                    <a:lstStyle/>
                    <a:p>
                      <a:pPr marL="92075" marR="0" lvl="0" indent="0" algn="l" rtl="0">
                        <a:lnSpc>
                          <a:spcPct val="100000"/>
                        </a:lnSpc>
                        <a:spcBef>
                          <a:spcPts val="0"/>
                        </a:spcBef>
                        <a:spcAft>
                          <a:spcPts val="0"/>
                        </a:spcAft>
                        <a:buNone/>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Serious TEAEs</a:t>
                      </a:r>
                      <a:endParaRPr sz="2000">
                        <a:solidFill>
                          <a:schemeClr val="accent6">
                            <a:lumMod val="75000"/>
                          </a:schemeClr>
                        </a:solidFill>
                        <a:latin typeface="Calibri" panose="020F0502020204030204" pitchFamily="34" charset="0"/>
                        <a:cs typeface="Calibri" panose="020F0502020204030204" pitchFamily="34" charset="0"/>
                      </a:endParaRPr>
                    </a:p>
                  </a:txBody>
                  <a:tcPr marL="0" marR="68575" marT="36000" marB="36000" anchor="ctr"/>
                </a:tc>
                <a:tc>
                  <a:txBody>
                    <a:bodyPr/>
                    <a:lstStyle/>
                    <a:p>
                      <a:pPr marL="0" marR="0" lvl="0" indent="0" algn="ctr" rtl="0">
                        <a:lnSpc>
                          <a:spcPct val="100000"/>
                        </a:lnSpc>
                        <a:spcBef>
                          <a:spcPts val="0"/>
                        </a:spcBef>
                        <a:spcAft>
                          <a:spcPts val="0"/>
                        </a:spcAft>
                        <a:buNone/>
                      </a:pPr>
                      <a:r>
                        <a:rPr lang="en-US" sz="1600" dirty="0">
                          <a:solidFill>
                            <a:schemeClr val="accent6">
                              <a:lumMod val="75000"/>
                            </a:schemeClr>
                          </a:solidFill>
                          <a:latin typeface="Calibri" panose="020F0502020204030204" pitchFamily="34" charset="0"/>
                          <a:ea typeface="Arial"/>
                          <a:cs typeface="Calibri" panose="020F0502020204030204" pitchFamily="34" charset="0"/>
                          <a:sym typeface="Arial"/>
                        </a:rPr>
                        <a:t>3 (1.1)</a:t>
                      </a:r>
                      <a:endParaRPr sz="2000" dirty="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tc>
                  <a:txBody>
                    <a:bodyPr/>
                    <a:lstStyle/>
                    <a:p>
                      <a:pPr marL="0" marR="0" lvl="0" indent="0" algn="ctr" rtl="0">
                        <a:lnSpc>
                          <a:spcPct val="100000"/>
                        </a:lnSpc>
                        <a:spcBef>
                          <a:spcPts val="0"/>
                        </a:spcBef>
                        <a:spcAft>
                          <a:spcPts val="0"/>
                        </a:spcAft>
                        <a:buNone/>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6 (2.1)</a:t>
                      </a:r>
                      <a:endParaRPr sz="200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extLst>
                  <a:ext uri="{0D108BD9-81ED-4DB2-BD59-A6C34878D82A}">
                    <a16:rowId xmlns:a16="http://schemas.microsoft.com/office/drawing/2014/main" val="10004"/>
                  </a:ext>
                </a:extLst>
              </a:tr>
              <a:tr h="196200">
                <a:tc>
                  <a:txBody>
                    <a:bodyPr/>
                    <a:lstStyle/>
                    <a:p>
                      <a:pPr marL="92075" marR="0" lvl="0" indent="0" algn="l" rtl="0">
                        <a:lnSpc>
                          <a:spcPct val="100000"/>
                        </a:lnSpc>
                        <a:spcBef>
                          <a:spcPts val="0"/>
                        </a:spcBef>
                        <a:spcAft>
                          <a:spcPts val="0"/>
                        </a:spcAft>
                        <a:buNone/>
                      </a:pPr>
                      <a:r>
                        <a:rPr lang="en-US" sz="1600" dirty="0">
                          <a:solidFill>
                            <a:schemeClr val="accent6">
                              <a:lumMod val="75000"/>
                            </a:schemeClr>
                          </a:solidFill>
                          <a:latin typeface="Calibri" panose="020F0502020204030204" pitchFamily="34" charset="0"/>
                          <a:ea typeface="Arial"/>
                          <a:cs typeface="Calibri" panose="020F0502020204030204" pitchFamily="34" charset="0"/>
                          <a:sym typeface="Arial"/>
                        </a:rPr>
                        <a:t>Drug-related</a:t>
                      </a:r>
                      <a:r>
                        <a:rPr lang="en-US" sz="1600" baseline="30000" dirty="0">
                          <a:solidFill>
                            <a:schemeClr val="accent6">
                              <a:lumMod val="75000"/>
                            </a:schemeClr>
                          </a:solidFill>
                          <a:latin typeface="Calibri" panose="020F0502020204030204" pitchFamily="34" charset="0"/>
                          <a:ea typeface="Arial"/>
                          <a:cs typeface="Calibri" panose="020F0502020204030204" pitchFamily="34" charset="0"/>
                          <a:sym typeface="Arial"/>
                        </a:rPr>
                        <a:t>†</a:t>
                      </a:r>
                      <a:r>
                        <a:rPr lang="en-US" sz="1600" dirty="0">
                          <a:solidFill>
                            <a:schemeClr val="accent6">
                              <a:lumMod val="75000"/>
                            </a:schemeClr>
                          </a:solidFill>
                          <a:latin typeface="Calibri" panose="020F0502020204030204" pitchFamily="34" charset="0"/>
                          <a:ea typeface="Arial"/>
                          <a:cs typeface="Calibri" panose="020F0502020204030204" pitchFamily="34" charset="0"/>
                          <a:sym typeface="Arial"/>
                        </a:rPr>
                        <a:t> serious TEAEs</a:t>
                      </a:r>
                      <a:endParaRPr sz="2000" dirty="0">
                        <a:solidFill>
                          <a:schemeClr val="accent6">
                            <a:lumMod val="75000"/>
                          </a:schemeClr>
                        </a:solidFill>
                        <a:latin typeface="Calibri" panose="020F0502020204030204" pitchFamily="34" charset="0"/>
                        <a:cs typeface="Calibri" panose="020F0502020204030204" pitchFamily="34" charset="0"/>
                      </a:endParaRPr>
                    </a:p>
                  </a:txBody>
                  <a:tcPr marL="0" marR="68575" marT="36000" marB="36000" anchor="ctr"/>
                </a:tc>
                <a:tc>
                  <a:txBody>
                    <a:bodyPr/>
                    <a:lstStyle/>
                    <a:p>
                      <a:pPr marL="0" marR="0" lvl="0" indent="0" algn="ctr" rtl="0">
                        <a:lnSpc>
                          <a:spcPct val="100000"/>
                        </a:lnSpc>
                        <a:spcBef>
                          <a:spcPts val="0"/>
                        </a:spcBef>
                        <a:spcAft>
                          <a:spcPts val="0"/>
                        </a:spcAft>
                        <a:buNone/>
                      </a:pPr>
                      <a:r>
                        <a:rPr lang="en-US" sz="1600" dirty="0">
                          <a:solidFill>
                            <a:schemeClr val="accent6">
                              <a:lumMod val="75000"/>
                            </a:schemeClr>
                          </a:solidFill>
                          <a:latin typeface="Calibri" panose="020F0502020204030204" pitchFamily="34" charset="0"/>
                          <a:ea typeface="Arial"/>
                          <a:cs typeface="Calibri" panose="020F0502020204030204" pitchFamily="34" charset="0"/>
                          <a:sym typeface="Arial"/>
                        </a:rPr>
                        <a:t>1 (0.4)</a:t>
                      </a:r>
                      <a:endParaRPr sz="2000" dirty="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tc>
                  <a:txBody>
                    <a:bodyPr/>
                    <a:lstStyle/>
                    <a:p>
                      <a:pPr marL="0" marR="0" lvl="0" indent="0" algn="ctr" rtl="0">
                        <a:lnSpc>
                          <a:spcPct val="100000"/>
                        </a:lnSpc>
                        <a:spcBef>
                          <a:spcPts val="0"/>
                        </a:spcBef>
                        <a:spcAft>
                          <a:spcPts val="0"/>
                        </a:spcAft>
                        <a:buNone/>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0</a:t>
                      </a:r>
                      <a:endParaRPr sz="200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extLst>
                  <a:ext uri="{0D108BD9-81ED-4DB2-BD59-A6C34878D82A}">
                    <a16:rowId xmlns:a16="http://schemas.microsoft.com/office/drawing/2014/main" val="10005"/>
                  </a:ext>
                </a:extLst>
              </a:tr>
              <a:tr h="196200">
                <a:tc>
                  <a:txBody>
                    <a:bodyPr/>
                    <a:lstStyle/>
                    <a:p>
                      <a:pPr marL="92075" marR="0" lvl="0" indent="0" algn="l" rtl="0">
                        <a:lnSpc>
                          <a:spcPct val="100000"/>
                        </a:lnSpc>
                        <a:spcBef>
                          <a:spcPts val="0"/>
                        </a:spcBef>
                        <a:spcAft>
                          <a:spcPts val="0"/>
                        </a:spcAft>
                        <a:buNone/>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TEAEs leading to discontinuation of study drug</a:t>
                      </a:r>
                      <a:endParaRPr sz="2000">
                        <a:solidFill>
                          <a:schemeClr val="accent6">
                            <a:lumMod val="75000"/>
                          </a:schemeClr>
                        </a:solidFill>
                        <a:latin typeface="Calibri" panose="020F0502020204030204" pitchFamily="34" charset="0"/>
                        <a:cs typeface="Calibri" panose="020F0502020204030204" pitchFamily="34" charset="0"/>
                      </a:endParaRPr>
                    </a:p>
                  </a:txBody>
                  <a:tcPr marL="0" marR="68575" marT="36000" marB="36000" anchor="ctr"/>
                </a:tc>
                <a:tc>
                  <a:txBody>
                    <a:bodyPr/>
                    <a:lstStyle/>
                    <a:p>
                      <a:pPr marL="0" marR="0" lvl="0" indent="0" algn="ctr" rtl="0">
                        <a:lnSpc>
                          <a:spcPct val="100000"/>
                        </a:lnSpc>
                        <a:spcBef>
                          <a:spcPts val="0"/>
                        </a:spcBef>
                        <a:spcAft>
                          <a:spcPts val="0"/>
                        </a:spcAft>
                        <a:buNone/>
                      </a:pPr>
                      <a:r>
                        <a:rPr lang="en-US" sz="1600" dirty="0">
                          <a:solidFill>
                            <a:schemeClr val="accent6">
                              <a:lumMod val="75000"/>
                            </a:schemeClr>
                          </a:solidFill>
                          <a:latin typeface="Calibri" panose="020F0502020204030204" pitchFamily="34" charset="0"/>
                          <a:ea typeface="Arial"/>
                          <a:cs typeface="Calibri" panose="020F0502020204030204" pitchFamily="34" charset="0"/>
                          <a:sym typeface="Arial"/>
                        </a:rPr>
                        <a:t>4 (1.4)</a:t>
                      </a:r>
                      <a:endParaRPr sz="2000" dirty="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tc>
                  <a:txBody>
                    <a:bodyPr/>
                    <a:lstStyle/>
                    <a:p>
                      <a:pPr marL="0" marR="0" lvl="0" indent="0" algn="ctr" rtl="0">
                        <a:lnSpc>
                          <a:spcPct val="100000"/>
                        </a:lnSpc>
                        <a:spcBef>
                          <a:spcPts val="0"/>
                        </a:spcBef>
                        <a:spcAft>
                          <a:spcPts val="0"/>
                        </a:spcAft>
                        <a:buNone/>
                      </a:pPr>
                      <a:r>
                        <a:rPr lang="en-US" sz="1600" dirty="0">
                          <a:solidFill>
                            <a:schemeClr val="accent6">
                              <a:lumMod val="75000"/>
                            </a:schemeClr>
                          </a:solidFill>
                          <a:latin typeface="Calibri" panose="020F0502020204030204" pitchFamily="34" charset="0"/>
                          <a:ea typeface="Arial"/>
                          <a:cs typeface="Calibri" panose="020F0502020204030204" pitchFamily="34" charset="0"/>
                          <a:sym typeface="Arial"/>
                        </a:rPr>
                        <a:t>4 (1.4)</a:t>
                      </a:r>
                      <a:endParaRPr sz="2000" dirty="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extLst>
                  <a:ext uri="{0D108BD9-81ED-4DB2-BD59-A6C34878D82A}">
                    <a16:rowId xmlns:a16="http://schemas.microsoft.com/office/drawing/2014/main" val="10006"/>
                  </a:ext>
                </a:extLst>
              </a:tr>
              <a:tr h="196200">
                <a:tc>
                  <a:txBody>
                    <a:bodyPr/>
                    <a:lstStyle/>
                    <a:p>
                      <a:pPr marL="92075" marR="0" lvl="0" indent="0" algn="l" rtl="0">
                        <a:lnSpc>
                          <a:spcPct val="100000"/>
                        </a:lnSpc>
                        <a:spcBef>
                          <a:spcPts val="0"/>
                        </a:spcBef>
                        <a:spcAft>
                          <a:spcPts val="0"/>
                        </a:spcAft>
                        <a:buClr>
                          <a:schemeClr val="dk2"/>
                        </a:buClr>
                        <a:buSzPts val="1400"/>
                        <a:buFont typeface="Arial"/>
                        <a:buNone/>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Drug-related</a:t>
                      </a:r>
                      <a:r>
                        <a:rPr lang="en-US" sz="1600" baseline="30000">
                          <a:solidFill>
                            <a:schemeClr val="accent6">
                              <a:lumMod val="75000"/>
                            </a:schemeClr>
                          </a:solidFill>
                          <a:latin typeface="Calibri" panose="020F0502020204030204" pitchFamily="34" charset="0"/>
                          <a:ea typeface="Arial"/>
                          <a:cs typeface="Calibri" panose="020F0502020204030204" pitchFamily="34" charset="0"/>
                          <a:sym typeface="Arial"/>
                        </a:rPr>
                        <a:t>†</a:t>
                      </a: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 TEAEs leading to discontinuation of study drug</a:t>
                      </a:r>
                      <a:endParaRPr sz="2000">
                        <a:solidFill>
                          <a:schemeClr val="accent6">
                            <a:lumMod val="75000"/>
                          </a:schemeClr>
                        </a:solidFill>
                        <a:latin typeface="Calibri" panose="020F0502020204030204" pitchFamily="34" charset="0"/>
                        <a:cs typeface="Calibri" panose="020F0502020204030204" pitchFamily="34" charset="0"/>
                      </a:endParaRPr>
                    </a:p>
                  </a:txBody>
                  <a:tcPr marL="0" marR="68575" marT="36000" marB="36000" anchor="ctr"/>
                </a:tc>
                <a:tc>
                  <a:txBody>
                    <a:bodyPr/>
                    <a:lstStyle/>
                    <a:p>
                      <a:pPr marL="0" marR="0" lvl="0" indent="0" algn="ctr" rtl="0">
                        <a:lnSpc>
                          <a:spcPct val="100000"/>
                        </a:lnSpc>
                        <a:spcBef>
                          <a:spcPts val="0"/>
                        </a:spcBef>
                        <a:spcAft>
                          <a:spcPts val="0"/>
                        </a:spcAft>
                        <a:buNone/>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3 (1.1)</a:t>
                      </a:r>
                      <a:endParaRPr sz="200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tc>
                  <a:txBody>
                    <a:bodyPr/>
                    <a:lstStyle/>
                    <a:p>
                      <a:pPr marL="0" marR="0" lvl="0" indent="0" algn="ctr" rtl="0">
                        <a:lnSpc>
                          <a:spcPct val="100000"/>
                        </a:lnSpc>
                        <a:spcBef>
                          <a:spcPts val="0"/>
                        </a:spcBef>
                        <a:spcAft>
                          <a:spcPts val="0"/>
                        </a:spcAft>
                        <a:buNone/>
                      </a:pPr>
                      <a:r>
                        <a:rPr lang="en-US" sz="1600" dirty="0">
                          <a:solidFill>
                            <a:schemeClr val="accent6">
                              <a:lumMod val="75000"/>
                            </a:schemeClr>
                          </a:solidFill>
                          <a:latin typeface="Calibri" panose="020F0502020204030204" pitchFamily="34" charset="0"/>
                          <a:ea typeface="Arial"/>
                          <a:cs typeface="Calibri" panose="020F0502020204030204" pitchFamily="34" charset="0"/>
                          <a:sym typeface="Arial"/>
                        </a:rPr>
                        <a:t>0</a:t>
                      </a:r>
                      <a:endParaRPr sz="2000" dirty="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extLst>
                  <a:ext uri="{0D108BD9-81ED-4DB2-BD59-A6C34878D82A}">
                    <a16:rowId xmlns:a16="http://schemas.microsoft.com/office/drawing/2014/main" val="10007"/>
                  </a:ext>
                </a:extLst>
              </a:tr>
              <a:tr h="196200">
                <a:tc>
                  <a:txBody>
                    <a:bodyPr/>
                    <a:lstStyle/>
                    <a:p>
                      <a:pPr marL="92075" marR="0" lvl="0" indent="0" algn="l" rtl="0">
                        <a:lnSpc>
                          <a:spcPct val="100000"/>
                        </a:lnSpc>
                        <a:spcBef>
                          <a:spcPts val="0"/>
                        </a:spcBef>
                        <a:spcAft>
                          <a:spcPts val="0"/>
                        </a:spcAft>
                        <a:buNone/>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TEAEs</a:t>
                      </a:r>
                      <a:r>
                        <a:rPr lang="en-US" sz="1600" baseline="30000">
                          <a:solidFill>
                            <a:schemeClr val="accent6">
                              <a:lumMod val="75000"/>
                            </a:schemeClr>
                          </a:solidFill>
                          <a:latin typeface="Calibri" panose="020F0502020204030204" pitchFamily="34" charset="0"/>
                          <a:ea typeface="Arial"/>
                          <a:cs typeface="Calibri" panose="020F0502020204030204" pitchFamily="34" charset="0"/>
                          <a:sym typeface="Arial"/>
                        </a:rPr>
                        <a:t>ǂ</a:t>
                      </a: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 by severity</a:t>
                      </a:r>
                      <a:endParaRPr sz="2000">
                        <a:solidFill>
                          <a:schemeClr val="accent6">
                            <a:lumMod val="75000"/>
                          </a:schemeClr>
                        </a:solidFill>
                        <a:latin typeface="Calibri" panose="020F0502020204030204" pitchFamily="34" charset="0"/>
                        <a:cs typeface="Calibri" panose="020F0502020204030204" pitchFamily="34" charset="0"/>
                      </a:endParaRPr>
                    </a:p>
                  </a:txBody>
                  <a:tcPr marL="0" marR="68575" marT="36000" marB="36000" anchor="ctr"/>
                </a:tc>
                <a:tc>
                  <a:txBody>
                    <a:bodyPr/>
                    <a:lstStyle/>
                    <a:p>
                      <a:pPr marL="0" marR="0" lvl="0" indent="0" algn="ctr" rtl="0">
                        <a:lnSpc>
                          <a:spcPct val="100000"/>
                        </a:lnSpc>
                        <a:spcBef>
                          <a:spcPts val="0"/>
                        </a:spcBef>
                        <a:spcAft>
                          <a:spcPts val="0"/>
                        </a:spcAft>
                        <a:buNone/>
                      </a:pPr>
                      <a:endParaRPr sz="1600">
                        <a:solidFill>
                          <a:schemeClr val="accent6">
                            <a:lumMod val="75000"/>
                          </a:schemeClr>
                        </a:solidFill>
                        <a:latin typeface="Calibri" panose="020F0502020204030204" pitchFamily="34" charset="0"/>
                        <a:ea typeface="Arial"/>
                        <a:cs typeface="Calibri" panose="020F0502020204030204" pitchFamily="34" charset="0"/>
                        <a:sym typeface="Arial"/>
                      </a:endParaRPr>
                    </a:p>
                  </a:txBody>
                  <a:tcPr marL="68575" marR="68575" marT="36000" marB="36000" anchor="ctr"/>
                </a:tc>
                <a:tc>
                  <a:txBody>
                    <a:bodyPr/>
                    <a:lstStyle/>
                    <a:p>
                      <a:pPr marL="0" marR="0" lvl="0" indent="0" algn="ctr" rtl="0">
                        <a:lnSpc>
                          <a:spcPct val="100000"/>
                        </a:lnSpc>
                        <a:spcBef>
                          <a:spcPts val="0"/>
                        </a:spcBef>
                        <a:spcAft>
                          <a:spcPts val="0"/>
                        </a:spcAft>
                        <a:buNone/>
                      </a:pPr>
                      <a:endParaRPr sz="1600" dirty="0">
                        <a:solidFill>
                          <a:schemeClr val="accent6">
                            <a:lumMod val="75000"/>
                          </a:schemeClr>
                        </a:solidFill>
                        <a:latin typeface="Calibri" panose="020F0502020204030204" pitchFamily="34" charset="0"/>
                        <a:ea typeface="Arial"/>
                        <a:cs typeface="Calibri" panose="020F0502020204030204" pitchFamily="34" charset="0"/>
                        <a:sym typeface="Arial"/>
                      </a:endParaRPr>
                    </a:p>
                  </a:txBody>
                  <a:tcPr marL="68575" marR="68575" marT="36000" marB="36000" anchor="ctr"/>
                </a:tc>
                <a:extLst>
                  <a:ext uri="{0D108BD9-81ED-4DB2-BD59-A6C34878D82A}">
                    <a16:rowId xmlns:a16="http://schemas.microsoft.com/office/drawing/2014/main" val="10008"/>
                  </a:ext>
                </a:extLst>
              </a:tr>
              <a:tr h="196200">
                <a:tc>
                  <a:txBody>
                    <a:bodyPr/>
                    <a:lstStyle/>
                    <a:p>
                      <a:pPr marL="377825" marR="0" lvl="0" indent="-285750" algn="l" rtl="0">
                        <a:lnSpc>
                          <a:spcPct val="100000"/>
                        </a:lnSpc>
                        <a:spcBef>
                          <a:spcPts val="0"/>
                        </a:spcBef>
                        <a:spcAft>
                          <a:spcPts val="0"/>
                        </a:spcAft>
                        <a:buClr>
                          <a:schemeClr val="dk2"/>
                        </a:buClr>
                        <a:buSzPts val="1400"/>
                        <a:buFont typeface="Arial"/>
                        <a:buChar char="-"/>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Mild</a:t>
                      </a:r>
                      <a:endParaRPr sz="2000">
                        <a:solidFill>
                          <a:schemeClr val="accent6">
                            <a:lumMod val="75000"/>
                          </a:schemeClr>
                        </a:solidFill>
                        <a:latin typeface="Calibri" panose="020F0502020204030204" pitchFamily="34" charset="0"/>
                        <a:cs typeface="Calibri" panose="020F0502020204030204" pitchFamily="34" charset="0"/>
                      </a:endParaRPr>
                    </a:p>
                  </a:txBody>
                  <a:tcPr marL="0" marR="68575" marT="36000" marB="36000" anchor="ctr"/>
                </a:tc>
                <a:tc>
                  <a:txBody>
                    <a:bodyPr/>
                    <a:lstStyle/>
                    <a:p>
                      <a:pPr marL="0" marR="0" lvl="0" indent="0" algn="ctr" rtl="0">
                        <a:lnSpc>
                          <a:spcPct val="100000"/>
                        </a:lnSpc>
                        <a:spcBef>
                          <a:spcPts val="0"/>
                        </a:spcBef>
                        <a:spcAft>
                          <a:spcPts val="0"/>
                        </a:spcAft>
                        <a:buNone/>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57 (20.1)</a:t>
                      </a:r>
                      <a:endParaRPr sz="200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tc>
                  <a:txBody>
                    <a:bodyPr/>
                    <a:lstStyle/>
                    <a:p>
                      <a:pPr marL="0" marR="0" lvl="0" indent="0" algn="ctr" rtl="0">
                        <a:lnSpc>
                          <a:spcPct val="100000"/>
                        </a:lnSpc>
                        <a:spcBef>
                          <a:spcPts val="0"/>
                        </a:spcBef>
                        <a:spcAft>
                          <a:spcPts val="0"/>
                        </a:spcAft>
                        <a:buNone/>
                      </a:pPr>
                      <a:r>
                        <a:rPr lang="en-US" sz="1600" dirty="0">
                          <a:solidFill>
                            <a:schemeClr val="accent6">
                              <a:lumMod val="75000"/>
                            </a:schemeClr>
                          </a:solidFill>
                          <a:latin typeface="Calibri" panose="020F0502020204030204" pitchFamily="34" charset="0"/>
                          <a:ea typeface="Arial"/>
                          <a:cs typeface="Calibri" panose="020F0502020204030204" pitchFamily="34" charset="0"/>
                          <a:sym typeface="Arial"/>
                        </a:rPr>
                        <a:t>56 (19.9)</a:t>
                      </a:r>
                      <a:endParaRPr sz="2000" dirty="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extLst>
                  <a:ext uri="{0D108BD9-81ED-4DB2-BD59-A6C34878D82A}">
                    <a16:rowId xmlns:a16="http://schemas.microsoft.com/office/drawing/2014/main" val="10009"/>
                  </a:ext>
                </a:extLst>
              </a:tr>
              <a:tr h="196200">
                <a:tc>
                  <a:txBody>
                    <a:bodyPr/>
                    <a:lstStyle/>
                    <a:p>
                      <a:pPr marL="377825" marR="0" lvl="0" indent="-285750" algn="l" rtl="0">
                        <a:lnSpc>
                          <a:spcPct val="100000"/>
                        </a:lnSpc>
                        <a:spcBef>
                          <a:spcPts val="0"/>
                        </a:spcBef>
                        <a:spcAft>
                          <a:spcPts val="0"/>
                        </a:spcAft>
                        <a:buClr>
                          <a:schemeClr val="dk2"/>
                        </a:buClr>
                        <a:buSzPts val="1400"/>
                        <a:buFont typeface="Arial"/>
                        <a:buChar char="-"/>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Moderate</a:t>
                      </a:r>
                      <a:endParaRPr sz="2000">
                        <a:solidFill>
                          <a:schemeClr val="accent6">
                            <a:lumMod val="75000"/>
                          </a:schemeClr>
                        </a:solidFill>
                        <a:latin typeface="Calibri" panose="020F0502020204030204" pitchFamily="34" charset="0"/>
                        <a:cs typeface="Calibri" panose="020F0502020204030204" pitchFamily="34" charset="0"/>
                      </a:endParaRPr>
                    </a:p>
                  </a:txBody>
                  <a:tcPr marL="0" marR="68575" marT="36000" marB="36000" anchor="ctr"/>
                </a:tc>
                <a:tc>
                  <a:txBody>
                    <a:bodyPr/>
                    <a:lstStyle/>
                    <a:p>
                      <a:pPr marL="0" marR="0" lvl="0" indent="0" algn="ctr" rtl="0">
                        <a:lnSpc>
                          <a:spcPct val="100000"/>
                        </a:lnSpc>
                        <a:spcBef>
                          <a:spcPts val="0"/>
                        </a:spcBef>
                        <a:spcAft>
                          <a:spcPts val="0"/>
                        </a:spcAft>
                        <a:buNone/>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6 (2.1)</a:t>
                      </a:r>
                      <a:endParaRPr sz="200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tc>
                  <a:txBody>
                    <a:bodyPr/>
                    <a:lstStyle/>
                    <a:p>
                      <a:pPr marL="0" marR="0" lvl="0" indent="0" algn="ctr" rtl="0">
                        <a:lnSpc>
                          <a:spcPct val="100000"/>
                        </a:lnSpc>
                        <a:spcBef>
                          <a:spcPts val="0"/>
                        </a:spcBef>
                        <a:spcAft>
                          <a:spcPts val="0"/>
                        </a:spcAft>
                        <a:buNone/>
                      </a:pPr>
                      <a:r>
                        <a:rPr lang="en-US" sz="1600" dirty="0">
                          <a:solidFill>
                            <a:schemeClr val="accent6">
                              <a:lumMod val="75000"/>
                            </a:schemeClr>
                          </a:solidFill>
                          <a:latin typeface="Calibri" panose="020F0502020204030204" pitchFamily="34" charset="0"/>
                          <a:ea typeface="Arial"/>
                          <a:cs typeface="Calibri" panose="020F0502020204030204" pitchFamily="34" charset="0"/>
                          <a:sym typeface="Arial"/>
                        </a:rPr>
                        <a:t>8 (2.8)</a:t>
                      </a:r>
                      <a:endParaRPr sz="2000" dirty="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extLst>
                  <a:ext uri="{0D108BD9-81ED-4DB2-BD59-A6C34878D82A}">
                    <a16:rowId xmlns:a16="http://schemas.microsoft.com/office/drawing/2014/main" val="10010"/>
                  </a:ext>
                </a:extLst>
              </a:tr>
              <a:tr h="196200">
                <a:tc>
                  <a:txBody>
                    <a:bodyPr/>
                    <a:lstStyle/>
                    <a:p>
                      <a:pPr marL="377825" marR="0" lvl="0" indent="-285750" algn="l" rtl="0">
                        <a:lnSpc>
                          <a:spcPct val="100000"/>
                        </a:lnSpc>
                        <a:spcBef>
                          <a:spcPts val="0"/>
                        </a:spcBef>
                        <a:spcAft>
                          <a:spcPts val="0"/>
                        </a:spcAft>
                        <a:buClr>
                          <a:schemeClr val="dk2"/>
                        </a:buClr>
                        <a:buSzPts val="1400"/>
                        <a:buFont typeface="Arial"/>
                        <a:buChar char="-"/>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Severe</a:t>
                      </a:r>
                      <a:endParaRPr sz="2000">
                        <a:solidFill>
                          <a:schemeClr val="accent6">
                            <a:lumMod val="75000"/>
                          </a:schemeClr>
                        </a:solidFill>
                        <a:latin typeface="Calibri" panose="020F0502020204030204" pitchFamily="34" charset="0"/>
                        <a:cs typeface="Calibri" panose="020F0502020204030204" pitchFamily="34" charset="0"/>
                      </a:endParaRPr>
                    </a:p>
                  </a:txBody>
                  <a:tcPr marL="0" marR="68575" marT="36000" marB="36000" anchor="ctr"/>
                </a:tc>
                <a:tc>
                  <a:txBody>
                    <a:bodyPr/>
                    <a:lstStyle/>
                    <a:p>
                      <a:pPr marL="0" marR="0" lvl="0" indent="0" algn="ctr" rtl="0">
                        <a:lnSpc>
                          <a:spcPct val="100000"/>
                        </a:lnSpc>
                        <a:spcBef>
                          <a:spcPts val="0"/>
                        </a:spcBef>
                        <a:spcAft>
                          <a:spcPts val="0"/>
                        </a:spcAft>
                        <a:buNone/>
                      </a:pPr>
                      <a:r>
                        <a:rPr lang="en-US" sz="1600">
                          <a:solidFill>
                            <a:schemeClr val="accent6">
                              <a:lumMod val="75000"/>
                            </a:schemeClr>
                          </a:solidFill>
                          <a:latin typeface="Calibri" panose="020F0502020204030204" pitchFamily="34" charset="0"/>
                          <a:ea typeface="Arial"/>
                          <a:cs typeface="Calibri" panose="020F0502020204030204" pitchFamily="34" charset="0"/>
                          <a:sym typeface="Arial"/>
                        </a:rPr>
                        <a:t>1 (0.4)</a:t>
                      </a:r>
                      <a:endParaRPr sz="200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tc>
                  <a:txBody>
                    <a:bodyPr/>
                    <a:lstStyle/>
                    <a:p>
                      <a:pPr marL="0" marR="0" lvl="0" indent="0" algn="ctr" rtl="0">
                        <a:lnSpc>
                          <a:spcPct val="100000"/>
                        </a:lnSpc>
                        <a:spcBef>
                          <a:spcPts val="0"/>
                        </a:spcBef>
                        <a:spcAft>
                          <a:spcPts val="0"/>
                        </a:spcAft>
                        <a:buNone/>
                      </a:pPr>
                      <a:r>
                        <a:rPr lang="en-US" sz="1600" dirty="0">
                          <a:solidFill>
                            <a:schemeClr val="accent6">
                              <a:lumMod val="75000"/>
                            </a:schemeClr>
                          </a:solidFill>
                          <a:latin typeface="Calibri" panose="020F0502020204030204" pitchFamily="34" charset="0"/>
                          <a:ea typeface="Arial"/>
                          <a:cs typeface="Calibri" panose="020F0502020204030204" pitchFamily="34" charset="0"/>
                          <a:sym typeface="Arial"/>
                        </a:rPr>
                        <a:t>2 (0.7)</a:t>
                      </a:r>
                      <a:endParaRPr sz="2000" dirty="0">
                        <a:solidFill>
                          <a:schemeClr val="accent6">
                            <a:lumMod val="75000"/>
                          </a:schemeClr>
                        </a:solidFill>
                        <a:latin typeface="Calibri" panose="020F0502020204030204" pitchFamily="34" charset="0"/>
                        <a:cs typeface="Calibri" panose="020F0502020204030204" pitchFamily="34" charset="0"/>
                      </a:endParaRPr>
                    </a:p>
                  </a:txBody>
                  <a:tcPr marL="68575" marR="68575" marT="36000" marB="36000" anchor="ctr"/>
                </a:tc>
                <a:extLst>
                  <a:ext uri="{0D108BD9-81ED-4DB2-BD59-A6C34878D82A}">
                    <a16:rowId xmlns:a16="http://schemas.microsoft.com/office/drawing/2014/main" val="10011"/>
                  </a:ext>
                </a:extLst>
              </a:tr>
            </a:tbl>
          </a:graphicData>
        </a:graphic>
      </p:graphicFrame>
      <p:sp>
        <p:nvSpPr>
          <p:cNvPr id="2" name="Text Placeholder 4">
            <a:extLst>
              <a:ext uri="{FF2B5EF4-FFF2-40B4-BE49-F238E27FC236}">
                <a16:creationId xmlns:a16="http://schemas.microsoft.com/office/drawing/2014/main" id="{D8EF75EF-4066-B9A4-4561-BC65A57C1F95}"/>
              </a:ext>
            </a:extLst>
          </p:cNvPr>
          <p:cNvSpPr txBox="1">
            <a:spLocks/>
          </p:cNvSpPr>
          <p:nvPr/>
        </p:nvSpPr>
        <p:spPr>
          <a:xfrm>
            <a:off x="-1536848" y="4869160"/>
            <a:ext cx="9505056" cy="387886"/>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000" dirty="0">
              <a:solidFill>
                <a:schemeClr val="bg1">
                  <a:lumMod val="50000"/>
                </a:schemeClr>
              </a:solidFill>
            </a:endParaRPr>
          </a:p>
        </p:txBody>
      </p:sp>
      <p:sp>
        <p:nvSpPr>
          <p:cNvPr id="3" name="Google Shape;339;p8">
            <a:extLst>
              <a:ext uri="{FF2B5EF4-FFF2-40B4-BE49-F238E27FC236}">
                <a16:creationId xmlns:a16="http://schemas.microsoft.com/office/drawing/2014/main" id="{517E08C1-58F2-9567-93C2-9BA48588E10B}"/>
              </a:ext>
            </a:extLst>
          </p:cNvPr>
          <p:cNvSpPr txBox="1">
            <a:spLocks/>
          </p:cNvSpPr>
          <p:nvPr/>
        </p:nvSpPr>
        <p:spPr>
          <a:xfrm>
            <a:off x="336241" y="451456"/>
            <a:ext cx="11088351" cy="685802"/>
          </a:xfrm>
          <a:prstGeom prst="rect">
            <a:avLst/>
          </a:prstGeom>
          <a:no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0"/>
              </a:spcBef>
              <a:spcAft>
                <a:spcPts val="0"/>
              </a:spcAft>
              <a:buClr>
                <a:schemeClr val="dk2"/>
              </a:buClr>
              <a:buSzPts val="2000"/>
              <a:buFont typeface="Arial"/>
              <a:buNone/>
              <a:defRPr sz="3600" b="1" kern="1100" baseline="0">
                <a:solidFill>
                  <a:schemeClr val="bg1"/>
                </a:solidFill>
                <a:latin typeface="Calibri" panose="020F0502020204030204" pitchFamily="34" charset="0"/>
                <a:ea typeface="+mj-ea"/>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ea typeface="Verdana" panose="020B0604030504040204" pitchFamily="34" charset="0"/>
              </a:rPr>
              <a:t>Treatment emergent adverse events (SAF)</a:t>
            </a:r>
          </a:p>
        </p:txBody>
      </p:sp>
      <p:sp>
        <p:nvSpPr>
          <p:cNvPr id="4" name="Text Placeholder 4">
            <a:extLst>
              <a:ext uri="{FF2B5EF4-FFF2-40B4-BE49-F238E27FC236}">
                <a16:creationId xmlns:a16="http://schemas.microsoft.com/office/drawing/2014/main" id="{230E64CD-2878-8268-45E6-E4A47D28F885}"/>
              </a:ext>
            </a:extLst>
          </p:cNvPr>
          <p:cNvSpPr txBox="1">
            <a:spLocks/>
          </p:cNvSpPr>
          <p:nvPr/>
        </p:nvSpPr>
        <p:spPr>
          <a:xfrm>
            <a:off x="336240" y="6525344"/>
            <a:ext cx="10656303" cy="216024"/>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*Per MedDRA version 18.1. </a:t>
            </a:r>
            <a:r>
              <a:rPr lang="en-US" sz="1000" baseline="30000" dirty="0">
                <a:solidFill>
                  <a:schemeClr val="bg1">
                    <a:lumMod val="50000"/>
                  </a:schemeClr>
                </a:solidFill>
              </a:rPr>
              <a:t>†</a:t>
            </a:r>
            <a:r>
              <a:rPr lang="en-US" sz="1000" dirty="0">
                <a:solidFill>
                  <a:schemeClr val="bg1">
                    <a:lumMod val="50000"/>
                  </a:schemeClr>
                </a:solidFill>
              </a:rPr>
              <a:t>A possible or probable, as assessed by the investigator, or records where relationship with the study drug for the treatment period was unknown. Drug-related TEAEs with assessment of the causal relationship to mirabegron/placebo are presented. </a:t>
            </a:r>
            <a:r>
              <a:rPr lang="en-US" sz="1000" baseline="30000" dirty="0" err="1">
                <a:solidFill>
                  <a:schemeClr val="bg1">
                    <a:lumMod val="50000"/>
                  </a:schemeClr>
                </a:solidFill>
              </a:rPr>
              <a:t>ǂ</a:t>
            </a:r>
            <a:r>
              <a:rPr lang="en-US" sz="1000" dirty="0" err="1">
                <a:solidFill>
                  <a:schemeClr val="bg1">
                    <a:lumMod val="50000"/>
                  </a:schemeClr>
                </a:solidFill>
              </a:rPr>
              <a:t>Patient</a:t>
            </a:r>
            <a:r>
              <a:rPr lang="en-US" sz="1000" dirty="0">
                <a:solidFill>
                  <a:schemeClr val="bg1">
                    <a:lumMod val="50000"/>
                  </a:schemeClr>
                </a:solidFill>
              </a:rPr>
              <a:t> counted once under maximum severity. A missing severity was considered the maximum severity.</a:t>
            </a:r>
            <a:br>
              <a:rPr lang="en-US" sz="1000" dirty="0">
                <a:solidFill>
                  <a:schemeClr val="bg1">
                    <a:lumMod val="50000"/>
                  </a:schemeClr>
                </a:solidFill>
              </a:rPr>
            </a:br>
            <a:r>
              <a:rPr lang="en-US" sz="1000" dirty="0">
                <a:solidFill>
                  <a:schemeClr val="bg1">
                    <a:lumMod val="50000"/>
                  </a:schemeClr>
                </a:solidFill>
              </a:rPr>
              <a:t>SAF, safety analysis set; TEAE, treatment-emergent adverse event.</a:t>
            </a:r>
            <a:br>
              <a:rPr lang="en-US" sz="1000" dirty="0">
                <a:solidFill>
                  <a:schemeClr val="bg1">
                    <a:lumMod val="50000"/>
                  </a:schemeClr>
                </a:solidFill>
              </a:rPr>
            </a:br>
            <a:r>
              <a:rPr lang="en-US" sz="1000" dirty="0" err="1">
                <a:solidFill>
                  <a:schemeClr val="bg1">
                    <a:lumMod val="50000"/>
                  </a:schemeClr>
                </a:solidFill>
              </a:rPr>
              <a:t>Kakizaki</a:t>
            </a:r>
            <a:r>
              <a:rPr lang="en-US" sz="1000" dirty="0">
                <a:solidFill>
                  <a:schemeClr val="bg1">
                    <a:lumMod val="50000"/>
                  </a:schemeClr>
                </a:solidFill>
              </a:rPr>
              <a:t> H et al. </a:t>
            </a:r>
            <a:r>
              <a:rPr lang="en-US" sz="1000" i="1" dirty="0" err="1">
                <a:solidFill>
                  <a:schemeClr val="bg1">
                    <a:lumMod val="50000"/>
                  </a:schemeClr>
                </a:solidFill>
              </a:rPr>
              <a:t>Eur</a:t>
            </a:r>
            <a:r>
              <a:rPr lang="en-US" sz="1000" i="1" dirty="0">
                <a:solidFill>
                  <a:schemeClr val="bg1">
                    <a:lumMod val="50000"/>
                  </a:schemeClr>
                </a:solidFill>
              </a:rPr>
              <a:t> </a:t>
            </a:r>
            <a:r>
              <a:rPr lang="en-US" sz="1000" i="1" dirty="0" err="1">
                <a:solidFill>
                  <a:schemeClr val="bg1">
                    <a:lumMod val="50000"/>
                  </a:schemeClr>
                </a:solidFill>
              </a:rPr>
              <a:t>Urol</a:t>
            </a:r>
            <a:r>
              <a:rPr lang="en-US" sz="1000" i="1" dirty="0">
                <a:solidFill>
                  <a:schemeClr val="bg1">
                    <a:lumMod val="50000"/>
                  </a:schemeClr>
                </a:solidFill>
              </a:rPr>
              <a:t> Focus</a:t>
            </a:r>
            <a:r>
              <a:rPr lang="en-US" sz="1000" dirty="0">
                <a:solidFill>
                  <a:schemeClr val="bg1">
                    <a:lumMod val="50000"/>
                  </a:schemeClr>
                </a:solidFill>
              </a:rPr>
              <a:t>. 2020;15;6(4):729-737.</a:t>
            </a:r>
          </a:p>
        </p:txBody>
      </p:sp>
    </p:spTree>
    <p:extLst>
      <p:ext uri="{BB962C8B-B14F-4D97-AF65-F5344CB8AC3E}">
        <p14:creationId xmlns:p14="http://schemas.microsoft.com/office/powerpoint/2010/main" val="120965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p:nvPr/>
        </p:nvSpPr>
        <p:spPr>
          <a:xfrm>
            <a:off x="1793082" y="451456"/>
            <a:ext cx="8020905" cy="685802"/>
          </a:xfrm>
          <a:prstGeom prst="rect">
            <a:avLst/>
          </a:prstGeom>
          <a:noFill/>
          <a:ln>
            <a:noFill/>
          </a:ln>
        </p:spPr>
        <p:txBody>
          <a:bodyPr spcFirstLastPara="1" wrap="square" lIns="91425" tIns="45700" rIns="91425" bIns="45700" anchor="ctr" anchorCtr="0">
            <a:noAutofit/>
          </a:bodyPr>
          <a:lstStyle/>
          <a:p>
            <a:pPr>
              <a:lnSpc>
                <a:spcPct val="90000"/>
              </a:lnSpc>
              <a:buClr>
                <a:schemeClr val="dk2"/>
              </a:buClr>
              <a:buSzPts val="2000"/>
            </a:pPr>
            <a:endParaRPr sz="2000" b="1">
              <a:solidFill>
                <a:schemeClr val="dk2"/>
              </a:solidFill>
              <a:latin typeface="Arial"/>
              <a:ea typeface="Arial"/>
              <a:cs typeface="Arial"/>
              <a:sym typeface="Arial"/>
            </a:endParaRPr>
          </a:p>
        </p:txBody>
      </p:sp>
      <p:sp>
        <p:nvSpPr>
          <p:cNvPr id="170" name="Google Shape;170;p9"/>
          <p:cNvSpPr txBox="1"/>
          <p:nvPr/>
        </p:nvSpPr>
        <p:spPr>
          <a:xfrm>
            <a:off x="1793081" y="1137258"/>
            <a:ext cx="7901300" cy="1132318"/>
          </a:xfrm>
          <a:prstGeom prst="rect">
            <a:avLst/>
          </a:prstGeom>
          <a:noFill/>
          <a:ln>
            <a:noFill/>
          </a:ln>
        </p:spPr>
        <p:txBody>
          <a:bodyPr spcFirstLastPara="1" wrap="square" lIns="91425" tIns="45700" rIns="91425" bIns="45700" anchor="t" anchorCtr="0">
            <a:noAutofit/>
          </a:bodyPr>
          <a:lstStyle/>
          <a:p>
            <a:pPr>
              <a:lnSpc>
                <a:spcPct val="110000"/>
              </a:lnSpc>
              <a:buClr>
                <a:schemeClr val="dk2"/>
              </a:buClr>
              <a:buSzPts val="1600"/>
            </a:pPr>
            <a:endParaRPr sz="1600" b="1">
              <a:solidFill>
                <a:schemeClr val="dk2"/>
              </a:solidFill>
              <a:latin typeface="Arial"/>
              <a:ea typeface="Arial"/>
              <a:cs typeface="Arial"/>
              <a:sym typeface="Arial"/>
            </a:endParaRPr>
          </a:p>
        </p:txBody>
      </p:sp>
      <p:sp>
        <p:nvSpPr>
          <p:cNvPr id="194" name="Google Shape;194;p9"/>
          <p:cNvSpPr txBox="1">
            <a:spLocks noGrp="1"/>
          </p:cNvSpPr>
          <p:nvPr>
            <p:ph type="title"/>
          </p:nvPr>
        </p:nvSpPr>
        <p:spPr>
          <a:xfrm>
            <a:off x="335360" y="451456"/>
            <a:ext cx="10945216" cy="685802"/>
          </a:xfrm>
          <a:prstGeom prst="rect">
            <a:avLst/>
          </a:prstGeom>
          <a:noFill/>
          <a:ln>
            <a:noFill/>
          </a:ln>
        </p:spPr>
        <p:txBody>
          <a:bodyPr spcFirstLastPara="1" vert="horz" wrap="square" lIns="91425" tIns="45700" rIns="91425" bIns="45700" rtlCol="0" anchor="ctr" anchorCtr="0">
            <a:noAutofit/>
          </a:bodyPr>
          <a:lstStyle/>
          <a:p>
            <a:r>
              <a:rPr lang="en-SG" b="1" dirty="0">
                <a:solidFill>
                  <a:schemeClr val="bg1"/>
                </a:solidFill>
                <a:ea typeface="Verdana" panose="020B0604030504040204" pitchFamily="34" charset="0"/>
              </a:rPr>
              <a:t>Updates to the EAU guidelines for the management of non-neurogenic male LUTS: PLUS study</a:t>
            </a:r>
            <a:endParaRPr dirty="0">
              <a:ea typeface="Verdana" panose="020B0604030504040204" pitchFamily="34" charset="0"/>
            </a:endParaRPr>
          </a:p>
        </p:txBody>
      </p:sp>
      <p:sp>
        <p:nvSpPr>
          <p:cNvPr id="195" name="Google Shape;195;p9"/>
          <p:cNvSpPr txBox="1">
            <a:spLocks noGrp="1"/>
          </p:cNvSpPr>
          <p:nvPr>
            <p:ph type="body" idx="1"/>
          </p:nvPr>
        </p:nvSpPr>
        <p:spPr>
          <a:xfrm>
            <a:off x="335360" y="1412776"/>
            <a:ext cx="11089232" cy="1348419"/>
          </a:xfrm>
          <a:prstGeom prst="rect">
            <a:avLst/>
          </a:prstGeom>
          <a:noFill/>
          <a:ln>
            <a:noFill/>
          </a:ln>
        </p:spPr>
        <p:txBody>
          <a:bodyPr spcFirstLastPara="1" vert="horz" wrap="square" lIns="91425" tIns="45700" rIns="91425" bIns="45700" rtlCol="0" anchor="t" anchorCtr="0">
            <a:noAutofit/>
          </a:bodyPr>
          <a:lstStyle/>
          <a:p>
            <a:pPr marL="285750" indent="-285750">
              <a:spcBef>
                <a:spcPts val="0"/>
              </a:spcBef>
              <a:buClr>
                <a:schemeClr val="accent2"/>
              </a:buClr>
              <a:buFont typeface="Arial" panose="020B0604020202020204" pitchFamily="34" charset="0"/>
              <a:buChar char="•"/>
            </a:pPr>
            <a:r>
              <a:rPr lang="en-GB" sz="1800" dirty="0">
                <a:solidFill>
                  <a:schemeClr val="accent6">
                    <a:lumMod val="75000"/>
                  </a:schemeClr>
                </a:solidFill>
                <a:ea typeface="Verdana" panose="020B0604030504040204" pitchFamily="34" charset="0"/>
              </a:rPr>
              <a:t>Phase 4, double-blind, randomized, placebo-controlled study</a:t>
            </a:r>
            <a:endParaRPr sz="1800" dirty="0">
              <a:solidFill>
                <a:schemeClr val="accent6">
                  <a:lumMod val="75000"/>
                </a:schemeClr>
              </a:solidFill>
              <a:ea typeface="Verdana" panose="020B0604030504040204" pitchFamily="34" charset="0"/>
            </a:endParaRPr>
          </a:p>
          <a:p>
            <a:pPr marL="285750" indent="-285750">
              <a:buClr>
                <a:schemeClr val="accent2"/>
              </a:buClr>
              <a:buFont typeface="Arial" panose="020B0604020202020204" pitchFamily="34" charset="0"/>
              <a:buChar char="•"/>
            </a:pPr>
            <a:r>
              <a:rPr lang="en-GB" sz="1800" dirty="0">
                <a:solidFill>
                  <a:schemeClr val="accent6">
                    <a:lumMod val="75000"/>
                  </a:schemeClr>
                </a:solidFill>
                <a:ea typeface="Verdana" panose="020B0604030504040204" pitchFamily="34" charset="0"/>
              </a:rPr>
              <a:t>After screening, patients entered into a 4-week open label tamsulosin 0.4 mg once-daily run-in period before being randomized into the 12-week double-blind treatment period</a:t>
            </a:r>
            <a:endParaRPr sz="1800" dirty="0">
              <a:solidFill>
                <a:schemeClr val="accent6">
                  <a:lumMod val="75000"/>
                </a:schemeClr>
              </a:solidFill>
              <a:ea typeface="Verdana" panose="020B0604030504040204" pitchFamily="34" charset="0"/>
            </a:endParaRPr>
          </a:p>
        </p:txBody>
      </p:sp>
      <p:grpSp>
        <p:nvGrpSpPr>
          <p:cNvPr id="4" name="Group 3">
            <a:extLst>
              <a:ext uri="{FF2B5EF4-FFF2-40B4-BE49-F238E27FC236}">
                <a16:creationId xmlns:a16="http://schemas.microsoft.com/office/drawing/2014/main" id="{531BCCA9-C415-A1AF-99DA-F32EF061EDBE}"/>
              </a:ext>
            </a:extLst>
          </p:cNvPr>
          <p:cNvGrpSpPr/>
          <p:nvPr/>
        </p:nvGrpSpPr>
        <p:grpSpPr>
          <a:xfrm>
            <a:off x="2368256" y="2532020"/>
            <a:ext cx="7455487" cy="3874524"/>
            <a:chOff x="2240913" y="2636912"/>
            <a:chExt cx="7815527" cy="4176464"/>
          </a:xfrm>
        </p:grpSpPr>
        <p:pic>
          <p:nvPicPr>
            <p:cNvPr id="5" name="Grafik 4">
              <a:extLst>
                <a:ext uri="{FF2B5EF4-FFF2-40B4-BE49-F238E27FC236}">
                  <a16:creationId xmlns:a16="http://schemas.microsoft.com/office/drawing/2014/main" id="{08D1289F-7220-43FE-3947-40817F213BE5}"/>
                </a:ext>
              </a:extLst>
            </p:cNvPr>
            <p:cNvPicPr>
              <a:picLocks noChangeAspect="1"/>
            </p:cNvPicPr>
            <p:nvPr/>
          </p:nvPicPr>
          <p:blipFill rotWithShape="1">
            <a:blip r:embed="rId3">
              <a:extLst>
                <a:ext uri="{28A0092B-C50C-407E-A947-70E740481C1C}">
                  <a14:useLocalDpi xmlns:a14="http://schemas.microsoft.com/office/drawing/2010/main" val="0"/>
                </a:ext>
              </a:extLst>
            </a:blip>
            <a:srcRect l="801" t="-1" b="2054"/>
            <a:stretch/>
          </p:blipFill>
          <p:spPr>
            <a:xfrm>
              <a:off x="2240913" y="2636912"/>
              <a:ext cx="7710174" cy="4104456"/>
            </a:xfrm>
            <a:prstGeom prst="rect">
              <a:avLst/>
            </a:prstGeom>
          </p:spPr>
        </p:pic>
        <p:sp>
          <p:nvSpPr>
            <p:cNvPr id="2" name="Rectangle 1">
              <a:extLst>
                <a:ext uri="{FF2B5EF4-FFF2-40B4-BE49-F238E27FC236}">
                  <a16:creationId xmlns:a16="http://schemas.microsoft.com/office/drawing/2014/main" id="{4AEE868C-3008-B391-9E1D-79F08C9DE07B}"/>
                </a:ext>
              </a:extLst>
            </p:cNvPr>
            <p:cNvSpPr/>
            <p:nvPr/>
          </p:nvSpPr>
          <p:spPr>
            <a:xfrm>
              <a:off x="8544272" y="6309320"/>
              <a:ext cx="151216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3" name="Text Placeholder 4">
            <a:extLst>
              <a:ext uri="{FF2B5EF4-FFF2-40B4-BE49-F238E27FC236}">
                <a16:creationId xmlns:a16="http://schemas.microsoft.com/office/drawing/2014/main" id="{3E4763F9-338B-63FE-D79E-C6FEDE7F8435}"/>
              </a:ext>
            </a:extLst>
          </p:cNvPr>
          <p:cNvSpPr txBox="1">
            <a:spLocks/>
          </p:cNvSpPr>
          <p:nvPr/>
        </p:nvSpPr>
        <p:spPr>
          <a:xfrm>
            <a:off x="335360" y="6525344"/>
            <a:ext cx="10656303" cy="216024"/>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EAU, European Association of Urology; LUTS, lower urinary tract symptoms; </a:t>
            </a:r>
            <a:r>
              <a:rPr lang="en-US" sz="1000" dirty="0" err="1">
                <a:solidFill>
                  <a:schemeClr val="bg1">
                    <a:lumMod val="50000"/>
                  </a:schemeClr>
                </a:solidFill>
              </a:rPr>
              <a:t>qd</a:t>
            </a:r>
            <a:r>
              <a:rPr lang="en-US" sz="1000" dirty="0">
                <a:solidFill>
                  <a:schemeClr val="bg1">
                    <a:lumMod val="50000"/>
                  </a:schemeClr>
                </a:solidFill>
              </a:rPr>
              <a:t>, once-daily.</a:t>
            </a:r>
            <a:br>
              <a:rPr lang="en-US" sz="1000" dirty="0">
                <a:solidFill>
                  <a:schemeClr val="bg1">
                    <a:lumMod val="50000"/>
                  </a:schemeClr>
                </a:solidFill>
              </a:rPr>
            </a:br>
            <a:r>
              <a:rPr lang="en-US" sz="1000" dirty="0">
                <a:solidFill>
                  <a:schemeClr val="bg1">
                    <a:lumMod val="50000"/>
                  </a:schemeClr>
                </a:solidFill>
              </a:rPr>
              <a:t>Kaplan SA, et al. </a:t>
            </a:r>
            <a:r>
              <a:rPr lang="es-ES" sz="1000" i="1" dirty="0">
                <a:solidFill>
                  <a:schemeClr val="bg1">
                    <a:lumMod val="50000"/>
                  </a:schemeClr>
                </a:solidFill>
              </a:rPr>
              <a:t>J </a:t>
            </a:r>
            <a:r>
              <a:rPr lang="es-ES" sz="1000" i="1" dirty="0" err="1">
                <a:solidFill>
                  <a:schemeClr val="bg1">
                    <a:lumMod val="50000"/>
                  </a:schemeClr>
                </a:solidFill>
              </a:rPr>
              <a:t>Urol</a:t>
            </a:r>
            <a:r>
              <a:rPr lang="es-ES" sz="1000" i="1" dirty="0">
                <a:solidFill>
                  <a:schemeClr val="bg1">
                    <a:lumMod val="50000"/>
                  </a:schemeClr>
                </a:solidFill>
              </a:rPr>
              <a:t>. </a:t>
            </a:r>
            <a:r>
              <a:rPr lang="es-ES" sz="1000" dirty="0">
                <a:solidFill>
                  <a:schemeClr val="bg1">
                    <a:lumMod val="50000"/>
                  </a:schemeClr>
                </a:solidFill>
              </a:rPr>
              <a:t>2020 Jun;203(6):1163-1171.</a:t>
            </a:r>
            <a:endParaRPr lang="en-US" sz="1000" dirty="0">
              <a:solidFill>
                <a:schemeClr val="bg1">
                  <a:lumMod val="50000"/>
                </a:schemeClr>
              </a:solidFill>
            </a:endParaRPr>
          </a:p>
        </p:txBody>
      </p:sp>
    </p:spTree>
    <p:extLst>
      <p:ext uri="{BB962C8B-B14F-4D97-AF65-F5344CB8AC3E}">
        <p14:creationId xmlns:p14="http://schemas.microsoft.com/office/powerpoint/2010/main" val="3393350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aphicFrame>
        <p:nvGraphicFramePr>
          <p:cNvPr id="337" name="Google Shape;337;p22"/>
          <p:cNvGraphicFramePr/>
          <p:nvPr>
            <p:extLst>
              <p:ext uri="{D42A27DB-BD31-4B8C-83A1-F6EECF244321}">
                <p14:modId xmlns:p14="http://schemas.microsoft.com/office/powerpoint/2010/main" val="1285057659"/>
              </p:ext>
            </p:extLst>
          </p:nvPr>
        </p:nvGraphicFramePr>
        <p:xfrm>
          <a:off x="2541918" y="2270264"/>
          <a:ext cx="5150593" cy="3274930"/>
        </p:xfrm>
        <a:graphic>
          <a:graphicData uri="http://schemas.openxmlformats.org/drawingml/2006/chart">
            <c:chart xmlns:c="http://schemas.openxmlformats.org/drawingml/2006/chart" xmlns:r="http://schemas.openxmlformats.org/officeDocument/2006/relationships" r:id="rId3"/>
          </a:graphicData>
        </a:graphic>
      </p:graphicFrame>
      <p:sp>
        <p:nvSpPr>
          <p:cNvPr id="338" name="Google Shape;338;p22"/>
          <p:cNvSpPr txBox="1"/>
          <p:nvPr/>
        </p:nvSpPr>
        <p:spPr>
          <a:xfrm>
            <a:off x="4356228" y="1761540"/>
            <a:ext cx="942887" cy="600164"/>
          </a:xfrm>
          <a:prstGeom prst="rect">
            <a:avLst/>
          </a:prstGeom>
          <a:noFill/>
          <a:ln>
            <a:noFill/>
          </a:ln>
        </p:spPr>
        <p:txBody>
          <a:bodyPr spcFirstLastPara="1" wrap="square" lIns="91425" tIns="45700" rIns="91425" bIns="45700" anchor="t" anchorCtr="0">
            <a:spAutoFit/>
          </a:bodyPr>
          <a:lstStyle/>
          <a:p>
            <a:pPr algn="ctr"/>
            <a:r>
              <a:rPr lang="en-GB" sz="1100" b="1">
                <a:solidFill>
                  <a:schemeClr val="accent6">
                    <a:lumMod val="75000"/>
                  </a:schemeClr>
                </a:solidFill>
                <a:latin typeface="Arial"/>
                <a:ea typeface="Arial"/>
                <a:cs typeface="Arial"/>
                <a:sym typeface="Arial"/>
              </a:rPr>
              <a:t>Placebo</a:t>
            </a:r>
            <a:br>
              <a:rPr lang="en-GB" sz="1100">
                <a:solidFill>
                  <a:schemeClr val="accent6">
                    <a:lumMod val="75000"/>
                  </a:schemeClr>
                </a:solidFill>
                <a:latin typeface="Arial"/>
                <a:ea typeface="Arial"/>
                <a:cs typeface="Arial"/>
                <a:sym typeface="Arial"/>
              </a:rPr>
            </a:br>
            <a:r>
              <a:rPr lang="en-GB" sz="1100">
                <a:solidFill>
                  <a:schemeClr val="accent6">
                    <a:lumMod val="75000"/>
                  </a:schemeClr>
                </a:solidFill>
                <a:latin typeface="Arial"/>
                <a:ea typeface="Arial"/>
                <a:cs typeface="Arial"/>
                <a:sym typeface="Arial"/>
              </a:rPr>
              <a:t>10.71 (0.14)</a:t>
            </a:r>
            <a:endParaRPr>
              <a:solidFill>
                <a:schemeClr val="accent6">
                  <a:lumMod val="75000"/>
                </a:schemeClr>
              </a:solidFill>
            </a:endParaRPr>
          </a:p>
          <a:p>
            <a:pPr algn="ctr"/>
            <a:r>
              <a:rPr lang="en-GB" sz="1100">
                <a:solidFill>
                  <a:schemeClr val="accent6">
                    <a:lumMod val="75000"/>
                  </a:schemeClr>
                </a:solidFill>
                <a:latin typeface="Arial"/>
                <a:ea typeface="Arial"/>
                <a:cs typeface="Arial"/>
                <a:sym typeface="Arial"/>
              </a:rPr>
              <a:t>n=339</a:t>
            </a:r>
            <a:endParaRPr>
              <a:solidFill>
                <a:schemeClr val="accent6">
                  <a:lumMod val="75000"/>
                </a:schemeClr>
              </a:solidFill>
            </a:endParaRPr>
          </a:p>
        </p:txBody>
      </p:sp>
      <p:sp>
        <p:nvSpPr>
          <p:cNvPr id="339" name="Google Shape;339;p22"/>
          <p:cNvSpPr txBox="1"/>
          <p:nvPr/>
        </p:nvSpPr>
        <p:spPr>
          <a:xfrm>
            <a:off x="5642438" y="1761540"/>
            <a:ext cx="990977" cy="600164"/>
          </a:xfrm>
          <a:prstGeom prst="rect">
            <a:avLst/>
          </a:prstGeom>
          <a:noFill/>
          <a:ln>
            <a:noFill/>
          </a:ln>
        </p:spPr>
        <p:txBody>
          <a:bodyPr spcFirstLastPara="1" wrap="square" lIns="91425" tIns="45700" rIns="91425" bIns="45700" anchor="t" anchorCtr="0">
            <a:spAutoFit/>
          </a:bodyPr>
          <a:lstStyle/>
          <a:p>
            <a:pPr algn="ctr"/>
            <a:r>
              <a:rPr lang="en-GB" sz="1100" b="1">
                <a:solidFill>
                  <a:schemeClr val="accent6">
                    <a:lumMod val="75000"/>
                  </a:schemeClr>
                </a:solidFill>
                <a:latin typeface="Arial"/>
                <a:ea typeface="Arial"/>
                <a:cs typeface="Arial"/>
                <a:sym typeface="Arial"/>
              </a:rPr>
              <a:t>Mirabegron </a:t>
            </a:r>
            <a:br>
              <a:rPr lang="en-GB" sz="1100">
                <a:solidFill>
                  <a:schemeClr val="accent6">
                    <a:lumMod val="75000"/>
                  </a:schemeClr>
                </a:solidFill>
                <a:latin typeface="Arial"/>
                <a:ea typeface="Arial"/>
                <a:cs typeface="Arial"/>
                <a:sym typeface="Arial"/>
              </a:rPr>
            </a:br>
            <a:r>
              <a:rPr lang="en-GB" sz="1100">
                <a:solidFill>
                  <a:schemeClr val="accent6">
                    <a:lumMod val="75000"/>
                  </a:schemeClr>
                </a:solidFill>
                <a:latin typeface="Arial"/>
                <a:ea typeface="Arial"/>
                <a:cs typeface="Arial"/>
                <a:sym typeface="Arial"/>
              </a:rPr>
              <a:t>10.71 (0.14)</a:t>
            </a:r>
            <a:endParaRPr>
              <a:solidFill>
                <a:schemeClr val="accent6">
                  <a:lumMod val="75000"/>
                </a:schemeClr>
              </a:solidFill>
            </a:endParaRPr>
          </a:p>
          <a:p>
            <a:pPr algn="ctr"/>
            <a:r>
              <a:rPr lang="en-GB" sz="1100">
                <a:solidFill>
                  <a:schemeClr val="accent6">
                    <a:lumMod val="75000"/>
                  </a:schemeClr>
                </a:solidFill>
                <a:latin typeface="Arial"/>
                <a:ea typeface="Arial"/>
                <a:cs typeface="Arial"/>
                <a:sym typeface="Arial"/>
              </a:rPr>
              <a:t>n=337</a:t>
            </a:r>
            <a:endParaRPr>
              <a:solidFill>
                <a:schemeClr val="accent6">
                  <a:lumMod val="75000"/>
                </a:schemeClr>
              </a:solidFill>
            </a:endParaRPr>
          </a:p>
        </p:txBody>
      </p:sp>
      <p:sp>
        <p:nvSpPr>
          <p:cNvPr id="340" name="Google Shape;340;p22"/>
          <p:cNvSpPr txBox="1"/>
          <p:nvPr/>
        </p:nvSpPr>
        <p:spPr>
          <a:xfrm>
            <a:off x="3589832" y="5418121"/>
            <a:ext cx="3850734" cy="430887"/>
          </a:xfrm>
          <a:prstGeom prst="rect">
            <a:avLst/>
          </a:prstGeom>
          <a:noFill/>
          <a:ln>
            <a:noFill/>
          </a:ln>
        </p:spPr>
        <p:txBody>
          <a:bodyPr spcFirstLastPara="1" wrap="square" lIns="91425" tIns="45700" rIns="91425" bIns="45700" anchor="t" anchorCtr="0">
            <a:spAutoFit/>
          </a:bodyPr>
          <a:lstStyle/>
          <a:p>
            <a:pPr algn="ctr"/>
            <a:r>
              <a:rPr lang="en-GB" sz="1100" b="1" dirty="0">
                <a:solidFill>
                  <a:schemeClr val="accent6">
                    <a:lumMod val="75000"/>
                  </a:schemeClr>
                </a:solidFill>
                <a:latin typeface="Arial"/>
                <a:ea typeface="Arial"/>
                <a:cs typeface="Arial"/>
                <a:sym typeface="Arial"/>
              </a:rPr>
              <a:t>Adjusted mean difference (95%CI): -0.39 (-0.76 to -0.02)</a:t>
            </a:r>
            <a:endParaRPr dirty="0">
              <a:solidFill>
                <a:schemeClr val="accent6">
                  <a:lumMod val="75000"/>
                </a:schemeClr>
              </a:solidFill>
            </a:endParaRPr>
          </a:p>
          <a:p>
            <a:pPr algn="ctr"/>
            <a:r>
              <a:rPr lang="en-GB" sz="1100" b="1" dirty="0">
                <a:solidFill>
                  <a:schemeClr val="accent6">
                    <a:lumMod val="75000"/>
                  </a:schemeClr>
                </a:solidFill>
                <a:latin typeface="Arial"/>
                <a:ea typeface="Arial"/>
                <a:cs typeface="Arial"/>
                <a:sym typeface="Arial"/>
              </a:rPr>
              <a:t>P=0.039, by ANCOVA</a:t>
            </a:r>
            <a:endParaRPr sz="1100" b="1" dirty="0">
              <a:solidFill>
                <a:schemeClr val="accent6">
                  <a:lumMod val="75000"/>
                </a:schemeClr>
              </a:solidFill>
              <a:latin typeface="Arial"/>
              <a:ea typeface="Arial"/>
              <a:cs typeface="Arial"/>
              <a:sym typeface="Arial"/>
            </a:endParaRPr>
          </a:p>
        </p:txBody>
      </p:sp>
      <p:cxnSp>
        <p:nvCxnSpPr>
          <p:cNvPr id="341" name="Google Shape;341;p22"/>
          <p:cNvCxnSpPr/>
          <p:nvPr/>
        </p:nvCxnSpPr>
        <p:spPr>
          <a:xfrm>
            <a:off x="3279815" y="2402835"/>
            <a:ext cx="3863529" cy="0"/>
          </a:xfrm>
          <a:prstGeom prst="straightConnector1">
            <a:avLst/>
          </a:prstGeom>
          <a:noFill/>
          <a:ln w="9525" cap="flat" cmpd="sng">
            <a:solidFill>
              <a:srgbClr val="000000"/>
            </a:solidFill>
            <a:prstDash val="solid"/>
            <a:miter lim="800000"/>
            <a:headEnd type="none" w="sm" len="sm"/>
            <a:tailEnd type="none" w="sm" len="sm"/>
          </a:ln>
        </p:spPr>
      </p:cxnSp>
      <p:sp>
        <p:nvSpPr>
          <p:cNvPr id="342" name="Google Shape;342;p22"/>
          <p:cNvSpPr txBox="1"/>
          <p:nvPr/>
        </p:nvSpPr>
        <p:spPr>
          <a:xfrm>
            <a:off x="2831451" y="1920284"/>
            <a:ext cx="1516762" cy="261610"/>
          </a:xfrm>
          <a:prstGeom prst="rect">
            <a:avLst/>
          </a:prstGeom>
          <a:noFill/>
          <a:ln>
            <a:noFill/>
          </a:ln>
        </p:spPr>
        <p:txBody>
          <a:bodyPr spcFirstLastPara="1" wrap="square" lIns="91425" tIns="45700" rIns="91425" bIns="45700" anchor="t" anchorCtr="0">
            <a:spAutoFit/>
          </a:bodyPr>
          <a:lstStyle/>
          <a:p>
            <a:r>
              <a:rPr lang="en-GB" sz="1100">
                <a:solidFill>
                  <a:schemeClr val="accent6">
                    <a:lumMod val="75000"/>
                  </a:schemeClr>
                </a:solidFill>
                <a:latin typeface="Arial"/>
                <a:ea typeface="Arial"/>
                <a:cs typeface="Arial"/>
                <a:sym typeface="Arial"/>
              </a:rPr>
              <a:t>Baseline, mean (SE):</a:t>
            </a:r>
            <a:endParaRPr>
              <a:solidFill>
                <a:schemeClr val="accent6">
                  <a:lumMod val="75000"/>
                </a:schemeClr>
              </a:solidFill>
            </a:endParaRPr>
          </a:p>
        </p:txBody>
      </p:sp>
      <p:sp>
        <p:nvSpPr>
          <p:cNvPr id="343" name="Google Shape;343;p22"/>
          <p:cNvSpPr txBox="1"/>
          <p:nvPr/>
        </p:nvSpPr>
        <p:spPr>
          <a:xfrm>
            <a:off x="7248128" y="2724797"/>
            <a:ext cx="4176464" cy="1754286"/>
          </a:xfrm>
          <a:prstGeom prst="rect">
            <a:avLst/>
          </a:prstGeom>
          <a:noFill/>
          <a:ln>
            <a:noFill/>
          </a:ln>
        </p:spPr>
        <p:txBody>
          <a:bodyPr spcFirstLastPara="1" wrap="square" lIns="91425" tIns="45700" rIns="91425" bIns="45700" anchor="t" anchorCtr="0">
            <a:spAutoFit/>
          </a:bodyPr>
          <a:lstStyle/>
          <a:p>
            <a:pPr algn="ctr"/>
            <a:r>
              <a:rPr lang="en-GB" dirty="0">
                <a:solidFill>
                  <a:schemeClr val="accent6">
                    <a:lumMod val="75000"/>
                  </a:schemeClr>
                </a:solidFill>
                <a:latin typeface="Calibri" panose="020F0502020204030204" pitchFamily="34" charset="0"/>
                <a:ea typeface="Arial"/>
                <a:cs typeface="Calibri" panose="020F0502020204030204" pitchFamily="34" charset="0"/>
                <a:sym typeface="Arial"/>
              </a:rPr>
              <a:t>The </a:t>
            </a:r>
            <a:r>
              <a:rPr lang="en-GB" b="1" dirty="0">
                <a:solidFill>
                  <a:schemeClr val="accent6">
                    <a:lumMod val="75000"/>
                  </a:schemeClr>
                </a:solidFill>
                <a:latin typeface="Calibri" panose="020F0502020204030204" pitchFamily="34" charset="0"/>
                <a:ea typeface="Arial"/>
                <a:cs typeface="Calibri" panose="020F0502020204030204" pitchFamily="34" charset="0"/>
                <a:sym typeface="Arial"/>
              </a:rPr>
              <a:t>primary efficacy endpoint demonstrated a -2.00 decrease in micturition</a:t>
            </a:r>
            <a:r>
              <a:rPr lang="en-GB" dirty="0">
                <a:solidFill>
                  <a:schemeClr val="accent6">
                    <a:lumMod val="75000"/>
                  </a:schemeClr>
                </a:solidFill>
                <a:latin typeface="Calibri" panose="020F0502020204030204" pitchFamily="34" charset="0"/>
                <a:ea typeface="Arial"/>
                <a:cs typeface="Calibri" panose="020F0502020204030204" pitchFamily="34" charset="0"/>
                <a:sym typeface="Arial"/>
              </a:rPr>
              <a:t> in the mirabegron/tamsulosin group compared to -1.62 in the placebo/tamsulosin group, which was </a:t>
            </a:r>
            <a:r>
              <a:rPr lang="en-GB" b="1" dirty="0">
                <a:solidFill>
                  <a:schemeClr val="accent6">
                    <a:lumMod val="75000"/>
                  </a:schemeClr>
                </a:solidFill>
                <a:latin typeface="Calibri" panose="020F0502020204030204" pitchFamily="34" charset="0"/>
                <a:ea typeface="Arial"/>
                <a:cs typeface="Calibri" panose="020F0502020204030204" pitchFamily="34" charset="0"/>
                <a:sym typeface="Arial"/>
              </a:rPr>
              <a:t>statistically significant</a:t>
            </a:r>
            <a:endParaRPr b="1" dirty="0">
              <a:solidFill>
                <a:schemeClr val="accent6">
                  <a:lumMod val="75000"/>
                </a:schemeClr>
              </a:solidFill>
              <a:latin typeface="Calibri" panose="020F0502020204030204" pitchFamily="34" charset="0"/>
              <a:ea typeface="Arial"/>
              <a:cs typeface="Calibri" panose="020F0502020204030204" pitchFamily="34" charset="0"/>
              <a:sym typeface="Arial"/>
            </a:endParaRPr>
          </a:p>
        </p:txBody>
      </p:sp>
      <p:sp>
        <p:nvSpPr>
          <p:cNvPr id="2" name="Google Shape;194;p9">
            <a:extLst>
              <a:ext uri="{FF2B5EF4-FFF2-40B4-BE49-F238E27FC236}">
                <a16:creationId xmlns:a16="http://schemas.microsoft.com/office/drawing/2014/main" id="{9ED325C3-1EDB-A406-FA51-C4F78CC0C124}"/>
              </a:ext>
            </a:extLst>
          </p:cNvPr>
          <p:cNvSpPr txBox="1">
            <a:spLocks/>
          </p:cNvSpPr>
          <p:nvPr/>
        </p:nvSpPr>
        <p:spPr>
          <a:xfrm>
            <a:off x="336241" y="451456"/>
            <a:ext cx="10944335" cy="685802"/>
          </a:xfrm>
          <a:prstGeom prst="rect">
            <a:avLst/>
          </a:prstGeom>
          <a:no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0"/>
              </a:spcBef>
              <a:spcAft>
                <a:spcPts val="0"/>
              </a:spcAft>
              <a:buClr>
                <a:schemeClr val="dk2"/>
              </a:buClr>
              <a:buSzPts val="2000"/>
              <a:buFont typeface="Arial"/>
              <a:buNone/>
              <a:defRPr sz="3600" b="1" kern="1100" baseline="0">
                <a:solidFill>
                  <a:schemeClr val="bg1"/>
                </a:solidFill>
                <a:latin typeface="Calibri" panose="020F0502020204030204" pitchFamily="34" charset="0"/>
                <a:ea typeface="+mj-ea"/>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ea typeface="Verdana" panose="020B0604030504040204" pitchFamily="34" charset="0"/>
              </a:rPr>
              <a:t>Change from baseline to </a:t>
            </a:r>
            <a:r>
              <a:rPr lang="en-US" dirty="0" err="1">
                <a:ea typeface="Verdana" panose="020B0604030504040204" pitchFamily="34" charset="0"/>
              </a:rPr>
              <a:t>EoT</a:t>
            </a:r>
            <a:r>
              <a:rPr lang="en-US" dirty="0">
                <a:ea typeface="Verdana" panose="020B0604030504040204" pitchFamily="34" charset="0"/>
              </a:rPr>
              <a:t> in mean number of </a:t>
            </a:r>
            <a:r>
              <a:rPr lang="en-US" dirty="0" err="1">
                <a:ea typeface="Verdana" panose="020B0604030504040204" pitchFamily="34" charset="0"/>
              </a:rPr>
              <a:t>micturitions</a:t>
            </a:r>
            <a:r>
              <a:rPr lang="en-US" dirty="0">
                <a:ea typeface="Verdana" panose="020B0604030504040204" pitchFamily="34" charset="0"/>
              </a:rPr>
              <a:t> per day (FAS)</a:t>
            </a:r>
          </a:p>
        </p:txBody>
      </p:sp>
      <p:sp>
        <p:nvSpPr>
          <p:cNvPr id="3" name="Text Placeholder 4">
            <a:extLst>
              <a:ext uri="{FF2B5EF4-FFF2-40B4-BE49-F238E27FC236}">
                <a16:creationId xmlns:a16="http://schemas.microsoft.com/office/drawing/2014/main" id="{E10D38E3-4E02-A4B9-0F40-673AEF6D59E0}"/>
              </a:ext>
            </a:extLst>
          </p:cNvPr>
          <p:cNvSpPr txBox="1">
            <a:spLocks/>
          </p:cNvSpPr>
          <p:nvPr/>
        </p:nvSpPr>
        <p:spPr>
          <a:xfrm>
            <a:off x="335360" y="6525344"/>
            <a:ext cx="10656303" cy="216024"/>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ANCOVA, analysis of covariance; CI, confidence interval; </a:t>
            </a:r>
            <a:r>
              <a:rPr lang="en-US" sz="1000" dirty="0" err="1">
                <a:solidFill>
                  <a:schemeClr val="bg1">
                    <a:lumMod val="50000"/>
                  </a:schemeClr>
                </a:solidFill>
              </a:rPr>
              <a:t>EoT</a:t>
            </a:r>
            <a:r>
              <a:rPr lang="en-US" sz="1000" dirty="0">
                <a:solidFill>
                  <a:schemeClr val="bg1">
                    <a:lumMod val="50000"/>
                  </a:schemeClr>
                </a:solidFill>
              </a:rPr>
              <a:t>, end of treatment; FAS, full analysis set; LS, least square; SE, standard error.</a:t>
            </a:r>
            <a:br>
              <a:rPr lang="en-US" sz="1000" dirty="0">
                <a:solidFill>
                  <a:schemeClr val="bg1">
                    <a:lumMod val="50000"/>
                  </a:schemeClr>
                </a:solidFill>
              </a:rPr>
            </a:br>
            <a:r>
              <a:rPr lang="en-US" sz="1000" dirty="0">
                <a:solidFill>
                  <a:schemeClr val="bg1">
                    <a:lumMod val="50000"/>
                  </a:schemeClr>
                </a:solidFill>
              </a:rPr>
              <a:t>Kaplan SA, et al. </a:t>
            </a:r>
            <a:r>
              <a:rPr lang="es-ES" sz="1000" i="1" dirty="0">
                <a:solidFill>
                  <a:schemeClr val="bg1">
                    <a:lumMod val="50000"/>
                  </a:schemeClr>
                </a:solidFill>
              </a:rPr>
              <a:t>J </a:t>
            </a:r>
            <a:r>
              <a:rPr lang="es-ES" sz="1000" i="1" dirty="0" err="1">
                <a:solidFill>
                  <a:schemeClr val="bg1">
                    <a:lumMod val="50000"/>
                  </a:schemeClr>
                </a:solidFill>
              </a:rPr>
              <a:t>Urol</a:t>
            </a:r>
            <a:r>
              <a:rPr lang="es-ES" sz="1000" i="1" dirty="0">
                <a:solidFill>
                  <a:schemeClr val="bg1">
                    <a:lumMod val="50000"/>
                  </a:schemeClr>
                </a:solidFill>
              </a:rPr>
              <a:t>. </a:t>
            </a:r>
            <a:r>
              <a:rPr lang="es-ES" sz="1000" dirty="0">
                <a:solidFill>
                  <a:schemeClr val="bg1">
                    <a:lumMod val="50000"/>
                  </a:schemeClr>
                </a:solidFill>
              </a:rPr>
              <a:t>2020 Jun;203(6):1163-1171.</a:t>
            </a:r>
            <a:endParaRPr lang="en-US" sz="1000" dirty="0">
              <a:solidFill>
                <a:schemeClr val="bg1">
                  <a:lumMod val="50000"/>
                </a:schemeClr>
              </a:solidFill>
            </a:endParaRPr>
          </a:p>
        </p:txBody>
      </p:sp>
    </p:spTree>
    <p:extLst>
      <p:ext uri="{BB962C8B-B14F-4D97-AF65-F5344CB8AC3E}">
        <p14:creationId xmlns:p14="http://schemas.microsoft.com/office/powerpoint/2010/main" val="4075755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aphicFrame>
        <p:nvGraphicFramePr>
          <p:cNvPr id="352" name="Google Shape;352;p23"/>
          <p:cNvGraphicFramePr/>
          <p:nvPr>
            <p:extLst>
              <p:ext uri="{D42A27DB-BD31-4B8C-83A1-F6EECF244321}">
                <p14:modId xmlns:p14="http://schemas.microsoft.com/office/powerpoint/2010/main" val="945688257"/>
              </p:ext>
            </p:extLst>
          </p:nvPr>
        </p:nvGraphicFramePr>
        <p:xfrm>
          <a:off x="1877944" y="3151782"/>
          <a:ext cx="4185185" cy="2660867"/>
        </p:xfrm>
        <a:graphic>
          <a:graphicData uri="http://schemas.openxmlformats.org/drawingml/2006/chart">
            <c:chart xmlns:c="http://schemas.openxmlformats.org/drawingml/2006/chart" xmlns:r="http://schemas.openxmlformats.org/officeDocument/2006/relationships" r:id="rId3"/>
          </a:graphicData>
        </a:graphic>
      </p:graphicFrame>
      <p:sp>
        <p:nvSpPr>
          <p:cNvPr id="353" name="Google Shape;353;p23"/>
          <p:cNvSpPr txBox="1"/>
          <p:nvPr/>
        </p:nvSpPr>
        <p:spPr>
          <a:xfrm>
            <a:off x="3297926" y="2590369"/>
            <a:ext cx="942887" cy="600164"/>
          </a:xfrm>
          <a:prstGeom prst="rect">
            <a:avLst/>
          </a:prstGeom>
          <a:noFill/>
          <a:ln>
            <a:noFill/>
          </a:ln>
        </p:spPr>
        <p:txBody>
          <a:bodyPr spcFirstLastPara="1" wrap="square" lIns="91425" tIns="45700" rIns="91425" bIns="45700" anchor="t" anchorCtr="0">
            <a:spAutoFit/>
          </a:bodyPr>
          <a:lstStyle/>
          <a:p>
            <a:pPr algn="ctr"/>
            <a:r>
              <a:rPr lang="en-GB" sz="1100" b="1">
                <a:solidFill>
                  <a:schemeClr val="accent6">
                    <a:lumMod val="75000"/>
                  </a:schemeClr>
                </a:solidFill>
                <a:latin typeface="Arial"/>
                <a:ea typeface="Arial"/>
                <a:cs typeface="Arial"/>
                <a:sym typeface="Arial"/>
              </a:rPr>
              <a:t>Placebo</a:t>
            </a:r>
            <a:br>
              <a:rPr lang="en-GB" sz="1100">
                <a:solidFill>
                  <a:schemeClr val="accent6">
                    <a:lumMod val="75000"/>
                  </a:schemeClr>
                </a:solidFill>
                <a:latin typeface="Arial"/>
                <a:ea typeface="Arial"/>
                <a:cs typeface="Arial"/>
                <a:sym typeface="Arial"/>
              </a:rPr>
            </a:br>
            <a:r>
              <a:rPr lang="en-GB" sz="1100">
                <a:solidFill>
                  <a:schemeClr val="accent6">
                    <a:lumMod val="75000"/>
                  </a:schemeClr>
                </a:solidFill>
                <a:latin typeface="Arial"/>
                <a:ea typeface="Arial"/>
                <a:cs typeface="Arial"/>
                <a:sym typeface="Arial"/>
              </a:rPr>
              <a:t>10.71 (0.14)</a:t>
            </a:r>
            <a:endParaRPr>
              <a:solidFill>
                <a:schemeClr val="accent6">
                  <a:lumMod val="75000"/>
                </a:schemeClr>
              </a:solidFill>
            </a:endParaRPr>
          </a:p>
          <a:p>
            <a:pPr algn="ctr"/>
            <a:r>
              <a:rPr lang="en-GB" sz="1100">
                <a:solidFill>
                  <a:schemeClr val="accent6">
                    <a:lumMod val="75000"/>
                  </a:schemeClr>
                </a:solidFill>
                <a:latin typeface="Arial"/>
                <a:ea typeface="Arial"/>
                <a:cs typeface="Arial"/>
                <a:sym typeface="Arial"/>
              </a:rPr>
              <a:t>n=326</a:t>
            </a:r>
            <a:endParaRPr>
              <a:solidFill>
                <a:schemeClr val="accent6">
                  <a:lumMod val="75000"/>
                </a:schemeClr>
              </a:solidFill>
            </a:endParaRPr>
          </a:p>
        </p:txBody>
      </p:sp>
      <p:sp>
        <p:nvSpPr>
          <p:cNvPr id="354" name="Google Shape;354;p23"/>
          <p:cNvSpPr txBox="1"/>
          <p:nvPr/>
        </p:nvSpPr>
        <p:spPr>
          <a:xfrm>
            <a:off x="4337248" y="2590369"/>
            <a:ext cx="990977" cy="600164"/>
          </a:xfrm>
          <a:prstGeom prst="rect">
            <a:avLst/>
          </a:prstGeom>
          <a:noFill/>
          <a:ln>
            <a:noFill/>
          </a:ln>
        </p:spPr>
        <p:txBody>
          <a:bodyPr spcFirstLastPara="1" wrap="square" lIns="91425" tIns="45700" rIns="91425" bIns="45700" anchor="t" anchorCtr="0">
            <a:spAutoFit/>
          </a:bodyPr>
          <a:lstStyle/>
          <a:p>
            <a:pPr algn="ctr"/>
            <a:r>
              <a:rPr lang="en-GB" sz="1100" b="1">
                <a:solidFill>
                  <a:schemeClr val="accent6">
                    <a:lumMod val="75000"/>
                  </a:schemeClr>
                </a:solidFill>
                <a:latin typeface="Arial"/>
                <a:ea typeface="Arial"/>
                <a:cs typeface="Arial"/>
                <a:sym typeface="Arial"/>
              </a:rPr>
              <a:t>Mirabegron </a:t>
            </a:r>
            <a:br>
              <a:rPr lang="en-GB" sz="1100">
                <a:solidFill>
                  <a:schemeClr val="accent6">
                    <a:lumMod val="75000"/>
                  </a:schemeClr>
                </a:solidFill>
                <a:latin typeface="Arial"/>
                <a:ea typeface="Arial"/>
                <a:cs typeface="Arial"/>
                <a:sym typeface="Arial"/>
              </a:rPr>
            </a:br>
            <a:r>
              <a:rPr lang="en-GB" sz="1100">
                <a:solidFill>
                  <a:schemeClr val="accent6">
                    <a:lumMod val="75000"/>
                  </a:schemeClr>
                </a:solidFill>
                <a:latin typeface="Arial"/>
                <a:ea typeface="Arial"/>
                <a:cs typeface="Arial"/>
                <a:sym typeface="Arial"/>
              </a:rPr>
              <a:t>10.71 (0.14)</a:t>
            </a:r>
            <a:endParaRPr>
              <a:solidFill>
                <a:schemeClr val="accent6">
                  <a:lumMod val="75000"/>
                </a:schemeClr>
              </a:solidFill>
            </a:endParaRPr>
          </a:p>
          <a:p>
            <a:pPr algn="ctr"/>
            <a:r>
              <a:rPr lang="en-GB" sz="1100">
                <a:solidFill>
                  <a:schemeClr val="accent6">
                    <a:lumMod val="75000"/>
                  </a:schemeClr>
                </a:solidFill>
                <a:latin typeface="Arial"/>
                <a:ea typeface="Arial"/>
                <a:cs typeface="Arial"/>
                <a:sym typeface="Arial"/>
              </a:rPr>
              <a:t>n=328</a:t>
            </a:r>
            <a:endParaRPr>
              <a:solidFill>
                <a:schemeClr val="accent6">
                  <a:lumMod val="75000"/>
                </a:schemeClr>
              </a:solidFill>
            </a:endParaRPr>
          </a:p>
        </p:txBody>
      </p:sp>
      <p:sp>
        <p:nvSpPr>
          <p:cNvPr id="355" name="Google Shape;355;p23"/>
          <p:cNvSpPr txBox="1"/>
          <p:nvPr/>
        </p:nvSpPr>
        <p:spPr>
          <a:xfrm>
            <a:off x="2175792" y="5824302"/>
            <a:ext cx="3814038" cy="430887"/>
          </a:xfrm>
          <a:prstGeom prst="rect">
            <a:avLst/>
          </a:prstGeom>
          <a:noFill/>
          <a:ln>
            <a:noFill/>
          </a:ln>
        </p:spPr>
        <p:txBody>
          <a:bodyPr spcFirstLastPara="1" wrap="square" lIns="91425" tIns="45700" rIns="91425" bIns="45700" anchor="t" anchorCtr="0">
            <a:spAutoFit/>
          </a:bodyPr>
          <a:lstStyle/>
          <a:p>
            <a:pPr algn="ctr"/>
            <a:r>
              <a:rPr lang="en-GB" sz="1100" b="1">
                <a:solidFill>
                  <a:schemeClr val="accent6">
                    <a:lumMod val="75000"/>
                  </a:schemeClr>
                </a:solidFill>
                <a:latin typeface="Arial"/>
                <a:ea typeface="Arial"/>
                <a:cs typeface="Arial"/>
                <a:sym typeface="Arial"/>
              </a:rPr>
              <a:t>Adjusted mean difference (95%CI): -0.52 (-0.89 to -0.14)</a:t>
            </a:r>
            <a:endParaRPr>
              <a:solidFill>
                <a:schemeClr val="accent6">
                  <a:lumMod val="75000"/>
                </a:schemeClr>
              </a:solidFill>
            </a:endParaRPr>
          </a:p>
          <a:p>
            <a:pPr algn="ctr"/>
            <a:r>
              <a:rPr lang="en-GB" sz="1100" b="1">
                <a:solidFill>
                  <a:schemeClr val="accent6">
                    <a:lumMod val="75000"/>
                  </a:schemeClr>
                </a:solidFill>
                <a:latin typeface="Arial"/>
                <a:ea typeface="Arial"/>
                <a:cs typeface="Arial"/>
                <a:sym typeface="Arial"/>
              </a:rPr>
              <a:t>P=0.007, by ANCOVA</a:t>
            </a:r>
            <a:endParaRPr sz="1100" b="1">
              <a:solidFill>
                <a:schemeClr val="accent6">
                  <a:lumMod val="75000"/>
                </a:schemeClr>
              </a:solidFill>
              <a:latin typeface="Arial"/>
              <a:ea typeface="Arial"/>
              <a:cs typeface="Arial"/>
              <a:sym typeface="Arial"/>
            </a:endParaRPr>
          </a:p>
        </p:txBody>
      </p:sp>
      <p:cxnSp>
        <p:nvCxnSpPr>
          <p:cNvPr id="356" name="Google Shape;356;p23"/>
          <p:cNvCxnSpPr/>
          <p:nvPr/>
        </p:nvCxnSpPr>
        <p:spPr>
          <a:xfrm>
            <a:off x="2675932" y="3282695"/>
            <a:ext cx="2709405" cy="0"/>
          </a:xfrm>
          <a:prstGeom prst="straightConnector1">
            <a:avLst/>
          </a:prstGeom>
          <a:noFill/>
          <a:ln w="9525" cap="flat" cmpd="sng">
            <a:solidFill>
              <a:srgbClr val="000000"/>
            </a:solidFill>
            <a:prstDash val="solid"/>
            <a:miter lim="800000"/>
            <a:headEnd type="none" w="sm" len="sm"/>
            <a:tailEnd type="none" w="sm" len="sm"/>
          </a:ln>
        </p:spPr>
      </p:cxnSp>
      <p:sp>
        <p:nvSpPr>
          <p:cNvPr id="357" name="Google Shape;357;p23"/>
          <p:cNvSpPr txBox="1"/>
          <p:nvPr/>
        </p:nvSpPr>
        <p:spPr>
          <a:xfrm>
            <a:off x="1882877" y="2749113"/>
            <a:ext cx="1516762" cy="261610"/>
          </a:xfrm>
          <a:prstGeom prst="rect">
            <a:avLst/>
          </a:prstGeom>
          <a:noFill/>
          <a:ln>
            <a:noFill/>
          </a:ln>
        </p:spPr>
        <p:txBody>
          <a:bodyPr spcFirstLastPara="1" wrap="square" lIns="91425" tIns="45700" rIns="91425" bIns="45700" anchor="t" anchorCtr="0">
            <a:spAutoFit/>
          </a:bodyPr>
          <a:lstStyle/>
          <a:p>
            <a:r>
              <a:rPr lang="en-GB" sz="1100">
                <a:solidFill>
                  <a:schemeClr val="accent6">
                    <a:lumMod val="75000"/>
                  </a:schemeClr>
                </a:solidFill>
                <a:latin typeface="Arial"/>
                <a:ea typeface="Arial"/>
                <a:cs typeface="Arial"/>
                <a:sym typeface="Arial"/>
              </a:rPr>
              <a:t>Baseline, mean (SE):</a:t>
            </a:r>
            <a:endParaRPr>
              <a:solidFill>
                <a:schemeClr val="accent6">
                  <a:lumMod val="75000"/>
                </a:schemeClr>
              </a:solidFill>
            </a:endParaRPr>
          </a:p>
        </p:txBody>
      </p:sp>
      <p:graphicFrame>
        <p:nvGraphicFramePr>
          <p:cNvPr id="358" name="Google Shape;358;p23"/>
          <p:cNvGraphicFramePr/>
          <p:nvPr>
            <p:extLst>
              <p:ext uri="{D42A27DB-BD31-4B8C-83A1-F6EECF244321}">
                <p14:modId xmlns:p14="http://schemas.microsoft.com/office/powerpoint/2010/main" val="4245409133"/>
              </p:ext>
            </p:extLst>
          </p:nvPr>
        </p:nvGraphicFramePr>
        <p:xfrm>
          <a:off x="6456040" y="3139590"/>
          <a:ext cx="4185185" cy="2660867"/>
        </p:xfrm>
        <a:graphic>
          <a:graphicData uri="http://schemas.openxmlformats.org/drawingml/2006/chart">
            <c:chart xmlns:c="http://schemas.openxmlformats.org/drawingml/2006/chart" xmlns:r="http://schemas.openxmlformats.org/officeDocument/2006/relationships" r:id="rId4"/>
          </a:graphicData>
        </a:graphic>
      </p:graphicFrame>
      <p:sp>
        <p:nvSpPr>
          <p:cNvPr id="359" name="Google Shape;359;p23"/>
          <p:cNvSpPr txBox="1"/>
          <p:nvPr/>
        </p:nvSpPr>
        <p:spPr>
          <a:xfrm>
            <a:off x="7930886" y="2578177"/>
            <a:ext cx="942887" cy="600164"/>
          </a:xfrm>
          <a:prstGeom prst="rect">
            <a:avLst/>
          </a:prstGeom>
          <a:noFill/>
          <a:ln>
            <a:noFill/>
          </a:ln>
        </p:spPr>
        <p:txBody>
          <a:bodyPr spcFirstLastPara="1" wrap="square" lIns="91425" tIns="45700" rIns="91425" bIns="45700" anchor="t" anchorCtr="0">
            <a:spAutoFit/>
          </a:bodyPr>
          <a:lstStyle/>
          <a:p>
            <a:pPr algn="ctr"/>
            <a:r>
              <a:rPr lang="en-GB" sz="1100" b="1">
                <a:solidFill>
                  <a:schemeClr val="accent6">
                    <a:lumMod val="75000"/>
                  </a:schemeClr>
                </a:solidFill>
                <a:latin typeface="Arial"/>
                <a:ea typeface="Arial"/>
                <a:cs typeface="Arial"/>
                <a:sym typeface="Arial"/>
              </a:rPr>
              <a:t>Placebo</a:t>
            </a:r>
            <a:br>
              <a:rPr lang="en-GB" sz="1100">
                <a:solidFill>
                  <a:schemeClr val="accent6">
                    <a:lumMod val="75000"/>
                  </a:schemeClr>
                </a:solidFill>
                <a:latin typeface="Arial"/>
                <a:ea typeface="Arial"/>
                <a:cs typeface="Arial"/>
                <a:sym typeface="Arial"/>
              </a:rPr>
            </a:br>
            <a:r>
              <a:rPr lang="en-GB" sz="1100">
                <a:solidFill>
                  <a:schemeClr val="accent6">
                    <a:lumMod val="75000"/>
                  </a:schemeClr>
                </a:solidFill>
                <a:latin typeface="Arial"/>
                <a:ea typeface="Arial"/>
                <a:cs typeface="Arial"/>
                <a:sym typeface="Arial"/>
              </a:rPr>
              <a:t>10.71 (0.14)</a:t>
            </a:r>
            <a:endParaRPr>
              <a:solidFill>
                <a:schemeClr val="accent6">
                  <a:lumMod val="75000"/>
                </a:schemeClr>
              </a:solidFill>
            </a:endParaRPr>
          </a:p>
          <a:p>
            <a:pPr algn="ctr"/>
            <a:r>
              <a:rPr lang="en-GB" sz="1100">
                <a:solidFill>
                  <a:schemeClr val="accent6">
                    <a:lumMod val="75000"/>
                  </a:schemeClr>
                </a:solidFill>
                <a:latin typeface="Arial"/>
                <a:ea typeface="Arial"/>
                <a:cs typeface="Arial"/>
                <a:sym typeface="Arial"/>
              </a:rPr>
              <a:t>n=319</a:t>
            </a:r>
            <a:endParaRPr>
              <a:solidFill>
                <a:schemeClr val="accent6">
                  <a:lumMod val="75000"/>
                </a:schemeClr>
              </a:solidFill>
            </a:endParaRPr>
          </a:p>
        </p:txBody>
      </p:sp>
      <p:sp>
        <p:nvSpPr>
          <p:cNvPr id="360" name="Google Shape;360;p23"/>
          <p:cNvSpPr txBox="1"/>
          <p:nvPr/>
        </p:nvSpPr>
        <p:spPr>
          <a:xfrm>
            <a:off x="8933632" y="2578177"/>
            <a:ext cx="990977" cy="600164"/>
          </a:xfrm>
          <a:prstGeom prst="rect">
            <a:avLst/>
          </a:prstGeom>
          <a:noFill/>
          <a:ln>
            <a:noFill/>
          </a:ln>
        </p:spPr>
        <p:txBody>
          <a:bodyPr spcFirstLastPara="1" wrap="square" lIns="91425" tIns="45700" rIns="91425" bIns="45700" anchor="t" anchorCtr="0">
            <a:spAutoFit/>
          </a:bodyPr>
          <a:lstStyle/>
          <a:p>
            <a:pPr algn="ctr"/>
            <a:r>
              <a:rPr lang="en-GB" sz="1100" b="1">
                <a:solidFill>
                  <a:schemeClr val="accent6">
                    <a:lumMod val="75000"/>
                  </a:schemeClr>
                </a:solidFill>
                <a:latin typeface="Arial"/>
                <a:ea typeface="Arial"/>
                <a:cs typeface="Arial"/>
                <a:sym typeface="Arial"/>
              </a:rPr>
              <a:t>Mirabegron </a:t>
            </a:r>
            <a:br>
              <a:rPr lang="en-GB" sz="1100">
                <a:solidFill>
                  <a:schemeClr val="accent6">
                    <a:lumMod val="75000"/>
                  </a:schemeClr>
                </a:solidFill>
                <a:latin typeface="Arial"/>
                <a:ea typeface="Arial"/>
                <a:cs typeface="Arial"/>
                <a:sym typeface="Arial"/>
              </a:rPr>
            </a:br>
            <a:r>
              <a:rPr lang="en-GB" sz="1100">
                <a:solidFill>
                  <a:schemeClr val="accent6">
                    <a:lumMod val="75000"/>
                  </a:schemeClr>
                </a:solidFill>
                <a:latin typeface="Arial"/>
                <a:ea typeface="Arial"/>
                <a:cs typeface="Arial"/>
                <a:sym typeface="Arial"/>
              </a:rPr>
              <a:t>10.71 (0.14)</a:t>
            </a:r>
            <a:endParaRPr>
              <a:solidFill>
                <a:schemeClr val="accent6">
                  <a:lumMod val="75000"/>
                </a:schemeClr>
              </a:solidFill>
            </a:endParaRPr>
          </a:p>
          <a:p>
            <a:pPr algn="ctr"/>
            <a:r>
              <a:rPr lang="en-GB" sz="1100">
                <a:solidFill>
                  <a:schemeClr val="accent6">
                    <a:lumMod val="75000"/>
                  </a:schemeClr>
                </a:solidFill>
                <a:latin typeface="Arial"/>
                <a:ea typeface="Arial"/>
                <a:cs typeface="Arial"/>
                <a:sym typeface="Arial"/>
              </a:rPr>
              <a:t>n=317</a:t>
            </a:r>
            <a:endParaRPr>
              <a:solidFill>
                <a:schemeClr val="accent6">
                  <a:lumMod val="75000"/>
                </a:schemeClr>
              </a:solidFill>
            </a:endParaRPr>
          </a:p>
        </p:txBody>
      </p:sp>
      <p:sp>
        <p:nvSpPr>
          <p:cNvPr id="361" name="Google Shape;361;p23"/>
          <p:cNvSpPr txBox="1"/>
          <p:nvPr/>
        </p:nvSpPr>
        <p:spPr>
          <a:xfrm>
            <a:off x="6872992" y="5812499"/>
            <a:ext cx="3814038" cy="430887"/>
          </a:xfrm>
          <a:prstGeom prst="rect">
            <a:avLst/>
          </a:prstGeom>
          <a:noFill/>
          <a:ln>
            <a:noFill/>
          </a:ln>
        </p:spPr>
        <p:txBody>
          <a:bodyPr spcFirstLastPara="1" wrap="square" lIns="91425" tIns="45700" rIns="91425" bIns="45700" anchor="t" anchorCtr="0">
            <a:spAutoFit/>
          </a:bodyPr>
          <a:lstStyle/>
          <a:p>
            <a:pPr algn="ctr"/>
            <a:r>
              <a:rPr lang="en-GB" sz="1100" b="1">
                <a:solidFill>
                  <a:schemeClr val="accent6">
                    <a:lumMod val="75000"/>
                  </a:schemeClr>
                </a:solidFill>
                <a:latin typeface="Arial"/>
                <a:ea typeface="Arial"/>
                <a:cs typeface="Arial"/>
                <a:sym typeface="Arial"/>
              </a:rPr>
              <a:t>Adjusted mean difference (95%CI): -0.39 (-0.76 to -0.02)</a:t>
            </a:r>
            <a:endParaRPr>
              <a:solidFill>
                <a:schemeClr val="accent6">
                  <a:lumMod val="75000"/>
                </a:schemeClr>
              </a:solidFill>
            </a:endParaRPr>
          </a:p>
          <a:p>
            <a:pPr algn="ctr"/>
            <a:r>
              <a:rPr lang="en-GB" sz="1100" b="1">
                <a:solidFill>
                  <a:schemeClr val="accent6">
                    <a:lumMod val="75000"/>
                  </a:schemeClr>
                </a:solidFill>
                <a:latin typeface="Arial"/>
                <a:ea typeface="Arial"/>
                <a:cs typeface="Arial"/>
                <a:sym typeface="Arial"/>
              </a:rPr>
              <a:t>P=0.041, by ANCOVA</a:t>
            </a:r>
            <a:endParaRPr sz="1100" b="1">
              <a:solidFill>
                <a:schemeClr val="accent6">
                  <a:lumMod val="75000"/>
                </a:schemeClr>
              </a:solidFill>
              <a:latin typeface="Arial"/>
              <a:ea typeface="Arial"/>
              <a:cs typeface="Arial"/>
              <a:sym typeface="Arial"/>
            </a:endParaRPr>
          </a:p>
        </p:txBody>
      </p:sp>
      <p:cxnSp>
        <p:nvCxnSpPr>
          <p:cNvPr id="362" name="Google Shape;362;p23"/>
          <p:cNvCxnSpPr/>
          <p:nvPr/>
        </p:nvCxnSpPr>
        <p:spPr>
          <a:xfrm>
            <a:off x="7254028" y="3270503"/>
            <a:ext cx="2709405" cy="0"/>
          </a:xfrm>
          <a:prstGeom prst="straightConnector1">
            <a:avLst/>
          </a:prstGeom>
          <a:noFill/>
          <a:ln w="9525" cap="flat" cmpd="sng">
            <a:solidFill>
              <a:srgbClr val="000000"/>
            </a:solidFill>
            <a:prstDash val="solid"/>
            <a:miter lim="800000"/>
            <a:headEnd type="none" w="sm" len="sm"/>
            <a:tailEnd type="none" w="sm" len="sm"/>
          </a:ln>
        </p:spPr>
      </p:cxnSp>
      <p:sp>
        <p:nvSpPr>
          <p:cNvPr id="363" name="Google Shape;363;p23"/>
          <p:cNvSpPr txBox="1"/>
          <p:nvPr/>
        </p:nvSpPr>
        <p:spPr>
          <a:xfrm>
            <a:off x="6451829" y="2736921"/>
            <a:ext cx="1516762" cy="261610"/>
          </a:xfrm>
          <a:prstGeom prst="rect">
            <a:avLst/>
          </a:prstGeom>
          <a:noFill/>
          <a:ln>
            <a:noFill/>
          </a:ln>
        </p:spPr>
        <p:txBody>
          <a:bodyPr spcFirstLastPara="1" wrap="square" lIns="91425" tIns="45700" rIns="91425" bIns="45700" anchor="t" anchorCtr="0">
            <a:spAutoFit/>
          </a:bodyPr>
          <a:lstStyle/>
          <a:p>
            <a:r>
              <a:rPr lang="en-GB" sz="1100">
                <a:solidFill>
                  <a:schemeClr val="accent6">
                    <a:lumMod val="75000"/>
                  </a:schemeClr>
                </a:solidFill>
                <a:latin typeface="Arial"/>
                <a:ea typeface="Arial"/>
                <a:cs typeface="Arial"/>
                <a:sym typeface="Arial"/>
              </a:rPr>
              <a:t>Baseline, mean (SE):</a:t>
            </a:r>
            <a:endParaRPr>
              <a:solidFill>
                <a:schemeClr val="accent6">
                  <a:lumMod val="75000"/>
                </a:schemeClr>
              </a:solidFill>
            </a:endParaRPr>
          </a:p>
        </p:txBody>
      </p:sp>
      <p:sp>
        <p:nvSpPr>
          <p:cNvPr id="364" name="Google Shape;364;p23"/>
          <p:cNvSpPr txBox="1"/>
          <p:nvPr/>
        </p:nvSpPr>
        <p:spPr>
          <a:xfrm>
            <a:off x="3271782" y="2208107"/>
            <a:ext cx="1397508" cy="369332"/>
          </a:xfrm>
          <a:prstGeom prst="rect">
            <a:avLst/>
          </a:prstGeom>
          <a:noFill/>
          <a:ln>
            <a:noFill/>
          </a:ln>
        </p:spPr>
        <p:txBody>
          <a:bodyPr spcFirstLastPara="1" wrap="square" lIns="91425" tIns="45700" rIns="91425" bIns="45700" anchor="t" anchorCtr="0">
            <a:spAutoFit/>
          </a:bodyPr>
          <a:lstStyle/>
          <a:p>
            <a:pPr algn="ctr"/>
            <a:r>
              <a:rPr lang="en-GB" b="1" dirty="0">
                <a:solidFill>
                  <a:schemeClr val="accent6">
                    <a:lumMod val="75000"/>
                  </a:schemeClr>
                </a:solidFill>
                <a:latin typeface="Arial"/>
                <a:ea typeface="Arial"/>
                <a:cs typeface="Arial"/>
                <a:sym typeface="Arial"/>
              </a:rPr>
              <a:t>WEEK 8</a:t>
            </a:r>
            <a:endParaRPr b="1" dirty="0">
              <a:solidFill>
                <a:schemeClr val="accent6">
                  <a:lumMod val="75000"/>
                </a:schemeClr>
              </a:solidFill>
              <a:latin typeface="Arial"/>
              <a:ea typeface="Arial"/>
              <a:cs typeface="Arial"/>
              <a:sym typeface="Arial"/>
            </a:endParaRPr>
          </a:p>
        </p:txBody>
      </p:sp>
      <p:sp>
        <p:nvSpPr>
          <p:cNvPr id="365" name="Google Shape;365;p23"/>
          <p:cNvSpPr txBox="1"/>
          <p:nvPr/>
        </p:nvSpPr>
        <p:spPr>
          <a:xfrm>
            <a:off x="7849878" y="2208107"/>
            <a:ext cx="1397508" cy="369332"/>
          </a:xfrm>
          <a:prstGeom prst="rect">
            <a:avLst/>
          </a:prstGeom>
          <a:noFill/>
          <a:ln>
            <a:noFill/>
          </a:ln>
        </p:spPr>
        <p:txBody>
          <a:bodyPr spcFirstLastPara="1" wrap="square" lIns="91425" tIns="45700" rIns="91425" bIns="45700" anchor="t" anchorCtr="0">
            <a:spAutoFit/>
          </a:bodyPr>
          <a:lstStyle/>
          <a:p>
            <a:pPr algn="ctr"/>
            <a:r>
              <a:rPr lang="en-GB" b="1" dirty="0">
                <a:solidFill>
                  <a:schemeClr val="accent6">
                    <a:lumMod val="75000"/>
                  </a:schemeClr>
                </a:solidFill>
                <a:latin typeface="Arial"/>
                <a:ea typeface="Arial"/>
                <a:cs typeface="Arial"/>
                <a:sym typeface="Arial"/>
              </a:rPr>
              <a:t>WEEK 12</a:t>
            </a:r>
            <a:endParaRPr b="1" dirty="0">
              <a:solidFill>
                <a:schemeClr val="accent6">
                  <a:lumMod val="75000"/>
                </a:schemeClr>
              </a:solidFill>
              <a:latin typeface="Arial"/>
              <a:ea typeface="Arial"/>
              <a:cs typeface="Arial"/>
              <a:sym typeface="Arial"/>
            </a:endParaRPr>
          </a:p>
        </p:txBody>
      </p:sp>
      <p:sp>
        <p:nvSpPr>
          <p:cNvPr id="366" name="Google Shape;366;p23"/>
          <p:cNvSpPr txBox="1"/>
          <p:nvPr/>
        </p:nvSpPr>
        <p:spPr>
          <a:xfrm>
            <a:off x="1343472" y="1427781"/>
            <a:ext cx="9505056" cy="646290"/>
          </a:xfrm>
          <a:prstGeom prst="rect">
            <a:avLst/>
          </a:prstGeom>
          <a:noFill/>
          <a:ln>
            <a:noFill/>
          </a:ln>
        </p:spPr>
        <p:txBody>
          <a:bodyPr spcFirstLastPara="1" wrap="square" lIns="91425" tIns="45700" rIns="91425" bIns="45700" anchor="t" anchorCtr="0">
            <a:spAutoFit/>
          </a:bodyPr>
          <a:lstStyle/>
          <a:p>
            <a:pPr algn="ctr"/>
            <a:r>
              <a:rPr lang="en-GB" dirty="0">
                <a:solidFill>
                  <a:schemeClr val="accent6">
                    <a:lumMod val="75000"/>
                  </a:schemeClr>
                </a:solidFill>
                <a:latin typeface="Calibri" panose="020F0502020204030204" pitchFamily="34" charset="0"/>
                <a:ea typeface="Arial"/>
                <a:cs typeface="Calibri" panose="020F0502020204030204" pitchFamily="34" charset="0"/>
                <a:sym typeface="Arial"/>
              </a:rPr>
              <a:t>The </a:t>
            </a:r>
            <a:r>
              <a:rPr lang="en-GB" b="1" dirty="0">
                <a:solidFill>
                  <a:schemeClr val="accent6">
                    <a:lumMod val="75000"/>
                  </a:schemeClr>
                </a:solidFill>
                <a:latin typeface="Calibri" panose="020F0502020204030204" pitchFamily="34" charset="0"/>
                <a:ea typeface="Arial"/>
                <a:cs typeface="Calibri" panose="020F0502020204030204" pitchFamily="34" charset="0"/>
                <a:sym typeface="Arial"/>
              </a:rPr>
              <a:t>mean number of daily </a:t>
            </a:r>
            <a:r>
              <a:rPr lang="en-GB" b="1" dirty="0" err="1">
                <a:solidFill>
                  <a:schemeClr val="accent6">
                    <a:lumMod val="75000"/>
                  </a:schemeClr>
                </a:solidFill>
                <a:latin typeface="Calibri" panose="020F0502020204030204" pitchFamily="34" charset="0"/>
                <a:ea typeface="Arial"/>
                <a:cs typeface="Calibri" panose="020F0502020204030204" pitchFamily="34" charset="0"/>
                <a:sym typeface="Arial"/>
              </a:rPr>
              <a:t>micturitions</a:t>
            </a:r>
            <a:r>
              <a:rPr lang="en-GB" b="1" dirty="0">
                <a:solidFill>
                  <a:schemeClr val="accent6">
                    <a:lumMod val="75000"/>
                  </a:schemeClr>
                </a:solidFill>
                <a:latin typeface="Calibri" panose="020F0502020204030204" pitchFamily="34" charset="0"/>
                <a:ea typeface="Arial"/>
                <a:cs typeface="Calibri" panose="020F0502020204030204" pitchFamily="34" charset="0"/>
                <a:sym typeface="Arial"/>
              </a:rPr>
              <a:t>, at weeks 8 and 12, was significantly improved in the mirabegron/tamsulosin group </a:t>
            </a:r>
            <a:r>
              <a:rPr lang="en-GB" dirty="0">
                <a:solidFill>
                  <a:schemeClr val="accent6">
                    <a:lumMod val="75000"/>
                  </a:schemeClr>
                </a:solidFill>
                <a:latin typeface="Calibri" panose="020F0502020204030204" pitchFamily="34" charset="0"/>
                <a:ea typeface="Arial"/>
                <a:cs typeface="Calibri" panose="020F0502020204030204" pitchFamily="34" charset="0"/>
                <a:sym typeface="Arial"/>
              </a:rPr>
              <a:t>compared to the placebo/tamsulosin group</a:t>
            </a:r>
            <a:endParaRPr dirty="0">
              <a:solidFill>
                <a:schemeClr val="accent6">
                  <a:lumMod val="75000"/>
                </a:schemeClr>
              </a:solidFill>
              <a:latin typeface="Calibri" panose="020F0502020204030204" pitchFamily="34" charset="0"/>
              <a:ea typeface="Arial"/>
              <a:cs typeface="Calibri" panose="020F0502020204030204" pitchFamily="34" charset="0"/>
              <a:sym typeface="Arial"/>
            </a:endParaRPr>
          </a:p>
        </p:txBody>
      </p:sp>
      <p:sp>
        <p:nvSpPr>
          <p:cNvPr id="5" name="Google Shape;194;p9">
            <a:extLst>
              <a:ext uri="{FF2B5EF4-FFF2-40B4-BE49-F238E27FC236}">
                <a16:creationId xmlns:a16="http://schemas.microsoft.com/office/drawing/2014/main" id="{E56852AC-A31F-1D23-D880-04452092FD6B}"/>
              </a:ext>
            </a:extLst>
          </p:cNvPr>
          <p:cNvSpPr txBox="1">
            <a:spLocks/>
          </p:cNvSpPr>
          <p:nvPr/>
        </p:nvSpPr>
        <p:spPr>
          <a:xfrm>
            <a:off x="336241" y="451456"/>
            <a:ext cx="10944335" cy="685802"/>
          </a:xfrm>
          <a:prstGeom prst="rect">
            <a:avLst/>
          </a:prstGeom>
          <a:no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0"/>
              </a:spcBef>
              <a:spcAft>
                <a:spcPts val="0"/>
              </a:spcAft>
              <a:buClr>
                <a:schemeClr val="dk2"/>
              </a:buClr>
              <a:buSzPts val="2000"/>
              <a:buFont typeface="Arial"/>
              <a:buNone/>
              <a:defRPr sz="3600" b="1" kern="1100" baseline="0">
                <a:solidFill>
                  <a:schemeClr val="bg1"/>
                </a:solidFill>
                <a:latin typeface="Calibri" panose="020F0502020204030204" pitchFamily="34" charset="0"/>
                <a:ea typeface="+mj-ea"/>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ea typeface="Verdana" panose="020B0604030504040204" pitchFamily="34" charset="0"/>
              </a:rPr>
              <a:t>Change from baseline in mean number of </a:t>
            </a:r>
            <a:r>
              <a:rPr lang="en-US" dirty="0" err="1">
                <a:ea typeface="Verdana" panose="020B0604030504040204" pitchFamily="34" charset="0"/>
              </a:rPr>
              <a:t>micturitions</a:t>
            </a:r>
            <a:r>
              <a:rPr lang="en-US" dirty="0">
                <a:ea typeface="Verdana" panose="020B0604030504040204" pitchFamily="34" charset="0"/>
              </a:rPr>
              <a:t> per day at weeks 8 and 12 (FAS)</a:t>
            </a:r>
          </a:p>
        </p:txBody>
      </p:sp>
      <p:sp>
        <p:nvSpPr>
          <p:cNvPr id="3" name="Text Placeholder 4">
            <a:extLst>
              <a:ext uri="{FF2B5EF4-FFF2-40B4-BE49-F238E27FC236}">
                <a16:creationId xmlns:a16="http://schemas.microsoft.com/office/drawing/2014/main" id="{DBF86F24-E8E7-7E56-4178-DA5590907393}"/>
              </a:ext>
            </a:extLst>
          </p:cNvPr>
          <p:cNvSpPr txBox="1">
            <a:spLocks/>
          </p:cNvSpPr>
          <p:nvPr/>
        </p:nvSpPr>
        <p:spPr>
          <a:xfrm>
            <a:off x="335360" y="6525344"/>
            <a:ext cx="10656303" cy="216024"/>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ANCOVA, analysis of covariance; CI, confidence interval; FAS, full analysis set; LS, least square; SE, standard error</a:t>
            </a:r>
          </a:p>
          <a:p>
            <a:pPr marL="0" indent="0">
              <a:buNone/>
            </a:pPr>
            <a:r>
              <a:rPr lang="en-US" sz="1000" dirty="0">
                <a:solidFill>
                  <a:schemeClr val="bg1">
                    <a:lumMod val="50000"/>
                  </a:schemeClr>
                </a:solidFill>
              </a:rPr>
              <a:t>Kaplan SA, et al. </a:t>
            </a:r>
            <a:r>
              <a:rPr lang="es-ES" sz="1000" i="1" dirty="0">
                <a:solidFill>
                  <a:schemeClr val="bg1">
                    <a:lumMod val="50000"/>
                  </a:schemeClr>
                </a:solidFill>
              </a:rPr>
              <a:t>J </a:t>
            </a:r>
            <a:r>
              <a:rPr lang="es-ES" sz="1000" i="1" dirty="0" err="1">
                <a:solidFill>
                  <a:schemeClr val="bg1">
                    <a:lumMod val="50000"/>
                  </a:schemeClr>
                </a:solidFill>
              </a:rPr>
              <a:t>Urol</a:t>
            </a:r>
            <a:r>
              <a:rPr lang="es-ES" sz="1000" i="1" dirty="0">
                <a:solidFill>
                  <a:schemeClr val="bg1">
                    <a:lumMod val="50000"/>
                  </a:schemeClr>
                </a:solidFill>
              </a:rPr>
              <a:t>. </a:t>
            </a:r>
            <a:r>
              <a:rPr lang="es-ES" sz="1000" dirty="0">
                <a:solidFill>
                  <a:schemeClr val="bg1">
                    <a:lumMod val="50000"/>
                  </a:schemeClr>
                </a:solidFill>
              </a:rPr>
              <a:t>2020 Jun;203(6):1163-1171.</a:t>
            </a:r>
            <a:endParaRPr lang="en-US" sz="1000" dirty="0">
              <a:solidFill>
                <a:schemeClr val="bg1">
                  <a:lumMod val="50000"/>
                </a:schemeClr>
              </a:solidFill>
            </a:endParaRPr>
          </a:p>
        </p:txBody>
      </p:sp>
    </p:spTree>
    <p:extLst>
      <p:ext uri="{BB962C8B-B14F-4D97-AF65-F5344CB8AC3E}">
        <p14:creationId xmlns:p14="http://schemas.microsoft.com/office/powerpoint/2010/main" val="393964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4986D8-3F75-5182-6158-FA495DA17B88}"/>
              </a:ext>
            </a:extLst>
          </p:cNvPr>
          <p:cNvSpPr>
            <a:spLocks noGrp="1"/>
          </p:cNvSpPr>
          <p:nvPr>
            <p:ph idx="1"/>
          </p:nvPr>
        </p:nvSpPr>
        <p:spPr>
          <a:xfrm>
            <a:off x="336241" y="1427772"/>
            <a:ext cx="11160359" cy="5313596"/>
          </a:xfrm>
        </p:spPr>
        <p:txBody>
          <a:bodyPr>
            <a:normAutofit/>
          </a:bodyPr>
          <a:lstStyle/>
          <a:p>
            <a:r>
              <a:rPr lang="en-US" sz="2400" dirty="0">
                <a:solidFill>
                  <a:schemeClr val="accent6">
                    <a:lumMod val="75000"/>
                  </a:schemeClr>
                </a:solidFill>
              </a:rPr>
              <a:t>The content of this presentation is aligned with the </a:t>
            </a:r>
            <a:r>
              <a:rPr lang="en-US" sz="2400" dirty="0" err="1">
                <a:solidFill>
                  <a:schemeClr val="accent6">
                    <a:lumMod val="75000"/>
                  </a:schemeClr>
                </a:solidFill>
              </a:rPr>
              <a:t>authorised</a:t>
            </a:r>
            <a:r>
              <a:rPr lang="en-US" sz="2400" dirty="0">
                <a:solidFill>
                  <a:schemeClr val="accent6">
                    <a:lumMod val="75000"/>
                  </a:schemeClr>
                </a:solidFill>
              </a:rPr>
              <a:t> use of mirabegron in your country. </a:t>
            </a:r>
          </a:p>
          <a:p>
            <a:r>
              <a:rPr lang="en-US" sz="2400" dirty="0">
                <a:solidFill>
                  <a:schemeClr val="accent6">
                    <a:lumMod val="75000"/>
                  </a:schemeClr>
                </a:solidFill>
              </a:rPr>
              <a:t>These presentations include products/indications which may not be approved in your country. Physicians should take into account the patient’s individual circumstances and consult the approved product information before prescribing.</a:t>
            </a:r>
          </a:p>
          <a:p>
            <a:r>
              <a:rPr lang="en-US" sz="2400" dirty="0">
                <a:solidFill>
                  <a:schemeClr val="accent6">
                    <a:lumMod val="75000"/>
                  </a:schemeClr>
                </a:solidFill>
              </a:rPr>
              <a:t>Astellas’ products availability, starting dose and indications may vary from country to country. These presentations are prepared solely for education of the healthcare professionals and does not necessarily reflect the opinions or recommendations of the sponsor. </a:t>
            </a:r>
          </a:p>
          <a:p>
            <a:r>
              <a:rPr lang="en-US" sz="2400" dirty="0">
                <a:solidFill>
                  <a:schemeClr val="accent6">
                    <a:lumMod val="75000"/>
                  </a:schemeClr>
                </a:solidFill>
              </a:rPr>
              <a:t>Astellas prohibits the promotion of unapproved drug usage and complies with all applicable laws, regulations, and company policies.</a:t>
            </a:r>
          </a:p>
        </p:txBody>
      </p:sp>
      <p:sp>
        <p:nvSpPr>
          <p:cNvPr id="4" name="Title 3">
            <a:extLst>
              <a:ext uri="{FF2B5EF4-FFF2-40B4-BE49-F238E27FC236}">
                <a16:creationId xmlns:a16="http://schemas.microsoft.com/office/drawing/2014/main" id="{6D9FE7D0-0F71-3F3C-9AE0-6D395A6C6F01}"/>
              </a:ext>
            </a:extLst>
          </p:cNvPr>
          <p:cNvSpPr>
            <a:spLocks noGrp="1"/>
          </p:cNvSpPr>
          <p:nvPr>
            <p:ph type="title"/>
          </p:nvPr>
        </p:nvSpPr>
        <p:spPr/>
        <p:txBody>
          <a:bodyPr/>
          <a:lstStyle/>
          <a:p>
            <a:r>
              <a:rPr lang="en-SG" dirty="0"/>
              <a:t>Product Label Disclaimer</a:t>
            </a:r>
          </a:p>
        </p:txBody>
      </p:sp>
    </p:spTree>
    <p:extLst>
      <p:ext uri="{BB962C8B-B14F-4D97-AF65-F5344CB8AC3E}">
        <p14:creationId xmlns:p14="http://schemas.microsoft.com/office/powerpoint/2010/main" val="417750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1" name="Google Shape;701;p41"/>
          <p:cNvSpPr txBox="1">
            <a:spLocks noGrp="1"/>
          </p:cNvSpPr>
          <p:nvPr>
            <p:ph type="body" idx="1"/>
          </p:nvPr>
        </p:nvSpPr>
        <p:spPr>
          <a:xfrm>
            <a:off x="1793083" y="1371602"/>
            <a:ext cx="8189119" cy="4675973"/>
          </a:xfrm>
          <a:prstGeom prst="rect">
            <a:avLst/>
          </a:prstGeom>
          <a:noFill/>
          <a:ln>
            <a:noFill/>
          </a:ln>
        </p:spPr>
        <p:txBody>
          <a:bodyPr spcFirstLastPara="1" vert="horz" wrap="square" lIns="91425" tIns="45700" rIns="91425" bIns="45700" rtlCol="0" anchor="t" anchorCtr="0">
            <a:noAutofit/>
          </a:bodyPr>
          <a:lstStyle/>
          <a:p>
            <a:pPr marL="0" indent="0">
              <a:spcBef>
                <a:spcPts val="0"/>
              </a:spcBef>
              <a:buNone/>
            </a:pPr>
            <a:br>
              <a:rPr lang="en-GB"/>
            </a:br>
            <a:endParaRPr/>
          </a:p>
        </p:txBody>
      </p:sp>
      <p:graphicFrame>
        <p:nvGraphicFramePr>
          <p:cNvPr id="703" name="Google Shape;703;p41"/>
          <p:cNvGraphicFramePr/>
          <p:nvPr>
            <p:extLst>
              <p:ext uri="{D42A27DB-BD31-4B8C-83A1-F6EECF244321}">
                <p14:modId xmlns:p14="http://schemas.microsoft.com/office/powerpoint/2010/main" val="289489590"/>
              </p:ext>
            </p:extLst>
          </p:nvPr>
        </p:nvGraphicFramePr>
        <p:xfrm>
          <a:off x="1852737" y="1948905"/>
          <a:ext cx="8426450" cy="2960189"/>
        </p:xfrm>
        <a:graphic>
          <a:graphicData uri="http://schemas.openxmlformats.org/drawingml/2006/table">
            <a:tbl>
              <a:tblPr firstRow="1" bandRow="1">
                <a:noFill/>
              </a:tblPr>
              <a:tblGrid>
                <a:gridCol w="4996100">
                  <a:extLst>
                    <a:ext uri="{9D8B030D-6E8A-4147-A177-3AD203B41FA5}">
                      <a16:colId xmlns:a16="http://schemas.microsoft.com/office/drawing/2014/main" val="20000"/>
                    </a:ext>
                  </a:extLst>
                </a:gridCol>
                <a:gridCol w="1715175">
                  <a:extLst>
                    <a:ext uri="{9D8B030D-6E8A-4147-A177-3AD203B41FA5}">
                      <a16:colId xmlns:a16="http://schemas.microsoft.com/office/drawing/2014/main" val="20001"/>
                    </a:ext>
                  </a:extLst>
                </a:gridCol>
                <a:gridCol w="1715175">
                  <a:extLst>
                    <a:ext uri="{9D8B030D-6E8A-4147-A177-3AD203B41FA5}">
                      <a16:colId xmlns:a16="http://schemas.microsoft.com/office/drawing/2014/main" val="20002"/>
                    </a:ext>
                  </a:extLst>
                </a:gridCol>
              </a:tblGrid>
              <a:tr h="708025">
                <a:tc>
                  <a:txBody>
                    <a:bodyPr/>
                    <a:lstStyle/>
                    <a:p>
                      <a:pPr marL="0" marR="0" lvl="0" indent="0" algn="l" rtl="0">
                        <a:spcBef>
                          <a:spcPts val="0"/>
                        </a:spcBef>
                        <a:spcAft>
                          <a:spcPts val="0"/>
                        </a:spcAft>
                        <a:buNone/>
                      </a:pPr>
                      <a:r>
                        <a:rPr lang="en-GB" sz="1600" b="1" dirty="0">
                          <a:solidFill>
                            <a:schemeClr val="accent6">
                              <a:lumMod val="75000"/>
                            </a:schemeClr>
                          </a:solidFill>
                          <a:latin typeface="Calibri" panose="020F0502020204030204" pitchFamily="34" charset="0"/>
                          <a:cs typeface="Calibri" panose="020F0502020204030204" pitchFamily="34" charset="0"/>
                        </a:rPr>
                        <a:t>Event*, n (%)</a:t>
                      </a:r>
                      <a:endParaRPr sz="1600" b="1" dirty="0">
                        <a:solidFill>
                          <a:schemeClr val="accent6">
                            <a:lumMod val="75000"/>
                          </a:schemeClr>
                        </a:solidFill>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spcBef>
                          <a:spcPts val="0"/>
                        </a:spcBef>
                        <a:spcAft>
                          <a:spcPts val="0"/>
                        </a:spcAft>
                        <a:buNone/>
                      </a:pPr>
                      <a:r>
                        <a:rPr lang="en-GB" sz="1600" b="1" dirty="0">
                          <a:solidFill>
                            <a:schemeClr val="accent6">
                              <a:lumMod val="75000"/>
                            </a:schemeClr>
                          </a:solidFill>
                          <a:latin typeface="Calibri" panose="020F0502020204030204" pitchFamily="34" charset="0"/>
                          <a:cs typeface="Calibri" panose="020F0502020204030204" pitchFamily="34" charset="0"/>
                        </a:rPr>
                        <a:t>Placebo</a:t>
                      </a:r>
                      <a:endParaRPr sz="1600" b="1" dirty="0">
                        <a:solidFill>
                          <a:schemeClr val="accent6">
                            <a:lumMod val="75000"/>
                          </a:schemeClr>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GB" sz="1600" b="1" dirty="0">
                          <a:solidFill>
                            <a:schemeClr val="accent6">
                              <a:lumMod val="75000"/>
                            </a:schemeClr>
                          </a:solidFill>
                          <a:latin typeface="Calibri" panose="020F0502020204030204" pitchFamily="34" charset="0"/>
                          <a:cs typeface="Calibri" panose="020F0502020204030204" pitchFamily="34" charset="0"/>
                        </a:rPr>
                        <a:t>(n=354)</a:t>
                      </a:r>
                      <a:endParaRPr sz="1600" b="1" dirty="0">
                        <a:solidFill>
                          <a:schemeClr val="accent6">
                            <a:lumMod val="75000"/>
                          </a:schemeClr>
                        </a:solidFill>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spcBef>
                          <a:spcPts val="0"/>
                        </a:spcBef>
                        <a:spcAft>
                          <a:spcPts val="0"/>
                        </a:spcAft>
                        <a:buNone/>
                      </a:pPr>
                      <a:r>
                        <a:rPr lang="en-GB" sz="1600" b="1" dirty="0">
                          <a:solidFill>
                            <a:schemeClr val="accent6">
                              <a:lumMod val="75000"/>
                            </a:schemeClr>
                          </a:solidFill>
                          <a:latin typeface="Calibri" panose="020F0502020204030204" pitchFamily="34" charset="0"/>
                          <a:cs typeface="Calibri" panose="020F0502020204030204" pitchFamily="34" charset="0"/>
                        </a:rPr>
                        <a:t>Mirabegron</a:t>
                      </a:r>
                      <a:endParaRPr sz="1600" b="1" dirty="0">
                        <a:solidFill>
                          <a:schemeClr val="accent6">
                            <a:lumMod val="75000"/>
                          </a:schemeClr>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GB" sz="1600" b="1" dirty="0">
                          <a:solidFill>
                            <a:schemeClr val="accent6">
                              <a:lumMod val="75000"/>
                            </a:schemeClr>
                          </a:solidFill>
                          <a:latin typeface="Calibri" panose="020F0502020204030204" pitchFamily="34" charset="0"/>
                          <a:cs typeface="Calibri" panose="020F0502020204030204" pitchFamily="34" charset="0"/>
                        </a:rPr>
                        <a:t>(n=352)</a:t>
                      </a:r>
                      <a:endParaRPr sz="1600" b="1" dirty="0">
                        <a:solidFill>
                          <a:schemeClr val="accent6">
                            <a:lumMod val="75000"/>
                          </a:schemeClr>
                        </a:solidFill>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0"/>
                  </a:ext>
                </a:extLst>
              </a:tr>
              <a:tr h="295975">
                <a:tc>
                  <a:txBody>
                    <a:bodyPr/>
                    <a:lstStyle/>
                    <a:p>
                      <a:pPr marL="92075" marR="0" lvl="0" indent="0" algn="l" rtl="0">
                        <a:lnSpc>
                          <a:spcPct val="115000"/>
                        </a:lnSpc>
                        <a:spcBef>
                          <a:spcPts val="0"/>
                        </a:spcBef>
                        <a:spcAft>
                          <a:spcPts val="0"/>
                        </a:spcAft>
                        <a:buNone/>
                      </a:pPr>
                      <a:r>
                        <a:rPr lang="en-GB" sz="1400" dirty="0">
                          <a:solidFill>
                            <a:schemeClr val="accent6">
                              <a:lumMod val="75000"/>
                            </a:schemeClr>
                          </a:solidFill>
                          <a:latin typeface="Calibri" panose="020F0502020204030204" pitchFamily="34" charset="0"/>
                          <a:ea typeface="Arial"/>
                          <a:cs typeface="Calibri" panose="020F0502020204030204" pitchFamily="34" charset="0"/>
                          <a:sym typeface="Arial"/>
                        </a:rPr>
                        <a:t>Any TEAE</a:t>
                      </a:r>
                      <a:endParaRPr dirty="0">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tc>
                  <a:txBody>
                    <a:bodyPr/>
                    <a:lstStyle/>
                    <a:p>
                      <a:pPr marL="0" marR="0" lvl="0" indent="0" algn="ctr" rtl="0">
                        <a:lnSpc>
                          <a:spcPct val="115000"/>
                        </a:lnSpc>
                        <a:spcBef>
                          <a:spcPts val="0"/>
                        </a:spcBef>
                        <a:spcAft>
                          <a:spcPts val="0"/>
                        </a:spcAft>
                        <a:buNone/>
                      </a:pPr>
                      <a:r>
                        <a:rPr lang="en-GB" sz="1400">
                          <a:solidFill>
                            <a:schemeClr val="accent6">
                              <a:lumMod val="75000"/>
                            </a:schemeClr>
                          </a:solidFill>
                          <a:latin typeface="Calibri" panose="020F0502020204030204" pitchFamily="34" charset="0"/>
                          <a:ea typeface="Arial"/>
                          <a:cs typeface="Calibri" panose="020F0502020204030204" pitchFamily="34" charset="0"/>
                          <a:sym typeface="Arial"/>
                        </a:rPr>
                        <a:t>111 (31.4)</a:t>
                      </a:r>
                      <a:endParaRPr>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tc>
                  <a:txBody>
                    <a:bodyPr/>
                    <a:lstStyle/>
                    <a:p>
                      <a:pPr marL="0" marR="0" lvl="0" indent="0" algn="ctr" rtl="0">
                        <a:lnSpc>
                          <a:spcPct val="115000"/>
                        </a:lnSpc>
                        <a:spcBef>
                          <a:spcPts val="0"/>
                        </a:spcBef>
                        <a:spcAft>
                          <a:spcPts val="0"/>
                        </a:spcAft>
                        <a:buNone/>
                      </a:pPr>
                      <a:r>
                        <a:rPr lang="en-GB" sz="1400">
                          <a:solidFill>
                            <a:schemeClr val="accent6">
                              <a:lumMod val="75000"/>
                            </a:schemeClr>
                          </a:solidFill>
                          <a:latin typeface="Calibri" panose="020F0502020204030204" pitchFamily="34" charset="0"/>
                          <a:ea typeface="Arial"/>
                          <a:cs typeface="Calibri" panose="020F0502020204030204" pitchFamily="34" charset="0"/>
                          <a:sym typeface="Arial"/>
                        </a:rPr>
                        <a:t>91 (25.9)</a:t>
                      </a:r>
                      <a:endParaRPr>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extLst>
                  <a:ext uri="{0D108BD9-81ED-4DB2-BD59-A6C34878D82A}">
                    <a16:rowId xmlns:a16="http://schemas.microsoft.com/office/drawing/2014/main" val="10001"/>
                  </a:ext>
                </a:extLst>
              </a:tr>
              <a:tr h="295975">
                <a:tc>
                  <a:txBody>
                    <a:bodyPr/>
                    <a:lstStyle/>
                    <a:p>
                      <a:pPr marL="92075" marR="0" lvl="0" indent="0" algn="l" rtl="0">
                        <a:lnSpc>
                          <a:spcPct val="115000"/>
                        </a:lnSpc>
                        <a:spcBef>
                          <a:spcPts val="0"/>
                        </a:spcBef>
                        <a:spcAft>
                          <a:spcPts val="0"/>
                        </a:spcAft>
                        <a:buNone/>
                      </a:pPr>
                      <a:r>
                        <a:rPr lang="en-GB" sz="1400">
                          <a:solidFill>
                            <a:schemeClr val="accent6">
                              <a:lumMod val="75000"/>
                            </a:schemeClr>
                          </a:solidFill>
                          <a:latin typeface="Calibri" panose="020F0502020204030204" pitchFamily="34" charset="0"/>
                          <a:ea typeface="Arial"/>
                          <a:cs typeface="Calibri" panose="020F0502020204030204" pitchFamily="34" charset="0"/>
                          <a:sym typeface="Arial"/>
                        </a:rPr>
                        <a:t>Drug-related</a:t>
                      </a:r>
                      <a:r>
                        <a:rPr lang="en-GB" sz="1400" baseline="30000">
                          <a:solidFill>
                            <a:schemeClr val="accent6">
                              <a:lumMod val="75000"/>
                            </a:schemeClr>
                          </a:solidFill>
                          <a:latin typeface="Calibri" panose="020F0502020204030204" pitchFamily="34" charset="0"/>
                          <a:ea typeface="Arial"/>
                          <a:cs typeface="Calibri" panose="020F0502020204030204" pitchFamily="34" charset="0"/>
                          <a:sym typeface="Arial"/>
                        </a:rPr>
                        <a:t>†</a:t>
                      </a:r>
                      <a:r>
                        <a:rPr lang="en-GB" sz="1400">
                          <a:solidFill>
                            <a:schemeClr val="accent6">
                              <a:lumMod val="75000"/>
                            </a:schemeClr>
                          </a:solidFill>
                          <a:latin typeface="Calibri" panose="020F0502020204030204" pitchFamily="34" charset="0"/>
                          <a:ea typeface="Arial"/>
                          <a:cs typeface="Calibri" panose="020F0502020204030204" pitchFamily="34" charset="0"/>
                          <a:sym typeface="Arial"/>
                        </a:rPr>
                        <a:t> TEAEs</a:t>
                      </a:r>
                      <a:endParaRPr>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tc>
                  <a:txBody>
                    <a:bodyPr/>
                    <a:lstStyle/>
                    <a:p>
                      <a:pPr marL="0" marR="0" lvl="0" indent="0" algn="ctr" rtl="0">
                        <a:lnSpc>
                          <a:spcPct val="115000"/>
                        </a:lnSpc>
                        <a:spcBef>
                          <a:spcPts val="0"/>
                        </a:spcBef>
                        <a:spcAft>
                          <a:spcPts val="0"/>
                        </a:spcAft>
                        <a:buNone/>
                      </a:pPr>
                      <a:r>
                        <a:rPr lang="en-GB" sz="1400">
                          <a:solidFill>
                            <a:schemeClr val="accent6">
                              <a:lumMod val="75000"/>
                            </a:schemeClr>
                          </a:solidFill>
                          <a:latin typeface="Calibri" panose="020F0502020204030204" pitchFamily="34" charset="0"/>
                          <a:ea typeface="Arial"/>
                          <a:cs typeface="Calibri" panose="020F0502020204030204" pitchFamily="34" charset="0"/>
                          <a:sym typeface="Arial"/>
                        </a:rPr>
                        <a:t>21 (5.9)</a:t>
                      </a:r>
                      <a:endParaRPr>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tc>
                  <a:txBody>
                    <a:bodyPr/>
                    <a:lstStyle/>
                    <a:p>
                      <a:pPr marL="0" marR="0" lvl="0" indent="0" algn="ctr" rtl="0">
                        <a:lnSpc>
                          <a:spcPct val="115000"/>
                        </a:lnSpc>
                        <a:spcBef>
                          <a:spcPts val="0"/>
                        </a:spcBef>
                        <a:spcAft>
                          <a:spcPts val="0"/>
                        </a:spcAft>
                        <a:buNone/>
                      </a:pPr>
                      <a:r>
                        <a:rPr lang="en-GB" sz="1400">
                          <a:solidFill>
                            <a:schemeClr val="accent6">
                              <a:lumMod val="75000"/>
                            </a:schemeClr>
                          </a:solidFill>
                          <a:latin typeface="Calibri" panose="020F0502020204030204" pitchFamily="34" charset="0"/>
                          <a:ea typeface="Arial"/>
                          <a:cs typeface="Calibri" panose="020F0502020204030204" pitchFamily="34" charset="0"/>
                          <a:sym typeface="Arial"/>
                        </a:rPr>
                        <a:t>42 (11.9)</a:t>
                      </a:r>
                      <a:endParaRPr>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extLst>
                  <a:ext uri="{0D108BD9-81ED-4DB2-BD59-A6C34878D82A}">
                    <a16:rowId xmlns:a16="http://schemas.microsoft.com/office/drawing/2014/main" val="10002"/>
                  </a:ext>
                </a:extLst>
              </a:tr>
              <a:tr h="295975">
                <a:tc>
                  <a:txBody>
                    <a:bodyPr/>
                    <a:lstStyle/>
                    <a:p>
                      <a:pPr marL="92075" marR="0" lvl="0" indent="0" algn="l" rtl="0">
                        <a:lnSpc>
                          <a:spcPct val="115000"/>
                        </a:lnSpc>
                        <a:spcBef>
                          <a:spcPts val="0"/>
                        </a:spcBef>
                        <a:spcAft>
                          <a:spcPts val="0"/>
                        </a:spcAft>
                        <a:buNone/>
                      </a:pPr>
                      <a:r>
                        <a:rPr lang="en-GB" sz="1400">
                          <a:solidFill>
                            <a:schemeClr val="accent6">
                              <a:lumMod val="75000"/>
                            </a:schemeClr>
                          </a:solidFill>
                          <a:latin typeface="Calibri" panose="020F0502020204030204" pitchFamily="34" charset="0"/>
                          <a:ea typeface="Arial"/>
                          <a:cs typeface="Calibri" panose="020F0502020204030204" pitchFamily="34" charset="0"/>
                          <a:sym typeface="Arial"/>
                        </a:rPr>
                        <a:t>Deaths</a:t>
                      </a:r>
                      <a:endParaRPr>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tc>
                  <a:txBody>
                    <a:bodyPr/>
                    <a:lstStyle/>
                    <a:p>
                      <a:pPr marL="0" marR="0" lvl="0" indent="0" algn="ctr" rtl="0">
                        <a:lnSpc>
                          <a:spcPct val="115000"/>
                        </a:lnSpc>
                        <a:spcBef>
                          <a:spcPts val="0"/>
                        </a:spcBef>
                        <a:spcAft>
                          <a:spcPts val="0"/>
                        </a:spcAft>
                        <a:buNone/>
                      </a:pPr>
                      <a:r>
                        <a:rPr lang="en-GB" sz="1400">
                          <a:solidFill>
                            <a:schemeClr val="accent6">
                              <a:lumMod val="75000"/>
                            </a:schemeClr>
                          </a:solidFill>
                          <a:latin typeface="Calibri" panose="020F0502020204030204" pitchFamily="34" charset="0"/>
                          <a:ea typeface="Arial"/>
                          <a:cs typeface="Calibri" panose="020F0502020204030204" pitchFamily="34" charset="0"/>
                          <a:sym typeface="Arial"/>
                        </a:rPr>
                        <a:t>0</a:t>
                      </a:r>
                      <a:endParaRPr>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tc>
                  <a:txBody>
                    <a:bodyPr/>
                    <a:lstStyle/>
                    <a:p>
                      <a:pPr marL="0" marR="0" lvl="0" indent="0" algn="ctr" rtl="0">
                        <a:lnSpc>
                          <a:spcPct val="115000"/>
                        </a:lnSpc>
                        <a:spcBef>
                          <a:spcPts val="0"/>
                        </a:spcBef>
                        <a:spcAft>
                          <a:spcPts val="0"/>
                        </a:spcAft>
                        <a:buNone/>
                      </a:pPr>
                      <a:r>
                        <a:rPr lang="en-GB" sz="1400">
                          <a:solidFill>
                            <a:schemeClr val="accent6">
                              <a:lumMod val="75000"/>
                            </a:schemeClr>
                          </a:solidFill>
                          <a:latin typeface="Calibri" panose="020F0502020204030204" pitchFamily="34" charset="0"/>
                          <a:ea typeface="Arial"/>
                          <a:cs typeface="Calibri" panose="020F0502020204030204" pitchFamily="34" charset="0"/>
                          <a:sym typeface="Arial"/>
                        </a:rPr>
                        <a:t>0</a:t>
                      </a:r>
                      <a:endParaRPr>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extLst>
                  <a:ext uri="{0D108BD9-81ED-4DB2-BD59-A6C34878D82A}">
                    <a16:rowId xmlns:a16="http://schemas.microsoft.com/office/drawing/2014/main" val="10003"/>
                  </a:ext>
                </a:extLst>
              </a:tr>
              <a:tr h="295975">
                <a:tc>
                  <a:txBody>
                    <a:bodyPr/>
                    <a:lstStyle/>
                    <a:p>
                      <a:pPr marL="92075" marR="0" lvl="0" indent="0" algn="l" rtl="0">
                        <a:lnSpc>
                          <a:spcPct val="115000"/>
                        </a:lnSpc>
                        <a:spcBef>
                          <a:spcPts val="0"/>
                        </a:spcBef>
                        <a:spcAft>
                          <a:spcPts val="0"/>
                        </a:spcAft>
                        <a:buNone/>
                      </a:pPr>
                      <a:r>
                        <a:rPr lang="en-GB" sz="1400" dirty="0">
                          <a:solidFill>
                            <a:schemeClr val="accent6">
                              <a:lumMod val="75000"/>
                            </a:schemeClr>
                          </a:solidFill>
                          <a:latin typeface="Calibri" panose="020F0502020204030204" pitchFamily="34" charset="0"/>
                          <a:ea typeface="Arial"/>
                          <a:cs typeface="Calibri" panose="020F0502020204030204" pitchFamily="34" charset="0"/>
                          <a:sym typeface="Arial"/>
                        </a:rPr>
                        <a:t>Serious </a:t>
                      </a:r>
                      <a:r>
                        <a:rPr lang="en-GB" sz="1400" dirty="0" err="1">
                          <a:solidFill>
                            <a:schemeClr val="accent6">
                              <a:lumMod val="75000"/>
                            </a:schemeClr>
                          </a:solidFill>
                          <a:latin typeface="Calibri" panose="020F0502020204030204" pitchFamily="34" charset="0"/>
                          <a:ea typeface="Arial"/>
                          <a:cs typeface="Calibri" panose="020F0502020204030204" pitchFamily="34" charset="0"/>
                          <a:sym typeface="Arial"/>
                        </a:rPr>
                        <a:t>TEAEs</a:t>
                      </a:r>
                      <a:r>
                        <a:rPr lang="en-GB" sz="1400" baseline="30000" dirty="0" err="1">
                          <a:solidFill>
                            <a:schemeClr val="accent6">
                              <a:lumMod val="75000"/>
                            </a:schemeClr>
                          </a:solidFill>
                          <a:latin typeface="Calibri" panose="020F0502020204030204" pitchFamily="34" charset="0"/>
                          <a:ea typeface="Arial"/>
                          <a:cs typeface="Calibri" panose="020F0502020204030204" pitchFamily="34" charset="0"/>
                          <a:sym typeface="Arial"/>
                        </a:rPr>
                        <a:t>ǂ</a:t>
                      </a:r>
                      <a:endParaRPr dirty="0">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tc>
                  <a:txBody>
                    <a:bodyPr/>
                    <a:lstStyle/>
                    <a:p>
                      <a:pPr marL="0" marR="0" lvl="0" indent="0" algn="ctr" rtl="0">
                        <a:lnSpc>
                          <a:spcPct val="115000"/>
                        </a:lnSpc>
                        <a:spcBef>
                          <a:spcPts val="0"/>
                        </a:spcBef>
                        <a:spcAft>
                          <a:spcPts val="0"/>
                        </a:spcAft>
                        <a:buNone/>
                      </a:pPr>
                      <a:r>
                        <a:rPr lang="en-GB" sz="1400">
                          <a:solidFill>
                            <a:schemeClr val="accent6">
                              <a:lumMod val="75000"/>
                            </a:schemeClr>
                          </a:solidFill>
                          <a:latin typeface="Calibri" panose="020F0502020204030204" pitchFamily="34" charset="0"/>
                          <a:ea typeface="Arial"/>
                          <a:cs typeface="Calibri" panose="020F0502020204030204" pitchFamily="34" charset="0"/>
                          <a:sym typeface="Arial"/>
                        </a:rPr>
                        <a:t>8 (2.3)</a:t>
                      </a:r>
                      <a:endParaRPr>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tc>
                  <a:txBody>
                    <a:bodyPr/>
                    <a:lstStyle/>
                    <a:p>
                      <a:pPr marL="0" marR="0" lvl="0" indent="0" algn="ctr" rtl="0">
                        <a:lnSpc>
                          <a:spcPct val="115000"/>
                        </a:lnSpc>
                        <a:spcBef>
                          <a:spcPts val="0"/>
                        </a:spcBef>
                        <a:spcAft>
                          <a:spcPts val="0"/>
                        </a:spcAft>
                        <a:buNone/>
                      </a:pPr>
                      <a:r>
                        <a:rPr lang="en-GB" sz="1400">
                          <a:solidFill>
                            <a:schemeClr val="accent6">
                              <a:lumMod val="75000"/>
                            </a:schemeClr>
                          </a:solidFill>
                          <a:latin typeface="Calibri" panose="020F0502020204030204" pitchFamily="34" charset="0"/>
                          <a:ea typeface="Arial"/>
                          <a:cs typeface="Calibri" panose="020F0502020204030204" pitchFamily="34" charset="0"/>
                          <a:sym typeface="Arial"/>
                        </a:rPr>
                        <a:t>10 (2.8)</a:t>
                      </a:r>
                      <a:endParaRPr>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extLst>
                  <a:ext uri="{0D108BD9-81ED-4DB2-BD59-A6C34878D82A}">
                    <a16:rowId xmlns:a16="http://schemas.microsoft.com/office/drawing/2014/main" val="10004"/>
                  </a:ext>
                </a:extLst>
              </a:tr>
              <a:tr h="295975">
                <a:tc>
                  <a:txBody>
                    <a:bodyPr/>
                    <a:lstStyle/>
                    <a:p>
                      <a:pPr marL="92075" marR="0" lvl="0" indent="0" algn="l" rtl="0">
                        <a:lnSpc>
                          <a:spcPct val="115000"/>
                        </a:lnSpc>
                        <a:spcBef>
                          <a:spcPts val="0"/>
                        </a:spcBef>
                        <a:spcAft>
                          <a:spcPts val="0"/>
                        </a:spcAft>
                        <a:buNone/>
                      </a:pPr>
                      <a:r>
                        <a:rPr lang="en-GB" sz="1400">
                          <a:solidFill>
                            <a:schemeClr val="accent6">
                              <a:lumMod val="75000"/>
                            </a:schemeClr>
                          </a:solidFill>
                          <a:latin typeface="Calibri" panose="020F0502020204030204" pitchFamily="34" charset="0"/>
                          <a:ea typeface="Arial"/>
                          <a:cs typeface="Calibri" panose="020F0502020204030204" pitchFamily="34" charset="0"/>
                          <a:sym typeface="Arial"/>
                        </a:rPr>
                        <a:t>Drug-related</a:t>
                      </a:r>
                      <a:r>
                        <a:rPr lang="en-GB" sz="1400" baseline="30000">
                          <a:solidFill>
                            <a:schemeClr val="accent6">
                              <a:lumMod val="75000"/>
                            </a:schemeClr>
                          </a:solidFill>
                          <a:latin typeface="Calibri" panose="020F0502020204030204" pitchFamily="34" charset="0"/>
                          <a:ea typeface="Arial"/>
                          <a:cs typeface="Calibri" panose="020F0502020204030204" pitchFamily="34" charset="0"/>
                          <a:sym typeface="Arial"/>
                        </a:rPr>
                        <a:t>†</a:t>
                      </a:r>
                      <a:r>
                        <a:rPr lang="en-GB" sz="1400">
                          <a:solidFill>
                            <a:schemeClr val="accent6">
                              <a:lumMod val="75000"/>
                            </a:schemeClr>
                          </a:solidFill>
                          <a:latin typeface="Calibri" panose="020F0502020204030204" pitchFamily="34" charset="0"/>
                          <a:ea typeface="Arial"/>
                          <a:cs typeface="Calibri" panose="020F0502020204030204" pitchFamily="34" charset="0"/>
                          <a:sym typeface="Arial"/>
                        </a:rPr>
                        <a:t> serious TEAEs</a:t>
                      </a:r>
                      <a:endParaRPr>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tc>
                  <a:txBody>
                    <a:bodyPr/>
                    <a:lstStyle/>
                    <a:p>
                      <a:pPr marL="0" marR="0" lvl="0" indent="0" algn="ctr" rtl="0">
                        <a:lnSpc>
                          <a:spcPct val="115000"/>
                        </a:lnSpc>
                        <a:spcBef>
                          <a:spcPts val="0"/>
                        </a:spcBef>
                        <a:spcAft>
                          <a:spcPts val="0"/>
                        </a:spcAft>
                        <a:buNone/>
                      </a:pPr>
                      <a:r>
                        <a:rPr lang="en-GB" sz="1400" dirty="0">
                          <a:solidFill>
                            <a:schemeClr val="accent6">
                              <a:lumMod val="75000"/>
                            </a:schemeClr>
                          </a:solidFill>
                          <a:latin typeface="Calibri" panose="020F0502020204030204" pitchFamily="34" charset="0"/>
                          <a:ea typeface="Arial"/>
                          <a:cs typeface="Calibri" panose="020F0502020204030204" pitchFamily="34" charset="0"/>
                          <a:sym typeface="Arial"/>
                        </a:rPr>
                        <a:t>1 (0.3)</a:t>
                      </a:r>
                      <a:endParaRPr dirty="0">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tc>
                  <a:txBody>
                    <a:bodyPr/>
                    <a:lstStyle/>
                    <a:p>
                      <a:pPr marL="0" marR="0" lvl="0" indent="0" algn="ctr" rtl="0">
                        <a:lnSpc>
                          <a:spcPct val="115000"/>
                        </a:lnSpc>
                        <a:spcBef>
                          <a:spcPts val="0"/>
                        </a:spcBef>
                        <a:spcAft>
                          <a:spcPts val="0"/>
                        </a:spcAft>
                        <a:buNone/>
                      </a:pPr>
                      <a:r>
                        <a:rPr lang="en-GB" sz="1400">
                          <a:solidFill>
                            <a:schemeClr val="accent6">
                              <a:lumMod val="75000"/>
                            </a:schemeClr>
                          </a:solidFill>
                          <a:latin typeface="Calibri" panose="020F0502020204030204" pitchFamily="34" charset="0"/>
                          <a:ea typeface="Arial"/>
                          <a:cs typeface="Calibri" panose="020F0502020204030204" pitchFamily="34" charset="0"/>
                          <a:sym typeface="Arial"/>
                        </a:rPr>
                        <a:t>2 (0.6)</a:t>
                      </a:r>
                      <a:endParaRPr>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extLst>
                  <a:ext uri="{0D108BD9-81ED-4DB2-BD59-A6C34878D82A}">
                    <a16:rowId xmlns:a16="http://schemas.microsoft.com/office/drawing/2014/main" val="10005"/>
                  </a:ext>
                </a:extLst>
              </a:tr>
              <a:tr h="295975">
                <a:tc>
                  <a:txBody>
                    <a:bodyPr/>
                    <a:lstStyle/>
                    <a:p>
                      <a:pPr marL="92075" marR="0" lvl="0" indent="0" algn="l" rtl="0">
                        <a:lnSpc>
                          <a:spcPct val="115000"/>
                        </a:lnSpc>
                        <a:spcBef>
                          <a:spcPts val="0"/>
                        </a:spcBef>
                        <a:spcAft>
                          <a:spcPts val="0"/>
                        </a:spcAft>
                        <a:buNone/>
                      </a:pPr>
                      <a:r>
                        <a:rPr lang="en-GB" sz="1400">
                          <a:solidFill>
                            <a:schemeClr val="accent6">
                              <a:lumMod val="75000"/>
                            </a:schemeClr>
                          </a:solidFill>
                          <a:latin typeface="Calibri" panose="020F0502020204030204" pitchFamily="34" charset="0"/>
                          <a:ea typeface="Arial"/>
                          <a:cs typeface="Calibri" panose="020F0502020204030204" pitchFamily="34" charset="0"/>
                          <a:sym typeface="Arial"/>
                        </a:rPr>
                        <a:t>TEAEs leading to permanent discontinuation of study drug</a:t>
                      </a:r>
                      <a:endParaRPr>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tc>
                  <a:txBody>
                    <a:bodyPr/>
                    <a:lstStyle/>
                    <a:p>
                      <a:pPr marL="0" marR="0" lvl="0" indent="0" algn="ctr" rtl="0">
                        <a:lnSpc>
                          <a:spcPct val="115000"/>
                        </a:lnSpc>
                        <a:spcBef>
                          <a:spcPts val="0"/>
                        </a:spcBef>
                        <a:spcAft>
                          <a:spcPts val="0"/>
                        </a:spcAft>
                        <a:buNone/>
                      </a:pPr>
                      <a:r>
                        <a:rPr lang="en-GB" sz="1400" dirty="0">
                          <a:solidFill>
                            <a:schemeClr val="accent6">
                              <a:lumMod val="75000"/>
                            </a:schemeClr>
                          </a:solidFill>
                          <a:latin typeface="Calibri" panose="020F0502020204030204" pitchFamily="34" charset="0"/>
                          <a:ea typeface="Arial"/>
                          <a:cs typeface="Calibri" panose="020F0502020204030204" pitchFamily="34" charset="0"/>
                          <a:sym typeface="Arial"/>
                        </a:rPr>
                        <a:t>4 (1.1)</a:t>
                      </a:r>
                      <a:endParaRPr dirty="0">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tc>
                  <a:txBody>
                    <a:bodyPr/>
                    <a:lstStyle/>
                    <a:p>
                      <a:pPr marL="0" marR="0" lvl="0" indent="0" algn="ctr" rtl="0">
                        <a:lnSpc>
                          <a:spcPct val="115000"/>
                        </a:lnSpc>
                        <a:spcBef>
                          <a:spcPts val="0"/>
                        </a:spcBef>
                        <a:spcAft>
                          <a:spcPts val="0"/>
                        </a:spcAft>
                        <a:buNone/>
                      </a:pPr>
                      <a:r>
                        <a:rPr lang="en-GB" sz="1400">
                          <a:solidFill>
                            <a:schemeClr val="accent6">
                              <a:lumMod val="75000"/>
                            </a:schemeClr>
                          </a:solidFill>
                          <a:latin typeface="Calibri" panose="020F0502020204030204" pitchFamily="34" charset="0"/>
                          <a:ea typeface="Arial"/>
                          <a:cs typeface="Calibri" panose="020F0502020204030204" pitchFamily="34" charset="0"/>
                          <a:sym typeface="Arial"/>
                        </a:rPr>
                        <a:t>7 (2.0)</a:t>
                      </a:r>
                      <a:endParaRPr>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extLst>
                  <a:ext uri="{0D108BD9-81ED-4DB2-BD59-A6C34878D82A}">
                    <a16:rowId xmlns:a16="http://schemas.microsoft.com/office/drawing/2014/main" val="10006"/>
                  </a:ext>
                </a:extLst>
              </a:tr>
              <a:tr h="295975">
                <a:tc>
                  <a:txBody>
                    <a:bodyPr/>
                    <a:lstStyle/>
                    <a:p>
                      <a:pPr marL="92075" marR="0" lvl="0" indent="0" algn="l" rtl="0">
                        <a:lnSpc>
                          <a:spcPct val="115000"/>
                        </a:lnSpc>
                        <a:spcBef>
                          <a:spcPts val="0"/>
                        </a:spcBef>
                        <a:spcAft>
                          <a:spcPts val="0"/>
                        </a:spcAft>
                        <a:buClr>
                          <a:schemeClr val="dk2"/>
                        </a:buClr>
                        <a:buSzPts val="1400"/>
                        <a:buFont typeface="Arial"/>
                        <a:buNone/>
                      </a:pPr>
                      <a:r>
                        <a:rPr lang="en-GB" sz="1400" dirty="0">
                          <a:solidFill>
                            <a:schemeClr val="accent6">
                              <a:lumMod val="75000"/>
                            </a:schemeClr>
                          </a:solidFill>
                          <a:latin typeface="Calibri" panose="020F0502020204030204" pitchFamily="34" charset="0"/>
                          <a:ea typeface="Arial"/>
                          <a:cs typeface="Calibri" panose="020F0502020204030204" pitchFamily="34" charset="0"/>
                          <a:sym typeface="Arial"/>
                        </a:rPr>
                        <a:t>Drug-related</a:t>
                      </a:r>
                      <a:r>
                        <a:rPr lang="en-GB" sz="1400" baseline="30000" dirty="0">
                          <a:solidFill>
                            <a:schemeClr val="accent6">
                              <a:lumMod val="75000"/>
                            </a:schemeClr>
                          </a:solidFill>
                          <a:latin typeface="Calibri" panose="020F0502020204030204" pitchFamily="34" charset="0"/>
                          <a:ea typeface="Arial"/>
                          <a:cs typeface="Calibri" panose="020F0502020204030204" pitchFamily="34" charset="0"/>
                          <a:sym typeface="Arial"/>
                        </a:rPr>
                        <a:t>†</a:t>
                      </a:r>
                      <a:r>
                        <a:rPr lang="en-GB" sz="1400" dirty="0">
                          <a:solidFill>
                            <a:schemeClr val="accent6">
                              <a:lumMod val="75000"/>
                            </a:schemeClr>
                          </a:solidFill>
                          <a:latin typeface="Calibri" panose="020F0502020204030204" pitchFamily="34" charset="0"/>
                          <a:ea typeface="Arial"/>
                          <a:cs typeface="Calibri" panose="020F0502020204030204" pitchFamily="34" charset="0"/>
                          <a:sym typeface="Arial"/>
                        </a:rPr>
                        <a:t> TEAEs leading to permanent discontinuation of study drug</a:t>
                      </a:r>
                      <a:endParaRPr dirty="0">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tc>
                  <a:txBody>
                    <a:bodyPr/>
                    <a:lstStyle/>
                    <a:p>
                      <a:pPr marL="0" marR="0" lvl="0" indent="0" algn="ctr" rtl="0">
                        <a:lnSpc>
                          <a:spcPct val="115000"/>
                        </a:lnSpc>
                        <a:spcBef>
                          <a:spcPts val="0"/>
                        </a:spcBef>
                        <a:spcAft>
                          <a:spcPts val="0"/>
                        </a:spcAft>
                        <a:buNone/>
                      </a:pPr>
                      <a:r>
                        <a:rPr lang="en-GB" sz="1400" dirty="0">
                          <a:solidFill>
                            <a:schemeClr val="accent6">
                              <a:lumMod val="75000"/>
                            </a:schemeClr>
                          </a:solidFill>
                          <a:latin typeface="Calibri" panose="020F0502020204030204" pitchFamily="34" charset="0"/>
                          <a:ea typeface="Arial"/>
                          <a:cs typeface="Calibri" panose="020F0502020204030204" pitchFamily="34" charset="0"/>
                          <a:sym typeface="Arial"/>
                        </a:rPr>
                        <a:t>2 (0.6)</a:t>
                      </a:r>
                      <a:endParaRPr dirty="0">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tc>
                  <a:txBody>
                    <a:bodyPr/>
                    <a:lstStyle/>
                    <a:p>
                      <a:pPr marL="0" marR="0" lvl="0" indent="0" algn="ctr" rtl="0">
                        <a:lnSpc>
                          <a:spcPct val="115000"/>
                        </a:lnSpc>
                        <a:spcBef>
                          <a:spcPts val="0"/>
                        </a:spcBef>
                        <a:spcAft>
                          <a:spcPts val="0"/>
                        </a:spcAft>
                        <a:buNone/>
                      </a:pPr>
                      <a:r>
                        <a:rPr lang="en-GB" sz="1400" dirty="0">
                          <a:solidFill>
                            <a:schemeClr val="accent6">
                              <a:lumMod val="75000"/>
                            </a:schemeClr>
                          </a:solidFill>
                          <a:latin typeface="Calibri" panose="020F0502020204030204" pitchFamily="34" charset="0"/>
                          <a:ea typeface="Arial"/>
                          <a:cs typeface="Calibri" panose="020F0502020204030204" pitchFamily="34" charset="0"/>
                          <a:sym typeface="Arial"/>
                        </a:rPr>
                        <a:t>6 (1.7)</a:t>
                      </a:r>
                      <a:endParaRPr dirty="0">
                        <a:solidFill>
                          <a:schemeClr val="accent6">
                            <a:lumMod val="75000"/>
                          </a:schemeClr>
                        </a:solidFill>
                        <a:latin typeface="Calibri" panose="020F0502020204030204" pitchFamily="34" charset="0"/>
                        <a:cs typeface="Calibri" panose="020F0502020204030204" pitchFamily="34" charset="0"/>
                      </a:endParaRPr>
                    </a:p>
                  </a:txBody>
                  <a:tcPr marL="68575" marR="68575" marT="0" marB="0" anchor="ctr"/>
                </a:tc>
                <a:extLst>
                  <a:ext uri="{0D108BD9-81ED-4DB2-BD59-A6C34878D82A}">
                    <a16:rowId xmlns:a16="http://schemas.microsoft.com/office/drawing/2014/main" val="10007"/>
                  </a:ext>
                </a:extLst>
              </a:tr>
            </a:tbl>
          </a:graphicData>
        </a:graphic>
      </p:graphicFrame>
      <p:sp>
        <p:nvSpPr>
          <p:cNvPr id="3" name="Google Shape;194;p9">
            <a:extLst>
              <a:ext uri="{FF2B5EF4-FFF2-40B4-BE49-F238E27FC236}">
                <a16:creationId xmlns:a16="http://schemas.microsoft.com/office/drawing/2014/main" id="{7FC9CE28-A2BC-D9ED-6FD6-47D6F04912D7}"/>
              </a:ext>
            </a:extLst>
          </p:cNvPr>
          <p:cNvSpPr txBox="1">
            <a:spLocks/>
          </p:cNvSpPr>
          <p:nvPr/>
        </p:nvSpPr>
        <p:spPr>
          <a:xfrm>
            <a:off x="336241" y="451456"/>
            <a:ext cx="10944335" cy="685802"/>
          </a:xfrm>
          <a:prstGeom prst="rect">
            <a:avLst/>
          </a:prstGeom>
          <a:no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0"/>
              </a:spcBef>
              <a:spcAft>
                <a:spcPts val="0"/>
              </a:spcAft>
              <a:buClr>
                <a:schemeClr val="dk2"/>
              </a:buClr>
              <a:buSzPts val="2000"/>
              <a:buFont typeface="Arial"/>
              <a:buNone/>
              <a:defRPr sz="3600" b="1" kern="1100" baseline="0">
                <a:solidFill>
                  <a:schemeClr val="bg1"/>
                </a:solidFill>
                <a:latin typeface="Calibri" panose="020F0502020204030204" pitchFamily="34" charset="0"/>
                <a:ea typeface="+mj-ea"/>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ea typeface="Verdana" panose="020B0604030504040204" pitchFamily="34" charset="0"/>
              </a:rPr>
              <a:t>Treatment emergent adverse events (SAF)</a:t>
            </a:r>
          </a:p>
        </p:txBody>
      </p:sp>
      <p:sp>
        <p:nvSpPr>
          <p:cNvPr id="4" name="Text Placeholder 4">
            <a:extLst>
              <a:ext uri="{FF2B5EF4-FFF2-40B4-BE49-F238E27FC236}">
                <a16:creationId xmlns:a16="http://schemas.microsoft.com/office/drawing/2014/main" id="{523B7641-44F5-F6F3-D634-2336A2BD9261}"/>
              </a:ext>
            </a:extLst>
          </p:cNvPr>
          <p:cNvSpPr txBox="1">
            <a:spLocks/>
          </p:cNvSpPr>
          <p:nvPr/>
        </p:nvSpPr>
        <p:spPr>
          <a:xfrm>
            <a:off x="336240" y="5589240"/>
            <a:ext cx="10656303" cy="1124744"/>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The SAF included all randomized patients who took ≥1 dose of double‑blind study drug.</a:t>
            </a:r>
            <a:br>
              <a:rPr lang="en-US" sz="1000" dirty="0">
                <a:solidFill>
                  <a:schemeClr val="bg1">
                    <a:lumMod val="50000"/>
                  </a:schemeClr>
                </a:solidFill>
              </a:rPr>
            </a:br>
            <a:r>
              <a:rPr lang="en-US" sz="1000" dirty="0">
                <a:solidFill>
                  <a:schemeClr val="bg1">
                    <a:lumMod val="50000"/>
                  </a:schemeClr>
                </a:solidFill>
              </a:rPr>
              <a:t>TEAE refers to an adverse event which started or worsened in the period from first double-blind medication intake until 30 days after the last double-blind medication intake. Serious TEAEs with a start date reported until 30 days after the last double-blind medication intake were also summarized as TEAEs.</a:t>
            </a:r>
            <a:br>
              <a:rPr lang="en-US" sz="1000" dirty="0">
                <a:solidFill>
                  <a:schemeClr val="bg1">
                    <a:lumMod val="50000"/>
                  </a:schemeClr>
                </a:solidFill>
              </a:rPr>
            </a:br>
            <a:r>
              <a:rPr lang="en-US" sz="1000" dirty="0">
                <a:solidFill>
                  <a:schemeClr val="bg1">
                    <a:lumMod val="50000"/>
                  </a:schemeClr>
                </a:solidFill>
              </a:rPr>
              <a:t>*Per MedDRA version 18.1. </a:t>
            </a:r>
            <a:r>
              <a:rPr lang="en-US" sz="1000" baseline="30000" dirty="0">
                <a:solidFill>
                  <a:schemeClr val="bg1">
                    <a:lumMod val="50000"/>
                  </a:schemeClr>
                </a:solidFill>
              </a:rPr>
              <a:t>†</a:t>
            </a:r>
            <a:r>
              <a:rPr lang="en-US" sz="1000" dirty="0">
                <a:solidFill>
                  <a:schemeClr val="bg1">
                    <a:lumMod val="50000"/>
                  </a:schemeClr>
                </a:solidFill>
              </a:rPr>
              <a:t>Possible or probable, as assessed by the investigator or records where relationship was missing. </a:t>
            </a:r>
            <a:r>
              <a:rPr lang="en-US" sz="1000" baseline="30000" dirty="0" err="1">
                <a:solidFill>
                  <a:schemeClr val="bg1">
                    <a:lumMod val="50000"/>
                  </a:schemeClr>
                </a:solidFill>
              </a:rPr>
              <a:t>ǂ</a:t>
            </a:r>
            <a:r>
              <a:rPr lang="en-US" sz="1000" dirty="0" err="1">
                <a:solidFill>
                  <a:schemeClr val="bg1">
                    <a:lumMod val="50000"/>
                  </a:schemeClr>
                </a:solidFill>
              </a:rPr>
              <a:t>Included</a:t>
            </a:r>
            <a:r>
              <a:rPr lang="en-US" sz="1000" dirty="0">
                <a:solidFill>
                  <a:schemeClr val="bg1">
                    <a:lumMod val="50000"/>
                  </a:schemeClr>
                </a:solidFill>
              </a:rPr>
              <a:t> SAEs upgraded by the sponsor based on review of the sponsor’s list of always serious terms, if any upgrade was done.</a:t>
            </a:r>
            <a:br>
              <a:rPr lang="en-US" sz="1000" dirty="0">
                <a:solidFill>
                  <a:schemeClr val="bg1">
                    <a:lumMod val="50000"/>
                  </a:schemeClr>
                </a:solidFill>
              </a:rPr>
            </a:br>
            <a:r>
              <a:rPr lang="en-US" sz="1000" dirty="0">
                <a:solidFill>
                  <a:schemeClr val="bg1">
                    <a:lumMod val="50000"/>
                  </a:schemeClr>
                </a:solidFill>
              </a:rPr>
              <a:t>SAE, serious adverse event; SAF, safety analysis set; TEAE, treatment-emergent adverse event</a:t>
            </a:r>
            <a:br>
              <a:rPr lang="en-US" sz="1000" dirty="0">
                <a:solidFill>
                  <a:schemeClr val="bg1">
                    <a:lumMod val="50000"/>
                  </a:schemeClr>
                </a:solidFill>
              </a:rPr>
            </a:br>
            <a:r>
              <a:rPr lang="en-US" sz="1000" dirty="0">
                <a:solidFill>
                  <a:schemeClr val="bg1">
                    <a:lumMod val="50000"/>
                  </a:schemeClr>
                </a:solidFill>
              </a:rPr>
              <a:t>Kaplan SA, et al. </a:t>
            </a:r>
            <a:r>
              <a:rPr lang="es-ES" sz="1000" i="1" dirty="0">
                <a:solidFill>
                  <a:schemeClr val="bg1">
                    <a:lumMod val="50000"/>
                  </a:schemeClr>
                </a:solidFill>
              </a:rPr>
              <a:t>J </a:t>
            </a:r>
            <a:r>
              <a:rPr lang="es-ES" sz="1000" i="1" dirty="0" err="1">
                <a:solidFill>
                  <a:schemeClr val="bg1">
                    <a:lumMod val="50000"/>
                  </a:schemeClr>
                </a:solidFill>
              </a:rPr>
              <a:t>Urol</a:t>
            </a:r>
            <a:r>
              <a:rPr lang="es-ES" sz="1000" i="1" dirty="0">
                <a:solidFill>
                  <a:schemeClr val="bg1">
                    <a:lumMod val="50000"/>
                  </a:schemeClr>
                </a:solidFill>
              </a:rPr>
              <a:t>. </a:t>
            </a:r>
            <a:r>
              <a:rPr lang="es-ES" sz="1000" dirty="0">
                <a:solidFill>
                  <a:schemeClr val="bg1">
                    <a:lumMod val="50000"/>
                  </a:schemeClr>
                </a:solidFill>
              </a:rPr>
              <a:t>2020 Jun;203(6):1163-1171.</a:t>
            </a:r>
            <a:endParaRPr lang="en-US" sz="1000" dirty="0">
              <a:solidFill>
                <a:schemeClr val="bg1">
                  <a:lumMod val="50000"/>
                </a:schemeClr>
              </a:solidFill>
            </a:endParaRPr>
          </a:p>
        </p:txBody>
      </p:sp>
    </p:spTree>
    <p:extLst>
      <p:ext uri="{BB962C8B-B14F-4D97-AF65-F5344CB8AC3E}">
        <p14:creationId xmlns:p14="http://schemas.microsoft.com/office/powerpoint/2010/main" val="1014528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40" y="188640"/>
            <a:ext cx="11154186" cy="1200329"/>
          </a:xfrm>
        </p:spPr>
        <p:txBody>
          <a:bodyPr/>
          <a:lstStyle/>
          <a:p>
            <a:r>
              <a:rPr lang="en-SG" sz="3600" b="1" dirty="0">
                <a:solidFill>
                  <a:schemeClr val="bg1"/>
                </a:solidFill>
                <a:latin typeface="Calibri" panose="020F0502020204030204" pitchFamily="34" charset="0"/>
                <a:ea typeface="Verdana" panose="020B0604030504040204" pitchFamily="34" charset="0"/>
                <a:cs typeface="Calibri" panose="020F0502020204030204" pitchFamily="34" charset="0"/>
              </a:rPr>
              <a:t>Antimuscarinics are effective against LUTS but must be used with caution</a:t>
            </a:r>
            <a:r>
              <a:rPr lang="en-US" sz="3600" b="1" dirty="0">
                <a:solidFill>
                  <a:schemeClr val="bg1"/>
                </a:solidFill>
                <a:latin typeface="Calibri" panose="020F0502020204030204" pitchFamily="34" charset="0"/>
                <a:ea typeface="Verdana" panose="020B060403050404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D9D1FDC4-073F-F3B8-733E-CFFF0EBA054E}"/>
              </a:ext>
            </a:extLst>
          </p:cNvPr>
          <p:cNvSpPr txBox="1"/>
          <p:nvPr/>
        </p:nvSpPr>
        <p:spPr>
          <a:xfrm>
            <a:off x="329186" y="1700808"/>
            <a:ext cx="11161240" cy="3277820"/>
          </a:xfrm>
          <a:prstGeom prst="rect">
            <a:avLst/>
          </a:prstGeom>
          <a:solidFill>
            <a:schemeClr val="bg1"/>
          </a:solidFill>
        </p:spPr>
        <p:txBody>
          <a:bodyPr wrap="square" lIns="0" tIns="0" rIns="0" bIns="0">
            <a:spAutoFit/>
          </a:bodyPr>
          <a:lstStyle/>
          <a:p>
            <a:pPr marL="457200" indent="-457200">
              <a:spcAft>
                <a:spcPts val="1800"/>
              </a:spcAft>
              <a:buFont typeface="Arial" panose="020B0604020202020204" pitchFamily="34" charset="0"/>
              <a:buChar char="•"/>
            </a:pPr>
            <a:r>
              <a:rPr lang="en-US" sz="2400" b="1" dirty="0">
                <a:solidFill>
                  <a:schemeClr val="accent6">
                    <a:lumMod val="75000"/>
                  </a:schemeClr>
                </a:solidFill>
                <a:latin typeface="Calibri" panose="020F0502020204030204" pitchFamily="34" charset="0"/>
                <a:cs typeface="Calibri" panose="020F0502020204030204" pitchFamily="34" charset="0"/>
              </a:rPr>
              <a:t>Antimuscarinics is recommended for use in men with moderate-to-severe LUTS who mainly have bladder storage symptoms</a:t>
            </a:r>
            <a:r>
              <a:rPr lang="en-US" sz="2400" b="1" baseline="30000" dirty="0">
                <a:solidFill>
                  <a:schemeClr val="accent6">
                    <a:lumMod val="75000"/>
                  </a:schemeClr>
                </a:solidFill>
                <a:latin typeface="Calibri" panose="020F0502020204030204" pitchFamily="34" charset="0"/>
                <a:cs typeface="Calibri" panose="020F0502020204030204" pitchFamily="34" charset="0"/>
              </a:rPr>
              <a:t>1</a:t>
            </a:r>
          </a:p>
          <a:p>
            <a:pPr marL="457200" indent="-457200">
              <a:spcAft>
                <a:spcPts val="1800"/>
              </a:spcAft>
              <a:buFont typeface="Arial" panose="020B0604020202020204" pitchFamily="34" charset="0"/>
              <a:buChar char="•"/>
            </a:pPr>
            <a:r>
              <a:rPr lang="en-US" sz="2400" dirty="0">
                <a:solidFill>
                  <a:schemeClr val="accent6">
                    <a:lumMod val="75000"/>
                  </a:schemeClr>
                </a:solidFill>
                <a:latin typeface="Calibri" panose="020F0502020204030204" pitchFamily="34" charset="0"/>
                <a:cs typeface="Calibri" panose="020F0502020204030204" pitchFamily="34" charset="0"/>
              </a:rPr>
              <a:t>However,  antimuscarinics </a:t>
            </a:r>
            <a:r>
              <a:rPr lang="en-US" sz="2400" b="1" dirty="0">
                <a:solidFill>
                  <a:schemeClr val="accent6">
                    <a:lumMod val="75000"/>
                  </a:schemeClr>
                </a:solidFill>
                <a:latin typeface="Calibri" panose="020F0502020204030204" pitchFamily="34" charset="0"/>
                <a:cs typeface="Calibri" panose="020F0502020204030204" pitchFamily="34" charset="0"/>
              </a:rPr>
              <a:t>cannot be used in men with a PVR volume &gt;150 mL</a:t>
            </a:r>
            <a:r>
              <a:rPr lang="en-US" sz="2400" b="1" baseline="30000" dirty="0">
                <a:solidFill>
                  <a:schemeClr val="accent6">
                    <a:lumMod val="75000"/>
                  </a:schemeClr>
                </a:solidFill>
                <a:latin typeface="Calibri" panose="020F0502020204030204" pitchFamily="34" charset="0"/>
                <a:cs typeface="Calibri" panose="020F0502020204030204" pitchFamily="34" charset="0"/>
              </a:rPr>
              <a:t>2</a:t>
            </a:r>
          </a:p>
          <a:p>
            <a:pPr marL="457200" indent="-457200">
              <a:spcAft>
                <a:spcPts val="1800"/>
              </a:spcAft>
              <a:buFont typeface="Arial" panose="020B0604020202020204" pitchFamily="34" charset="0"/>
              <a:buChar char="•"/>
            </a:pPr>
            <a:r>
              <a:rPr lang="en-US" sz="2400" dirty="0">
                <a:solidFill>
                  <a:schemeClr val="accent6">
                    <a:lumMod val="75000"/>
                  </a:schemeClr>
                </a:solidFill>
                <a:latin typeface="Calibri" panose="020F0502020204030204" pitchFamily="34" charset="0"/>
                <a:cs typeface="Calibri" panose="020F0502020204030204" pitchFamily="34" charset="0"/>
              </a:rPr>
              <a:t>Caution must prevail in using </a:t>
            </a:r>
            <a:r>
              <a:rPr lang="en-US" sz="2400" b="1" dirty="0">
                <a:solidFill>
                  <a:schemeClr val="accent6">
                    <a:lumMod val="75000"/>
                  </a:schemeClr>
                </a:solidFill>
                <a:latin typeface="Calibri" panose="020F0502020204030204" pitchFamily="34" charset="0"/>
                <a:cs typeface="Calibri" panose="020F0502020204030204" pitchFamily="34" charset="0"/>
              </a:rPr>
              <a:t>long-term antimuscarinic treatment in elderly patients </a:t>
            </a:r>
            <a:r>
              <a:rPr lang="en-US" sz="2400" dirty="0">
                <a:solidFill>
                  <a:schemeClr val="accent6">
                    <a:lumMod val="75000"/>
                  </a:schemeClr>
                </a:solidFill>
                <a:latin typeface="Calibri" panose="020F0502020204030204" pitchFamily="34" charset="0"/>
                <a:cs typeface="Calibri" panose="020F0502020204030204" pitchFamily="34" charset="0"/>
              </a:rPr>
              <a:t>and especially those at risk of cognitive dysfunction</a:t>
            </a:r>
            <a:r>
              <a:rPr lang="en-US" sz="2400" baseline="30000" dirty="0">
                <a:solidFill>
                  <a:schemeClr val="accent6">
                    <a:lumMod val="75000"/>
                  </a:schemeClr>
                </a:solidFill>
                <a:latin typeface="Calibri" panose="020F0502020204030204" pitchFamily="34" charset="0"/>
                <a:cs typeface="Calibri" panose="020F0502020204030204" pitchFamily="34" charset="0"/>
              </a:rPr>
              <a:t>3</a:t>
            </a:r>
          </a:p>
          <a:p>
            <a:pPr marL="457200" indent="-457200">
              <a:spcAft>
                <a:spcPts val="1800"/>
              </a:spcAft>
              <a:buFont typeface="Arial" panose="020B0604020202020204" pitchFamily="34" charset="0"/>
              <a:buChar char="•"/>
            </a:pPr>
            <a:r>
              <a:rPr lang="en-US" sz="2400" dirty="0">
                <a:solidFill>
                  <a:schemeClr val="accent6">
                    <a:lumMod val="75000"/>
                  </a:schemeClr>
                </a:solidFill>
                <a:latin typeface="Calibri" panose="020F0502020204030204" pitchFamily="34" charset="0"/>
                <a:cs typeface="Calibri" panose="020F0502020204030204" pitchFamily="34" charset="0"/>
              </a:rPr>
              <a:t>Treatment with antimuscarinics is typically associated with </a:t>
            </a:r>
            <a:r>
              <a:rPr lang="en-US" sz="2400" b="1" dirty="0">
                <a:solidFill>
                  <a:schemeClr val="accent6">
                    <a:lumMod val="75000"/>
                  </a:schemeClr>
                </a:solidFill>
                <a:latin typeface="Calibri" panose="020F0502020204030204" pitchFamily="34" charset="0"/>
                <a:cs typeface="Calibri" panose="020F0502020204030204" pitchFamily="34" charset="0"/>
              </a:rPr>
              <a:t>frequent adverse events </a:t>
            </a:r>
            <a:r>
              <a:rPr lang="en-US" sz="2400" dirty="0">
                <a:solidFill>
                  <a:schemeClr val="accent6">
                    <a:lumMod val="75000"/>
                  </a:schemeClr>
                </a:solidFill>
                <a:latin typeface="Calibri" panose="020F0502020204030204" pitchFamily="34" charset="0"/>
                <a:cs typeface="Calibri" panose="020F0502020204030204" pitchFamily="34" charset="0"/>
              </a:rPr>
              <a:t>(dry mouth, constipation) and risk of urinary retention</a:t>
            </a:r>
            <a:r>
              <a:rPr lang="en-US" sz="2400" baseline="30000" dirty="0">
                <a:solidFill>
                  <a:schemeClr val="accent6">
                    <a:lumMod val="75000"/>
                  </a:schemeClr>
                </a:solidFill>
                <a:latin typeface="Calibri" panose="020F0502020204030204" pitchFamily="34" charset="0"/>
                <a:cs typeface="Calibri" panose="020F0502020204030204" pitchFamily="34" charset="0"/>
              </a:rPr>
              <a:t>3</a:t>
            </a:r>
            <a:endParaRPr lang="en-SG" sz="2400" b="1" baseline="30000" dirty="0">
              <a:solidFill>
                <a:schemeClr val="accent6">
                  <a:lumMod val="75000"/>
                </a:schemeClr>
              </a:solidFill>
              <a:latin typeface="Calibri" panose="020F0502020204030204" pitchFamily="34" charset="0"/>
              <a:cs typeface="Calibri" panose="020F0502020204030204" pitchFamily="34" charset="0"/>
            </a:endParaRPr>
          </a:p>
        </p:txBody>
      </p:sp>
      <p:sp>
        <p:nvSpPr>
          <p:cNvPr id="3" name="Text Placeholder 4">
            <a:extLst>
              <a:ext uri="{FF2B5EF4-FFF2-40B4-BE49-F238E27FC236}">
                <a16:creationId xmlns:a16="http://schemas.microsoft.com/office/drawing/2014/main" id="{57A16B58-F810-A0D1-C532-166BD540D410}"/>
              </a:ext>
            </a:extLst>
          </p:cNvPr>
          <p:cNvSpPr txBox="1">
            <a:spLocks/>
          </p:cNvSpPr>
          <p:nvPr/>
        </p:nvSpPr>
        <p:spPr>
          <a:xfrm>
            <a:off x="336240" y="5877272"/>
            <a:ext cx="10728312" cy="836712"/>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LUTS, lower urinary tract symptoms; PVR, postvoid residual.</a:t>
            </a:r>
            <a:br>
              <a:rPr lang="en-US" sz="1000" dirty="0">
                <a:solidFill>
                  <a:schemeClr val="bg1">
                    <a:lumMod val="50000"/>
                  </a:schemeClr>
                </a:solidFill>
              </a:rPr>
            </a:br>
            <a:r>
              <a:rPr lang="en-US" sz="1000" dirty="0">
                <a:solidFill>
                  <a:schemeClr val="bg1">
                    <a:lumMod val="50000"/>
                  </a:schemeClr>
                </a:solidFill>
              </a:rPr>
              <a:t>1. </a:t>
            </a:r>
            <a:r>
              <a:rPr lang="en-US" sz="1000" dirty="0" err="1">
                <a:solidFill>
                  <a:schemeClr val="bg1">
                    <a:lumMod val="50000"/>
                  </a:schemeClr>
                </a:solidFill>
              </a:rPr>
              <a:t>Kakizaki</a:t>
            </a:r>
            <a:r>
              <a:rPr lang="en-US" sz="1000" dirty="0">
                <a:solidFill>
                  <a:schemeClr val="bg1">
                    <a:lumMod val="50000"/>
                  </a:schemeClr>
                </a:solidFill>
              </a:rPr>
              <a:t> H et al. </a:t>
            </a:r>
            <a:r>
              <a:rPr lang="en-US" sz="1000" i="1" dirty="0" err="1">
                <a:solidFill>
                  <a:schemeClr val="bg1">
                    <a:lumMod val="50000"/>
                  </a:schemeClr>
                </a:solidFill>
              </a:rPr>
              <a:t>Eur</a:t>
            </a:r>
            <a:r>
              <a:rPr lang="en-US" sz="1000" i="1" dirty="0">
                <a:solidFill>
                  <a:schemeClr val="bg1">
                    <a:lumMod val="50000"/>
                  </a:schemeClr>
                </a:solidFill>
              </a:rPr>
              <a:t> </a:t>
            </a:r>
            <a:r>
              <a:rPr lang="en-US" sz="1000" i="1" dirty="0" err="1">
                <a:solidFill>
                  <a:schemeClr val="bg1">
                    <a:lumMod val="50000"/>
                  </a:schemeClr>
                </a:solidFill>
              </a:rPr>
              <a:t>Urol</a:t>
            </a:r>
            <a:r>
              <a:rPr lang="en-US" sz="1000" i="1" dirty="0">
                <a:solidFill>
                  <a:schemeClr val="bg1">
                    <a:lumMod val="50000"/>
                  </a:schemeClr>
                </a:solidFill>
              </a:rPr>
              <a:t> Focus</a:t>
            </a:r>
            <a:r>
              <a:rPr lang="en-US" sz="1000" dirty="0">
                <a:solidFill>
                  <a:schemeClr val="bg1">
                    <a:lumMod val="50000"/>
                  </a:schemeClr>
                </a:solidFill>
              </a:rPr>
              <a:t>. 2020;15;6(4):729-737. 2. EAU Guidelines on management of non-neurogenic male lower urinary tract symptoms (LUTS), incl. benign prostatic obstruction (BPO). European Association of Urology. 2022. Available at: </a:t>
            </a:r>
            <a:r>
              <a:rPr lang="en-US" sz="1000" dirty="0">
                <a:solidFill>
                  <a:schemeClr val="bg1">
                    <a:lumMod val="50000"/>
                  </a:schemeClr>
                </a:solidFill>
                <a:hlinkClick r:id="rId3"/>
              </a:rPr>
              <a:t>https://d56bochluxqnz.cloudfront.net/documents/full-guideline/EAU-Guidelines-on-Non-Neurogenic-Male-LUTS-2023.pdf. Accessed 8 March 2023</a:t>
            </a:r>
            <a:r>
              <a:rPr lang="en-US" sz="1000" dirty="0">
                <a:solidFill>
                  <a:schemeClr val="bg1">
                    <a:lumMod val="50000"/>
                  </a:schemeClr>
                </a:solidFill>
              </a:rPr>
              <a:t>. </a:t>
            </a:r>
            <a:br>
              <a:rPr lang="en-US" sz="1000" dirty="0">
                <a:solidFill>
                  <a:schemeClr val="bg1">
                    <a:lumMod val="50000"/>
                  </a:schemeClr>
                </a:solidFill>
              </a:rPr>
            </a:br>
            <a:r>
              <a:rPr lang="en-US" sz="1000" dirty="0">
                <a:solidFill>
                  <a:schemeClr val="bg1">
                    <a:lumMod val="50000"/>
                  </a:schemeClr>
                </a:solidFill>
              </a:rPr>
              <a:t>3. EAU Guidelines on Urinary Incontinence in Adults. European Association of Urology. 2020. Available at: </a:t>
            </a:r>
            <a:r>
              <a:rPr lang="en-US" sz="1000" dirty="0">
                <a:solidFill>
                  <a:schemeClr val="bg1">
                    <a:lumMod val="50000"/>
                  </a:schemeClr>
                </a:solidFill>
                <a:hlinkClick r:id="rId4"/>
              </a:rPr>
              <a:t>https://d56bochluxqnz.cloudfront.net/media/EAU-Guidelines-on-Urinary-Incontinence-2020.pdf</a:t>
            </a:r>
            <a:r>
              <a:rPr lang="en-US" sz="1000" dirty="0">
                <a:solidFill>
                  <a:schemeClr val="bg1">
                    <a:lumMod val="50000"/>
                  </a:schemeClr>
                </a:solidFill>
              </a:rPr>
              <a:t>. Accessed 10 March 2023.</a:t>
            </a:r>
          </a:p>
        </p:txBody>
      </p:sp>
    </p:spTree>
    <p:extLst>
      <p:ext uri="{BB962C8B-B14F-4D97-AF65-F5344CB8AC3E}">
        <p14:creationId xmlns:p14="http://schemas.microsoft.com/office/powerpoint/2010/main" val="2352989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33" y="139405"/>
            <a:ext cx="10989651" cy="1200329"/>
          </a:xfrm>
        </p:spPr>
        <p:txBody>
          <a:bodyPr/>
          <a:lstStyle/>
          <a:p>
            <a:r>
              <a:rPr lang="en-SG" sz="3600" b="1" dirty="0">
                <a:solidFill>
                  <a:schemeClr val="bg1"/>
                </a:solidFill>
                <a:latin typeface="Calibri" panose="020F0502020204030204" pitchFamily="34" charset="0"/>
                <a:ea typeface="Verdana" panose="020B0604030504040204" pitchFamily="34" charset="0"/>
                <a:cs typeface="Calibri" panose="020F0502020204030204" pitchFamily="34" charset="0"/>
              </a:rPr>
              <a:t>Updates to the EAU guidelines for the management of non-neurogenic male LUTS: Pharmacological treatment</a:t>
            </a:r>
            <a:endParaRPr lang="en-US" sz="3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B45FDBC-7F77-9D51-5091-D65CC225BF06}"/>
              </a:ext>
            </a:extLst>
          </p:cNvPr>
          <p:cNvSpPr txBox="1"/>
          <p:nvPr/>
        </p:nvSpPr>
        <p:spPr>
          <a:xfrm>
            <a:off x="1127448" y="1920654"/>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5.2.5   </a:t>
            </a:r>
            <a:r>
              <a:rPr lang="en-SG" altLang="ko-KR" i="1" dirty="0">
                <a:solidFill>
                  <a:schemeClr val="tx1">
                    <a:lumMod val="75000"/>
                    <a:lumOff val="25000"/>
                  </a:schemeClr>
                </a:solidFill>
                <a:latin typeface="Calibri" panose="020F0502020204030204" pitchFamily="34" charset="0"/>
                <a:cs typeface="Calibri" panose="020F0502020204030204" pitchFamily="34" charset="0"/>
              </a:rPr>
              <a:t>Phosphodiesterase 5 inhibitors</a:t>
            </a:r>
            <a:r>
              <a:rPr lang="en-SG" altLang="ko-KR" i="1" baseline="30000" dirty="0">
                <a:solidFill>
                  <a:schemeClr val="tx1">
                    <a:lumMod val="75000"/>
                    <a:lumOff val="25000"/>
                  </a:schemeClr>
                </a:solidFill>
                <a:latin typeface="Calibri" panose="020F0502020204030204" pitchFamily="34" charset="0"/>
                <a:cs typeface="Calibri" panose="020F0502020204030204" pitchFamily="34" charset="0"/>
              </a:rPr>
              <a:t>1</a:t>
            </a:r>
            <a:endParaRPr lang="en-US" altLang="ko-KR" i="1" baseline="30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7F57738-DD34-2FD5-E6F1-00A86E0EDD4F}"/>
              </a:ext>
            </a:extLst>
          </p:cNvPr>
          <p:cNvSpPr txBox="1"/>
          <p:nvPr/>
        </p:nvSpPr>
        <p:spPr>
          <a:xfrm>
            <a:off x="366291" y="1472362"/>
            <a:ext cx="6270872" cy="423321"/>
          </a:xfrm>
          <a:prstGeom prst="rect">
            <a:avLst/>
          </a:prstGeom>
          <a:noFill/>
        </p:spPr>
        <p:txBody>
          <a:bodyPr wrap="square" rtlCol="0">
            <a:spAutoFit/>
          </a:bodyPr>
          <a:lstStyle/>
          <a:p>
            <a:pPr>
              <a:lnSpc>
                <a:spcPct val="130000"/>
              </a:lnSpc>
            </a:pPr>
            <a:r>
              <a:rPr lang="en-US" altLang="ko-KR" b="1" dirty="0">
                <a:solidFill>
                  <a:schemeClr val="tx1">
                    <a:lumMod val="75000"/>
                    <a:lumOff val="25000"/>
                  </a:schemeClr>
                </a:solidFill>
                <a:latin typeface="Calibri" panose="020F0502020204030204" pitchFamily="34" charset="0"/>
                <a:cs typeface="Calibri" panose="020F0502020204030204" pitchFamily="34" charset="0"/>
              </a:rPr>
              <a:t>Section 5.2  Pharmacological treatment</a:t>
            </a:r>
            <a:r>
              <a:rPr lang="en-US" altLang="ko-KR" b="1" baseline="30000" dirty="0">
                <a:solidFill>
                  <a:schemeClr val="tx1">
                    <a:lumMod val="75000"/>
                    <a:lumOff val="25000"/>
                  </a:schemeClr>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A5D9D746-9EDC-3AE5-30D5-AAE9B4293EA8}"/>
              </a:ext>
            </a:extLst>
          </p:cNvPr>
          <p:cNvSpPr txBox="1"/>
          <p:nvPr/>
        </p:nvSpPr>
        <p:spPr>
          <a:xfrm>
            <a:off x="382750" y="3276334"/>
            <a:ext cx="11401882" cy="620426"/>
          </a:xfrm>
          <a:prstGeom prst="rect">
            <a:avLst/>
          </a:prstGeom>
          <a:noFill/>
        </p:spPr>
        <p:txBody>
          <a:bodyPr wrap="square">
            <a:spAutoFit/>
          </a:bodyPr>
          <a:lstStyle/>
          <a:p>
            <a:pPr algn="l">
              <a:lnSpc>
                <a:spcPct val="110000"/>
              </a:lnSpc>
            </a:pPr>
            <a:r>
              <a:rPr lang="en-US" altLang="ko-KR" sz="1600" b="0" i="0" u="none" strike="noStrike" baseline="0" dirty="0">
                <a:solidFill>
                  <a:schemeClr val="accent6">
                    <a:lumMod val="75000"/>
                  </a:schemeClr>
                </a:solidFill>
                <a:latin typeface="Calibri" panose="020F0502020204030204" pitchFamily="34" charset="0"/>
                <a:cs typeface="Calibri" panose="020F0502020204030204" pitchFamily="34" charset="0"/>
              </a:rPr>
              <a:t>Detailed information regarding tolerability/safety of all available PDE5Is for the treatment of ED in men treated with </a:t>
            </a:r>
            <a:r>
              <a:rPr lang="el-GR" altLang="ko-KR" sz="1600" i="1" dirty="0">
                <a:solidFill>
                  <a:schemeClr val="accent6">
                    <a:lumMod val="75000"/>
                  </a:schemeClr>
                </a:solidFill>
                <a:latin typeface="Calibri" panose="020F0502020204030204" pitchFamily="34" charset="0"/>
                <a:cs typeface="Calibri" panose="020F0502020204030204" pitchFamily="34" charset="0"/>
              </a:rPr>
              <a:t>α</a:t>
            </a:r>
            <a:r>
              <a:rPr lang="en-US" altLang="ko-KR" sz="1600" b="0" i="0" u="none" strike="noStrike" baseline="0" dirty="0">
                <a:solidFill>
                  <a:schemeClr val="accent6">
                    <a:lumMod val="75000"/>
                  </a:schemeClr>
                </a:solidFill>
                <a:latin typeface="Calibri" panose="020F0502020204030204" pitchFamily="34" charset="0"/>
                <a:cs typeface="Calibri" panose="020F0502020204030204" pitchFamily="34" charset="0"/>
              </a:rPr>
              <a:t>-blockers for LUTS are provided by the </a:t>
            </a:r>
            <a:r>
              <a:rPr lang="en-US" altLang="ko-KR" sz="1600" b="1" i="0" u="none" strike="noStrike" baseline="0" dirty="0">
                <a:solidFill>
                  <a:schemeClr val="accent2"/>
                </a:solidFill>
                <a:latin typeface="Calibri" panose="020F0502020204030204" pitchFamily="34" charset="0"/>
                <a:cs typeface="Calibri" panose="020F0502020204030204" pitchFamily="34" charset="0"/>
              </a:rPr>
              <a:t>EAU Guidelines on Sexual and Reproductive Health</a:t>
            </a:r>
            <a:r>
              <a:rPr lang="en-US" altLang="ko-KR" sz="1600" b="1" i="0" u="none" strike="noStrike" baseline="30000" dirty="0">
                <a:solidFill>
                  <a:schemeClr val="accent2"/>
                </a:solidFill>
                <a:latin typeface="Calibri" panose="020F0502020204030204" pitchFamily="34" charset="0"/>
                <a:cs typeface="Calibri" panose="020F0502020204030204" pitchFamily="34" charset="0"/>
              </a:rPr>
              <a:t>2</a:t>
            </a:r>
            <a:r>
              <a:rPr lang="en-US" altLang="ko-KR" sz="1600" b="0" i="0" u="none" strike="noStrike" baseline="0" dirty="0">
                <a:solidFill>
                  <a:schemeClr val="tx1">
                    <a:lumMod val="75000"/>
                    <a:lumOff val="25000"/>
                  </a:schemeClr>
                </a:solidFill>
                <a:latin typeface="Calibri" panose="020F0502020204030204" pitchFamily="34" charset="0"/>
                <a:cs typeface="Calibri" panose="020F0502020204030204" pitchFamily="34" charset="0"/>
              </a:rPr>
              <a:t>.</a:t>
            </a:r>
            <a:endParaRPr lang="ko-KR" alt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EC00697-8C85-7BBE-C82E-19CD38D21A5C}"/>
              </a:ext>
            </a:extLst>
          </p:cNvPr>
          <p:cNvSpPr txBox="1"/>
          <p:nvPr/>
        </p:nvSpPr>
        <p:spPr>
          <a:xfrm>
            <a:off x="348011" y="2733839"/>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Tolerability and safety:</a:t>
            </a:r>
          </a:p>
        </p:txBody>
      </p:sp>
      <p:sp>
        <p:nvSpPr>
          <p:cNvPr id="9" name="TextBox 8">
            <a:extLst>
              <a:ext uri="{FF2B5EF4-FFF2-40B4-BE49-F238E27FC236}">
                <a16:creationId xmlns:a16="http://schemas.microsoft.com/office/drawing/2014/main" id="{35FE75EF-2106-C1B5-15B8-EBA47623903E}"/>
              </a:ext>
            </a:extLst>
          </p:cNvPr>
          <p:cNvSpPr txBox="1"/>
          <p:nvPr/>
        </p:nvSpPr>
        <p:spPr>
          <a:xfrm>
            <a:off x="382750" y="4395799"/>
            <a:ext cx="11113850" cy="1120756"/>
          </a:xfrm>
          <a:prstGeom prst="rect">
            <a:avLst/>
          </a:prstGeom>
          <a:noFill/>
          <a:ln>
            <a:solidFill>
              <a:schemeClr val="accent5">
                <a:lumMod val="60000"/>
                <a:lumOff val="40000"/>
              </a:schemeClr>
            </a:solidFill>
          </a:ln>
        </p:spPr>
        <p:txBody>
          <a:bodyPr wrap="square" lIns="182880" tIns="91440" rIns="182880" bIns="91440" anchor="ctr" anchorCtr="0">
            <a:spAutoFit/>
          </a:bodyPr>
          <a:lstStyle/>
          <a:p>
            <a:pPr>
              <a:lnSpc>
                <a:spcPct val="110000"/>
              </a:lnSpc>
            </a:pPr>
            <a:r>
              <a:rPr lang="en-US" altLang="ko-KR" sz="1400" b="0" dirty="0">
                <a:solidFill>
                  <a:schemeClr val="accent6">
                    <a:lumMod val="75000"/>
                  </a:schemeClr>
                </a:solidFill>
                <a:effectLst/>
                <a:latin typeface="Calibri" panose="020F0502020204030204" pitchFamily="34" charset="0"/>
                <a:cs typeface="Calibri" panose="020F0502020204030204" pitchFamily="34" charset="0"/>
              </a:rPr>
              <a:t>“A recent meta-analysis concluded that a concomitant treatment with α-blockers [both non-uroselective (e.g., terazosin and doxazosin) and </a:t>
            </a:r>
            <a:r>
              <a:rPr lang="en-US" altLang="ko-KR" sz="1400" b="0" dirty="0" err="1">
                <a:solidFill>
                  <a:schemeClr val="accent6">
                    <a:lumMod val="75000"/>
                  </a:schemeClr>
                </a:solidFill>
                <a:effectLst/>
                <a:latin typeface="Calibri" panose="020F0502020204030204" pitchFamily="34" charset="0"/>
                <a:cs typeface="Calibri" panose="020F0502020204030204" pitchFamily="34" charset="0"/>
              </a:rPr>
              <a:t>uro</a:t>
            </a:r>
            <a:r>
              <a:rPr lang="en-US" altLang="ko-KR" sz="1400" b="0" dirty="0">
                <a:solidFill>
                  <a:schemeClr val="accent6">
                    <a:lumMod val="75000"/>
                  </a:schemeClr>
                </a:solidFill>
                <a:effectLst/>
                <a:latin typeface="Calibri" panose="020F0502020204030204" pitchFamily="34" charset="0"/>
                <a:cs typeface="Calibri" panose="020F0502020204030204" pitchFamily="34" charset="0"/>
              </a:rPr>
              <a:t>-selective (e.g., alfuzosin, tamsulosin and silodosin)] and PDE5Is may produce changes in </a:t>
            </a:r>
            <a:r>
              <a:rPr lang="en-US" altLang="ko-KR" sz="1400" b="0" dirty="0" err="1">
                <a:solidFill>
                  <a:schemeClr val="accent6">
                    <a:lumMod val="75000"/>
                  </a:schemeClr>
                </a:solidFill>
                <a:effectLst/>
                <a:latin typeface="Calibri" panose="020F0502020204030204" pitchFamily="34" charset="0"/>
                <a:cs typeface="Calibri" panose="020F0502020204030204" pitchFamily="34" charset="0"/>
              </a:rPr>
              <a:t>haemodynamic</a:t>
            </a:r>
            <a:r>
              <a:rPr lang="en-US" altLang="ko-KR" sz="1400" b="0" dirty="0">
                <a:solidFill>
                  <a:schemeClr val="accent6">
                    <a:lumMod val="75000"/>
                  </a:schemeClr>
                </a:solidFill>
                <a:effectLst/>
                <a:latin typeface="Calibri" panose="020F0502020204030204" pitchFamily="34" charset="0"/>
                <a:cs typeface="Calibri" panose="020F0502020204030204" pitchFamily="34" charset="0"/>
              </a:rPr>
              <a:t> parameters, but it does not increase the rate of adverse events due to hypotension. Therefore, there is </a:t>
            </a:r>
            <a:r>
              <a:rPr lang="en-US" altLang="ko-KR" sz="1400" b="1" dirty="0">
                <a:solidFill>
                  <a:schemeClr val="accent2"/>
                </a:solidFill>
                <a:effectLst/>
                <a:latin typeface="Calibri" panose="020F0502020204030204" pitchFamily="34" charset="0"/>
                <a:cs typeface="Calibri" panose="020F0502020204030204" pitchFamily="34" charset="0"/>
              </a:rPr>
              <a:t>no current limitation in the simultaneous use of α-blockers and PDE5I</a:t>
            </a:r>
            <a:r>
              <a:rPr lang="en-US" altLang="ko-KR" sz="1400" b="0" dirty="0">
                <a:solidFill>
                  <a:schemeClr val="accent6">
                    <a:lumMod val="75000"/>
                  </a:schemeClr>
                </a:solidFill>
                <a:effectLst/>
                <a:latin typeface="Calibri" panose="020F0502020204030204" pitchFamily="34" charset="0"/>
                <a:cs typeface="Calibri" panose="020F0502020204030204" pitchFamily="34" charset="0"/>
              </a:rPr>
              <a:t>, </a:t>
            </a:r>
            <a:r>
              <a:rPr lang="en-US" altLang="ko-KR" sz="1400" b="0" dirty="0" err="1">
                <a:solidFill>
                  <a:schemeClr val="accent6">
                    <a:lumMod val="75000"/>
                  </a:schemeClr>
                </a:solidFill>
                <a:effectLst/>
                <a:latin typeface="Calibri" panose="020F0502020204030204" pitchFamily="34" charset="0"/>
                <a:cs typeface="Calibri" panose="020F0502020204030204" pitchFamily="34" charset="0"/>
              </a:rPr>
              <a:t>prioritising</a:t>
            </a:r>
            <a:r>
              <a:rPr lang="en-US" altLang="ko-KR" sz="1400" b="0" dirty="0">
                <a:solidFill>
                  <a:schemeClr val="accent6">
                    <a:lumMod val="75000"/>
                  </a:schemeClr>
                </a:solidFill>
                <a:effectLst/>
                <a:latin typeface="Calibri" panose="020F0502020204030204" pitchFamily="34" charset="0"/>
                <a:cs typeface="Calibri" panose="020F0502020204030204" pitchFamily="34" charset="0"/>
              </a:rPr>
              <a:t> the use of </a:t>
            </a:r>
            <a:r>
              <a:rPr lang="en-US" altLang="ko-KR" sz="1400" b="0" dirty="0" err="1">
                <a:solidFill>
                  <a:schemeClr val="accent6">
                    <a:lumMod val="75000"/>
                  </a:schemeClr>
                </a:solidFill>
                <a:effectLst/>
                <a:latin typeface="Calibri" panose="020F0502020204030204" pitchFamily="34" charset="0"/>
                <a:cs typeface="Calibri" panose="020F0502020204030204" pitchFamily="34" charset="0"/>
              </a:rPr>
              <a:t>uro</a:t>
            </a:r>
            <a:r>
              <a:rPr lang="en-US" altLang="ko-KR" sz="1400" b="0" dirty="0">
                <a:solidFill>
                  <a:schemeClr val="accent6">
                    <a:lumMod val="75000"/>
                  </a:schemeClr>
                </a:solidFill>
                <a:effectLst/>
                <a:latin typeface="Calibri" panose="020F0502020204030204" pitchFamily="34" charset="0"/>
                <a:cs typeface="Calibri" panose="020F0502020204030204" pitchFamily="34" charset="0"/>
              </a:rPr>
              <a:t>-selective drugs in order to further </a:t>
            </a:r>
            <a:r>
              <a:rPr lang="en-US" altLang="ko-KR" sz="1400" b="0" dirty="0" err="1">
                <a:solidFill>
                  <a:schemeClr val="accent6">
                    <a:lumMod val="75000"/>
                  </a:schemeClr>
                </a:solidFill>
                <a:effectLst/>
                <a:latin typeface="Calibri" panose="020F0502020204030204" pitchFamily="34" charset="0"/>
                <a:cs typeface="Calibri" panose="020F0502020204030204" pitchFamily="34" charset="0"/>
              </a:rPr>
              <a:t>minimise</a:t>
            </a:r>
            <a:r>
              <a:rPr lang="en-US" altLang="ko-KR" sz="1400" b="0" dirty="0">
                <a:solidFill>
                  <a:schemeClr val="accent6">
                    <a:lumMod val="75000"/>
                  </a:schemeClr>
                </a:solidFill>
                <a:effectLst/>
                <a:latin typeface="Calibri" panose="020F0502020204030204" pitchFamily="34" charset="0"/>
                <a:cs typeface="Calibri" panose="020F0502020204030204" pitchFamily="34" charset="0"/>
              </a:rPr>
              <a:t> the risk of dizziness or other adverse events, thus including hypotension</a:t>
            </a:r>
            <a:r>
              <a:rPr lang="en-US" altLang="ko-KR" sz="1400" b="0" baseline="30000" dirty="0">
                <a:solidFill>
                  <a:schemeClr val="accent6">
                    <a:lumMod val="75000"/>
                  </a:schemeClr>
                </a:solidFill>
                <a:effectLst/>
                <a:latin typeface="Calibri" panose="020F0502020204030204" pitchFamily="34" charset="0"/>
                <a:cs typeface="Calibri" panose="020F0502020204030204" pitchFamily="34" charset="0"/>
              </a:rPr>
              <a:t>2</a:t>
            </a:r>
            <a:r>
              <a:rPr lang="en-US" altLang="ko-KR" sz="1400" b="0" dirty="0">
                <a:solidFill>
                  <a:schemeClr val="accent6">
                    <a:lumMod val="75000"/>
                  </a:schemeClr>
                </a:solidFill>
                <a:effectLst/>
                <a:latin typeface="Calibri" panose="020F0502020204030204" pitchFamily="34" charset="0"/>
                <a:cs typeface="Calibri" panose="020F0502020204030204" pitchFamily="34" charset="0"/>
              </a:rPr>
              <a:t>.”</a:t>
            </a:r>
            <a:endParaRPr lang="ko-KR" altLang="en-US" sz="1400" dirty="0">
              <a:solidFill>
                <a:schemeClr val="accent6">
                  <a:lumMod val="75000"/>
                </a:schemeClr>
              </a:solidFill>
              <a:latin typeface="Calibri" panose="020F0502020204030204" pitchFamily="34" charset="0"/>
              <a:cs typeface="Calibri" panose="020F0502020204030204" pitchFamily="34" charset="0"/>
            </a:endParaRPr>
          </a:p>
        </p:txBody>
      </p:sp>
      <p:sp>
        <p:nvSpPr>
          <p:cNvPr id="3" name="Text Placeholder 4">
            <a:extLst>
              <a:ext uri="{FF2B5EF4-FFF2-40B4-BE49-F238E27FC236}">
                <a16:creationId xmlns:a16="http://schemas.microsoft.com/office/drawing/2014/main" id="{FACD2F2F-8C81-FD7C-6494-7A936D8ED13F}"/>
              </a:ext>
            </a:extLst>
          </p:cNvPr>
          <p:cNvSpPr txBox="1">
            <a:spLocks/>
          </p:cNvSpPr>
          <p:nvPr/>
        </p:nvSpPr>
        <p:spPr>
          <a:xfrm>
            <a:off x="263352" y="6237312"/>
            <a:ext cx="11016344" cy="423321"/>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EAU, European Association of Urology; LUTS, lower urinary tract symptoms; PDE5I, phosphodiesterase 5 inhibitor.</a:t>
            </a:r>
            <a:br>
              <a:rPr lang="en-US" sz="1000" dirty="0">
                <a:solidFill>
                  <a:schemeClr val="bg1">
                    <a:lumMod val="50000"/>
                  </a:schemeClr>
                </a:solidFill>
              </a:rPr>
            </a:br>
            <a:r>
              <a:rPr lang="en-US" sz="1000" dirty="0">
                <a:solidFill>
                  <a:schemeClr val="bg1">
                    <a:lumMod val="50000"/>
                  </a:schemeClr>
                </a:solidFill>
              </a:rPr>
              <a:t>1. EAU Guidelines on management of non-neurogenic male lower urinary tract symptoms (LUTS), incl. benign prostatic obstruction (BPO). European Association of Urology. 2022. Available at: </a:t>
            </a:r>
            <a:r>
              <a:rPr lang="en-US" sz="1000" dirty="0">
                <a:solidFill>
                  <a:schemeClr val="bg1">
                    <a:lumMod val="50000"/>
                  </a:schemeClr>
                </a:solidFill>
                <a:hlinkClick r:id="rId3"/>
              </a:rPr>
              <a:t>https://d56bochluxqnz.cloudfront.net/documents/full-guideline/EAU-Guidelines-on-Non-Neurogenic-Male-LUTS-2023.pdf</a:t>
            </a:r>
            <a:r>
              <a:rPr lang="en-US" sz="1000" dirty="0">
                <a:solidFill>
                  <a:schemeClr val="bg1">
                    <a:lumMod val="50000"/>
                  </a:schemeClr>
                </a:solidFill>
              </a:rPr>
              <a:t>. Accessed 8 March 2023. 2. EAU Guidelines on sexual and reproductive health.  European Association of Urology. 2023. Available at: </a:t>
            </a:r>
            <a:r>
              <a:rPr lang="en-US" sz="1000" dirty="0">
                <a:solidFill>
                  <a:schemeClr val="bg1">
                    <a:lumMod val="50000"/>
                  </a:schemeClr>
                </a:solidFill>
                <a:hlinkClick r:id="rId4"/>
              </a:rPr>
              <a:t>https://d56bochluxqnz.cloudfront.net/documents/full-guideline/EAU-Guidelines-on-Sexual-and-Reproductive-Health-2023.pdf</a:t>
            </a:r>
            <a:r>
              <a:rPr lang="en-US" sz="1000" dirty="0">
                <a:solidFill>
                  <a:schemeClr val="bg1">
                    <a:lumMod val="50000"/>
                  </a:schemeClr>
                </a:solidFill>
              </a:rPr>
              <a:t>. Accessed 10 March 2023.</a:t>
            </a:r>
          </a:p>
        </p:txBody>
      </p:sp>
    </p:spTree>
    <p:extLst>
      <p:ext uri="{BB962C8B-B14F-4D97-AF65-F5344CB8AC3E}">
        <p14:creationId xmlns:p14="http://schemas.microsoft.com/office/powerpoint/2010/main" val="477343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33" y="139405"/>
            <a:ext cx="10989651" cy="1200329"/>
          </a:xfrm>
        </p:spPr>
        <p:txBody>
          <a:bodyPr/>
          <a:lstStyle/>
          <a:p>
            <a:r>
              <a:rPr lang="en-SG" sz="3600" b="1" dirty="0">
                <a:solidFill>
                  <a:schemeClr val="bg1"/>
                </a:solidFill>
                <a:latin typeface="Calibri" panose="020F0502020204030204" pitchFamily="34" charset="0"/>
                <a:ea typeface="Verdana" panose="020B0604030504040204" pitchFamily="34" charset="0"/>
                <a:cs typeface="Calibri" panose="020F0502020204030204" pitchFamily="34" charset="0"/>
              </a:rPr>
              <a:t>Updates to the EAU guidelines for the management of non-neurogenic male LUTS: Pharmacological treatment</a:t>
            </a:r>
            <a:endParaRPr lang="en-US" sz="3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B45FDBC-7F77-9D51-5091-D65CC225BF06}"/>
              </a:ext>
            </a:extLst>
          </p:cNvPr>
          <p:cNvSpPr txBox="1"/>
          <p:nvPr/>
        </p:nvSpPr>
        <p:spPr>
          <a:xfrm>
            <a:off x="1127448" y="1920654"/>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5.2.6   </a:t>
            </a:r>
            <a:r>
              <a:rPr lang="en-SG" altLang="ko-KR" i="1" dirty="0">
                <a:solidFill>
                  <a:schemeClr val="tx1">
                    <a:lumMod val="75000"/>
                    <a:lumOff val="25000"/>
                  </a:schemeClr>
                </a:solidFill>
                <a:latin typeface="Calibri" panose="020F0502020204030204" pitchFamily="34" charset="0"/>
                <a:cs typeface="Calibri" panose="020F0502020204030204" pitchFamily="34" charset="0"/>
              </a:rPr>
              <a:t>Plant extracts – phytotherapy </a:t>
            </a:r>
            <a:endParaRPr lang="en-US" altLang="ko-KR" i="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7F57738-DD34-2FD5-E6F1-00A86E0EDD4F}"/>
              </a:ext>
            </a:extLst>
          </p:cNvPr>
          <p:cNvSpPr txBox="1"/>
          <p:nvPr/>
        </p:nvSpPr>
        <p:spPr>
          <a:xfrm>
            <a:off x="366291" y="1472362"/>
            <a:ext cx="6270872" cy="423321"/>
          </a:xfrm>
          <a:prstGeom prst="rect">
            <a:avLst/>
          </a:prstGeom>
          <a:noFill/>
        </p:spPr>
        <p:txBody>
          <a:bodyPr wrap="square" rtlCol="0">
            <a:spAutoFit/>
          </a:bodyPr>
          <a:lstStyle/>
          <a:p>
            <a:pPr>
              <a:lnSpc>
                <a:spcPct val="130000"/>
              </a:lnSpc>
            </a:pPr>
            <a:r>
              <a:rPr lang="en-US" altLang="ko-KR" b="1" dirty="0">
                <a:solidFill>
                  <a:schemeClr val="tx1">
                    <a:lumMod val="75000"/>
                    <a:lumOff val="25000"/>
                  </a:schemeClr>
                </a:solidFill>
                <a:latin typeface="Calibri" panose="020F0502020204030204" pitchFamily="34" charset="0"/>
                <a:cs typeface="Calibri" panose="020F0502020204030204" pitchFamily="34" charset="0"/>
              </a:rPr>
              <a:t>Section 5.2  Pharmacological treatment</a:t>
            </a:r>
          </a:p>
        </p:txBody>
      </p:sp>
      <p:sp>
        <p:nvSpPr>
          <p:cNvPr id="3" name="TextBox 2">
            <a:extLst>
              <a:ext uri="{FF2B5EF4-FFF2-40B4-BE49-F238E27FC236}">
                <a16:creationId xmlns:a16="http://schemas.microsoft.com/office/drawing/2014/main" id="{90684435-28E0-28C0-962E-BAEF8151C2D5}"/>
              </a:ext>
            </a:extLst>
          </p:cNvPr>
          <p:cNvSpPr txBox="1"/>
          <p:nvPr/>
        </p:nvSpPr>
        <p:spPr>
          <a:xfrm>
            <a:off x="362933" y="2924895"/>
            <a:ext cx="11205675" cy="1425518"/>
          </a:xfrm>
          <a:prstGeom prst="rect">
            <a:avLst/>
          </a:prstGeom>
          <a:noFill/>
        </p:spPr>
        <p:txBody>
          <a:bodyPr wrap="square">
            <a:spAutoFit/>
          </a:bodyPr>
          <a:lstStyle/>
          <a:p>
            <a:pPr algn="l">
              <a:lnSpc>
                <a:spcPct val="110000"/>
              </a:lnSpc>
            </a:pPr>
            <a:r>
              <a:rPr lang="en-US" altLang="ko-KR" sz="1600" b="0" i="0" u="none" strike="noStrike" baseline="0" dirty="0">
                <a:solidFill>
                  <a:schemeClr val="tx1">
                    <a:lumMod val="75000"/>
                    <a:lumOff val="25000"/>
                  </a:schemeClr>
                </a:solidFill>
                <a:latin typeface="Calibri" panose="020F0502020204030204" pitchFamily="34" charset="0"/>
                <a:cs typeface="Calibri" panose="020F0502020204030204" pitchFamily="34" charset="0"/>
              </a:rPr>
              <a:t>The Committee on Herbal Medicinal Products (HPMC) periodically invites all interested parties to submit any scientific data that the Committee should consider during their periodic review of the monographs.</a:t>
            </a:r>
          </a:p>
          <a:p>
            <a:pPr algn="l">
              <a:lnSpc>
                <a:spcPct val="110000"/>
              </a:lnSpc>
            </a:pPr>
            <a:endParaRPr lang="en-US" altLang="ko-KR" sz="1600" dirty="0">
              <a:solidFill>
                <a:schemeClr val="tx1">
                  <a:lumMod val="75000"/>
                  <a:lumOff val="25000"/>
                </a:schemeClr>
              </a:solidFill>
              <a:latin typeface="Calibri" panose="020F0502020204030204" pitchFamily="34" charset="0"/>
              <a:cs typeface="Calibri" panose="020F0502020204030204" pitchFamily="34" charset="0"/>
            </a:endParaRPr>
          </a:p>
          <a:p>
            <a:pPr algn="l">
              <a:lnSpc>
                <a:spcPct val="110000"/>
              </a:lnSpc>
            </a:pPr>
            <a:r>
              <a:rPr lang="en-US" altLang="ko-KR" sz="1600" b="1" dirty="0">
                <a:solidFill>
                  <a:schemeClr val="accent2"/>
                </a:solidFill>
                <a:latin typeface="Calibri" panose="020F0502020204030204" pitchFamily="34" charset="0"/>
                <a:cs typeface="Calibri" panose="020F0502020204030204" pitchFamily="34" charset="0"/>
              </a:rPr>
              <a:t>2021 review result: No changes</a:t>
            </a:r>
            <a:r>
              <a:rPr lang="en-US" altLang="ko-KR" sz="16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600" b="0" i="0" u="none" strike="noStrike" baseline="0" dirty="0">
                <a:solidFill>
                  <a:schemeClr val="tx1">
                    <a:lumMod val="75000"/>
                    <a:lumOff val="25000"/>
                  </a:schemeClr>
                </a:solidFill>
                <a:latin typeface="Calibri" panose="020F0502020204030204" pitchFamily="34" charset="0"/>
                <a:cs typeface="Calibri" panose="020F0502020204030204" pitchFamily="34" charset="0"/>
              </a:rPr>
              <a:t>Only hexane extracted </a:t>
            </a:r>
            <a:r>
              <a:rPr lang="en-US" altLang="ko-KR" sz="1600" b="0" i="1" u="none" strike="noStrike" baseline="0" dirty="0" err="1">
                <a:solidFill>
                  <a:schemeClr val="tx1">
                    <a:lumMod val="75000"/>
                    <a:lumOff val="25000"/>
                  </a:schemeClr>
                </a:solidFill>
                <a:latin typeface="Calibri" panose="020F0502020204030204" pitchFamily="34" charset="0"/>
                <a:cs typeface="Calibri" panose="020F0502020204030204" pitchFamily="34" charset="0"/>
              </a:rPr>
              <a:t>Serenoa</a:t>
            </a:r>
            <a:r>
              <a:rPr lang="en-US" altLang="ko-KR" sz="1600" b="0" i="1" u="none" strike="noStrike" baseline="0" dirty="0">
                <a:solidFill>
                  <a:schemeClr val="tx1">
                    <a:lumMod val="75000"/>
                    <a:lumOff val="25000"/>
                  </a:schemeClr>
                </a:solidFill>
                <a:latin typeface="Calibri" panose="020F0502020204030204" pitchFamily="34" charset="0"/>
                <a:cs typeface="Calibri" panose="020F0502020204030204" pitchFamily="34" charset="0"/>
              </a:rPr>
              <a:t> repens </a:t>
            </a:r>
            <a:r>
              <a:rPr lang="en-US" altLang="ko-KR" sz="1600" b="0" i="0" u="none" strike="noStrike" baseline="0" dirty="0">
                <a:solidFill>
                  <a:schemeClr val="tx1">
                    <a:lumMod val="75000"/>
                    <a:lumOff val="25000"/>
                  </a:schemeClr>
                </a:solidFill>
                <a:latin typeface="Calibri" panose="020F0502020204030204" pitchFamily="34" charset="0"/>
                <a:cs typeface="Calibri" panose="020F0502020204030204" pitchFamily="34" charset="0"/>
              </a:rPr>
              <a:t>(</a:t>
            </a:r>
            <a:r>
              <a:rPr lang="en-US" altLang="ko-KR" sz="1600" b="0" i="0" u="none" strike="noStrike" baseline="0" dirty="0" err="1">
                <a:solidFill>
                  <a:schemeClr val="tx1">
                    <a:lumMod val="75000"/>
                    <a:lumOff val="25000"/>
                  </a:schemeClr>
                </a:solidFill>
                <a:latin typeface="Calibri" panose="020F0502020204030204" pitchFamily="34" charset="0"/>
                <a:cs typeface="Calibri" panose="020F0502020204030204" pitchFamily="34" charset="0"/>
              </a:rPr>
              <a:t>HESr</a:t>
            </a:r>
            <a:r>
              <a:rPr lang="en-US" altLang="ko-KR" sz="1600" b="0" i="0" u="none" strike="noStrike" baseline="0" dirty="0">
                <a:solidFill>
                  <a:schemeClr val="tx1">
                    <a:lumMod val="75000"/>
                    <a:lumOff val="25000"/>
                  </a:schemeClr>
                </a:solidFill>
                <a:latin typeface="Calibri" panose="020F0502020204030204" pitchFamily="34" charset="0"/>
                <a:cs typeface="Calibri" panose="020F0502020204030204" pitchFamily="34" charset="0"/>
              </a:rPr>
              <a:t>) has been recommended for well-established</a:t>
            </a:r>
            <a:r>
              <a:rPr lang="en-US" altLang="ko-KR" sz="16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600" b="0" i="0" u="none" strike="noStrike" baseline="0" dirty="0">
                <a:solidFill>
                  <a:schemeClr val="tx1">
                    <a:lumMod val="75000"/>
                    <a:lumOff val="25000"/>
                  </a:schemeClr>
                </a:solidFill>
                <a:latin typeface="Calibri" panose="020F0502020204030204" pitchFamily="34" charset="0"/>
                <a:cs typeface="Calibri" panose="020F0502020204030204" pitchFamily="34" charset="0"/>
              </a:rPr>
              <a:t>use by the HMPC.</a:t>
            </a:r>
            <a:endParaRPr lang="ko-KR" alt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 Placeholder 4">
            <a:extLst>
              <a:ext uri="{FF2B5EF4-FFF2-40B4-BE49-F238E27FC236}">
                <a16:creationId xmlns:a16="http://schemas.microsoft.com/office/drawing/2014/main" id="{C59077A4-6FFE-66C1-93A9-D9EA3B09FB0F}"/>
              </a:ext>
            </a:extLst>
          </p:cNvPr>
          <p:cNvSpPr txBox="1">
            <a:spLocks/>
          </p:cNvSpPr>
          <p:nvPr/>
        </p:nvSpPr>
        <p:spPr>
          <a:xfrm>
            <a:off x="336240" y="6525344"/>
            <a:ext cx="10656303" cy="216024"/>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EAU, European Association of Urology; LUTS, lower urinary tract symptoms.</a:t>
            </a:r>
            <a:br>
              <a:rPr lang="en-US" sz="1000" dirty="0">
                <a:solidFill>
                  <a:schemeClr val="bg1">
                    <a:lumMod val="50000"/>
                  </a:schemeClr>
                </a:solidFill>
              </a:rPr>
            </a:br>
            <a:r>
              <a:rPr lang="en-US" sz="1000" dirty="0">
                <a:solidFill>
                  <a:schemeClr val="bg1">
                    <a:lumMod val="50000"/>
                  </a:schemeClr>
                </a:solidFill>
              </a:rPr>
              <a:t>EAU Guidelines on management of non-neurogenic male lower urinary tract symptoms (LUTS), incl. benign prostatic obstruction (BPO). European Association of Urology. 2022. Available at: </a:t>
            </a:r>
            <a:r>
              <a:rPr lang="en-US" sz="1000" dirty="0">
                <a:solidFill>
                  <a:schemeClr val="bg1">
                    <a:lumMod val="50000"/>
                  </a:schemeClr>
                </a:solidFill>
                <a:hlinkClick r:id="rId3"/>
              </a:rPr>
              <a:t>https://d56bochluxqnz.cloudfront.net/documents/full-guideline/EAU-Guidelines-on-Non-Neurogenic-Male-LUTS-2023.pdf</a:t>
            </a:r>
            <a:r>
              <a:rPr lang="en-US" sz="1000" dirty="0">
                <a:solidFill>
                  <a:schemeClr val="bg1">
                    <a:lumMod val="50000"/>
                  </a:schemeClr>
                </a:solidFill>
              </a:rPr>
              <a:t>. Accessed 8 March 2023. </a:t>
            </a:r>
          </a:p>
        </p:txBody>
      </p:sp>
    </p:spTree>
    <p:extLst>
      <p:ext uri="{BB962C8B-B14F-4D97-AF65-F5344CB8AC3E}">
        <p14:creationId xmlns:p14="http://schemas.microsoft.com/office/powerpoint/2010/main" val="3741923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33" y="139405"/>
            <a:ext cx="10989651" cy="1200329"/>
          </a:xfrm>
        </p:spPr>
        <p:txBody>
          <a:bodyPr/>
          <a:lstStyle/>
          <a:p>
            <a:r>
              <a:rPr lang="en-SG" sz="3600" b="1" dirty="0">
                <a:solidFill>
                  <a:schemeClr val="bg1"/>
                </a:solidFill>
                <a:latin typeface="Calibri" panose="020F0502020204030204" pitchFamily="34" charset="0"/>
                <a:ea typeface="Verdana" panose="020B0604030504040204" pitchFamily="34" charset="0"/>
                <a:cs typeface="Calibri" panose="020F0502020204030204" pitchFamily="34" charset="0"/>
              </a:rPr>
              <a:t>Updates to the EAU guidelines for the management of non-neurogenic male LUTS: Pharmacological treatment</a:t>
            </a:r>
            <a:endParaRPr lang="en-US" sz="3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B45FDBC-7F77-9D51-5091-D65CC225BF06}"/>
              </a:ext>
            </a:extLst>
          </p:cNvPr>
          <p:cNvSpPr txBox="1"/>
          <p:nvPr/>
        </p:nvSpPr>
        <p:spPr>
          <a:xfrm>
            <a:off x="1127448" y="1920654"/>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5.6.4   </a:t>
            </a:r>
            <a:r>
              <a:rPr lang="en-SG" altLang="ko-KR" i="1" dirty="0">
                <a:solidFill>
                  <a:schemeClr val="tx1">
                    <a:lumMod val="75000"/>
                    <a:lumOff val="25000"/>
                  </a:schemeClr>
                </a:solidFill>
                <a:latin typeface="Calibri" panose="020F0502020204030204" pitchFamily="34" charset="0"/>
                <a:cs typeface="Calibri" panose="020F0502020204030204" pitchFamily="34" charset="0"/>
              </a:rPr>
              <a:t>Pharmacological management</a:t>
            </a:r>
            <a:endParaRPr lang="en-US" altLang="ko-KR" i="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7F57738-DD34-2FD5-E6F1-00A86E0EDD4F}"/>
              </a:ext>
            </a:extLst>
          </p:cNvPr>
          <p:cNvSpPr txBox="1"/>
          <p:nvPr/>
        </p:nvSpPr>
        <p:spPr>
          <a:xfrm>
            <a:off x="366291" y="1472362"/>
            <a:ext cx="6270872" cy="423321"/>
          </a:xfrm>
          <a:prstGeom prst="rect">
            <a:avLst/>
          </a:prstGeom>
          <a:noFill/>
        </p:spPr>
        <p:txBody>
          <a:bodyPr wrap="square" rtlCol="0">
            <a:spAutoFit/>
          </a:bodyPr>
          <a:lstStyle/>
          <a:p>
            <a:pPr>
              <a:lnSpc>
                <a:spcPct val="130000"/>
              </a:lnSpc>
            </a:pPr>
            <a:r>
              <a:rPr lang="en-US" altLang="ko-KR" b="1" dirty="0">
                <a:solidFill>
                  <a:schemeClr val="tx1">
                    <a:lumMod val="75000"/>
                    <a:lumOff val="25000"/>
                  </a:schemeClr>
                </a:solidFill>
                <a:latin typeface="Calibri" panose="020F0502020204030204" pitchFamily="34" charset="0"/>
                <a:cs typeface="Calibri" panose="020F0502020204030204" pitchFamily="34" charset="0"/>
              </a:rPr>
              <a:t>Section 5.6  Management of male urinary incontinence</a:t>
            </a:r>
          </a:p>
        </p:txBody>
      </p:sp>
      <p:pic>
        <p:nvPicPr>
          <p:cNvPr id="3" name="Picture 2">
            <a:extLst>
              <a:ext uri="{FF2B5EF4-FFF2-40B4-BE49-F238E27FC236}">
                <a16:creationId xmlns:a16="http://schemas.microsoft.com/office/drawing/2014/main" id="{994746A3-6D70-2CD4-7CF1-39A9AC5E14FB}"/>
              </a:ext>
            </a:extLst>
          </p:cNvPr>
          <p:cNvPicPr>
            <a:picLocks noChangeAspect="1"/>
          </p:cNvPicPr>
          <p:nvPr/>
        </p:nvPicPr>
        <p:blipFill>
          <a:blip r:embed="rId3"/>
          <a:stretch>
            <a:fillRect/>
          </a:stretch>
        </p:blipFill>
        <p:spPr>
          <a:xfrm>
            <a:off x="3141109" y="2374062"/>
            <a:ext cx="5633839" cy="3919770"/>
          </a:xfrm>
          <a:prstGeom prst="rect">
            <a:avLst/>
          </a:prstGeom>
        </p:spPr>
      </p:pic>
      <p:sp>
        <p:nvSpPr>
          <p:cNvPr id="4" name="Speech Bubble: Oval 3">
            <a:extLst>
              <a:ext uri="{FF2B5EF4-FFF2-40B4-BE49-F238E27FC236}">
                <a16:creationId xmlns:a16="http://schemas.microsoft.com/office/drawing/2014/main" id="{B4D7C799-4A1E-7192-7F07-E212AD426B8A}"/>
              </a:ext>
            </a:extLst>
          </p:cNvPr>
          <p:cNvSpPr/>
          <p:nvPr/>
        </p:nvSpPr>
        <p:spPr>
          <a:xfrm>
            <a:off x="9050892" y="4778997"/>
            <a:ext cx="640080" cy="640080"/>
          </a:xfrm>
          <a:prstGeom prst="wedgeEllipseCallout">
            <a:avLst>
              <a:gd name="adj1" fmla="val -58333"/>
              <a:gd name="adj2" fmla="val 32143"/>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sz="1000" dirty="0">
                <a:latin typeface="Arial" panose="020B0604020202020204" pitchFamily="34" charset="0"/>
                <a:cs typeface="Arial" panose="020B0604020202020204" pitchFamily="34" charset="0"/>
              </a:rPr>
              <a:t>New</a:t>
            </a:r>
          </a:p>
          <a:p>
            <a:pPr algn="ctr"/>
            <a:r>
              <a:rPr lang="en-US" altLang="ko-KR" sz="1000" dirty="0">
                <a:latin typeface="Arial" panose="020B0604020202020204" pitchFamily="34" charset="0"/>
                <a:cs typeface="Arial" panose="020B0604020202020204" pitchFamily="34" charset="0"/>
              </a:rPr>
              <a:t>Chapter</a:t>
            </a:r>
            <a:endParaRPr lang="ko-KR" altLang="en-US" sz="1000" dirty="0">
              <a:latin typeface="Arial" panose="020B0604020202020204" pitchFamily="34" charset="0"/>
              <a:cs typeface="Arial" panose="020B0604020202020204" pitchFamily="34" charset="0"/>
            </a:endParaRPr>
          </a:p>
        </p:txBody>
      </p:sp>
      <p:sp>
        <p:nvSpPr>
          <p:cNvPr id="5" name="Speech Bubble: Oval 4">
            <a:extLst>
              <a:ext uri="{FF2B5EF4-FFF2-40B4-BE49-F238E27FC236}">
                <a16:creationId xmlns:a16="http://schemas.microsoft.com/office/drawing/2014/main" id="{B5E88604-C303-C672-3886-E758F161E391}"/>
              </a:ext>
            </a:extLst>
          </p:cNvPr>
          <p:cNvSpPr/>
          <p:nvPr/>
        </p:nvSpPr>
        <p:spPr>
          <a:xfrm>
            <a:off x="9013721" y="3106314"/>
            <a:ext cx="640080" cy="640080"/>
          </a:xfrm>
          <a:prstGeom prst="wedgeEllipseCallout">
            <a:avLst>
              <a:gd name="adj1" fmla="val -58333"/>
              <a:gd name="adj2" fmla="val 32143"/>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sz="1000" dirty="0">
                <a:latin typeface="Arial" panose="020B0604020202020204" pitchFamily="34" charset="0"/>
                <a:cs typeface="Arial" panose="020B0604020202020204" pitchFamily="34" charset="0"/>
              </a:rPr>
              <a:t>New</a:t>
            </a:r>
          </a:p>
          <a:p>
            <a:pPr algn="ctr"/>
            <a:r>
              <a:rPr lang="en-US" altLang="ko-KR" sz="1000" dirty="0">
                <a:latin typeface="Arial" panose="020B0604020202020204" pitchFamily="34" charset="0"/>
                <a:cs typeface="Arial" panose="020B0604020202020204" pitchFamily="34" charset="0"/>
              </a:rPr>
              <a:t>Chapter</a:t>
            </a:r>
            <a:endParaRPr lang="ko-KR" altLang="en-US" sz="1000" dirty="0">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28DBA5FE-88E6-C678-9E08-84F9F03EE81B}"/>
              </a:ext>
            </a:extLst>
          </p:cNvPr>
          <p:cNvSpPr txBox="1">
            <a:spLocks/>
          </p:cNvSpPr>
          <p:nvPr/>
        </p:nvSpPr>
        <p:spPr>
          <a:xfrm>
            <a:off x="336240" y="6309320"/>
            <a:ext cx="10656303" cy="216024"/>
          </a:xfrm>
          <a:prstGeom prst="rect">
            <a:avLst/>
          </a:prstGeom>
        </p:spPr>
        <p:txBody>
          <a:bodyPr/>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EAU, European Association of Urology; LUTS, lower urinary tract symptoms.</a:t>
            </a:r>
            <a:br>
              <a:rPr lang="en-US" sz="1000" dirty="0">
                <a:solidFill>
                  <a:schemeClr val="bg1">
                    <a:lumMod val="50000"/>
                  </a:schemeClr>
                </a:solidFill>
              </a:rPr>
            </a:br>
            <a:r>
              <a:rPr lang="en-US" sz="1000" dirty="0">
                <a:solidFill>
                  <a:schemeClr val="bg1">
                    <a:lumMod val="50000"/>
                  </a:schemeClr>
                </a:solidFill>
              </a:rPr>
              <a:t>EAU Guidelines on management of non-neurogenic male lower urinary tract symptoms (LUTS), incl. benign prostatic obstruction (BPO). European Association of Urology. 2022. Available at: </a:t>
            </a:r>
            <a:r>
              <a:rPr lang="en-US" sz="1000" dirty="0">
                <a:solidFill>
                  <a:schemeClr val="bg1">
                    <a:lumMod val="50000"/>
                  </a:schemeClr>
                </a:solidFill>
                <a:hlinkClick r:id="rId4"/>
              </a:rPr>
              <a:t>https://d56bochluxqnz.cloudfront.net/documents/full-guideline/EAU-Guidelines-on-Non-Neurogenic-Male-LUTS-2023.pdf</a:t>
            </a:r>
            <a:r>
              <a:rPr lang="en-US" sz="1000" dirty="0">
                <a:solidFill>
                  <a:schemeClr val="bg1">
                    <a:lumMod val="50000"/>
                  </a:schemeClr>
                </a:solidFill>
              </a:rPr>
              <a:t>. Accessed 8 March 2023. </a:t>
            </a:r>
          </a:p>
        </p:txBody>
      </p:sp>
    </p:spTree>
    <p:extLst>
      <p:ext uri="{BB962C8B-B14F-4D97-AF65-F5344CB8AC3E}">
        <p14:creationId xmlns:p14="http://schemas.microsoft.com/office/powerpoint/2010/main" val="2872058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73F2A3-48EA-5545-826C-8AFA9DE45242}"/>
              </a:ext>
            </a:extLst>
          </p:cNvPr>
          <p:cNvPicPr>
            <a:picLocks noChangeAspect="1"/>
          </p:cNvPicPr>
          <p:nvPr/>
        </p:nvPicPr>
        <p:blipFill rotWithShape="1">
          <a:blip r:embed="rId3"/>
          <a:srcRect l="11973" t="16326" r="8804" b="17480"/>
          <a:stretch/>
        </p:blipFill>
        <p:spPr>
          <a:xfrm>
            <a:off x="4511824" y="1844824"/>
            <a:ext cx="7660424" cy="3600400"/>
          </a:xfrm>
          <a:prstGeom prst="rect">
            <a:avLst/>
          </a:prstGeom>
        </p:spPr>
      </p:pic>
      <p:sp>
        <p:nvSpPr>
          <p:cNvPr id="3" name="Title 2">
            <a:extLst>
              <a:ext uri="{FF2B5EF4-FFF2-40B4-BE49-F238E27FC236}">
                <a16:creationId xmlns:a16="http://schemas.microsoft.com/office/drawing/2014/main" id="{68EC1E99-1EEF-4696-98D8-0F175F3D7382}"/>
              </a:ext>
            </a:extLst>
          </p:cNvPr>
          <p:cNvSpPr>
            <a:spLocks noGrp="1"/>
          </p:cNvSpPr>
          <p:nvPr>
            <p:ph type="title"/>
          </p:nvPr>
        </p:nvSpPr>
        <p:spPr>
          <a:xfrm>
            <a:off x="335360" y="451456"/>
            <a:ext cx="11427853" cy="685802"/>
          </a:xfrm>
        </p:spPr>
        <p:txBody>
          <a:bodyPr>
            <a:noAutofit/>
          </a:bodyPr>
          <a:lstStyle/>
          <a:p>
            <a:r>
              <a:rPr lang="en-US" dirty="0">
                <a:ea typeface="Verdana" panose="020B0604030504040204" pitchFamily="34" charset="0"/>
              </a:rPr>
              <a:t>Mirabegron in male OAB patients with or without LUTS –  POOLED analysis of phase III trials</a:t>
            </a:r>
          </a:p>
        </p:txBody>
      </p:sp>
      <p:sp>
        <p:nvSpPr>
          <p:cNvPr id="8" name="Rectangle 7">
            <a:extLst>
              <a:ext uri="{FF2B5EF4-FFF2-40B4-BE49-F238E27FC236}">
                <a16:creationId xmlns:a16="http://schemas.microsoft.com/office/drawing/2014/main" id="{9BF0E60B-E718-4512-8512-EA87BC348E7E}"/>
              </a:ext>
            </a:extLst>
          </p:cNvPr>
          <p:cNvSpPr/>
          <p:nvPr/>
        </p:nvSpPr>
        <p:spPr>
          <a:xfrm>
            <a:off x="335360" y="1628800"/>
            <a:ext cx="4320480" cy="4708981"/>
          </a:xfrm>
          <a:prstGeom prst="rect">
            <a:avLst/>
          </a:prstGeom>
        </p:spPr>
        <p:txBody>
          <a:bodyPr wrap="square">
            <a:spAutoFit/>
          </a:bodyPr>
          <a:lstStyle/>
          <a:p>
            <a:pPr marL="285750" marR="0" lvl="0" indent="-28575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Study population: </a:t>
            </a:r>
            <a:r>
              <a:rPr kumimoji="0" lang="en-US" sz="200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Male OAB population with or without LUTS associated with BPH/BPE</a:t>
            </a:r>
          </a:p>
          <a:p>
            <a:pPr marL="285750" marR="0" lvl="0" indent="-28575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b="1" dirty="0">
                <a:solidFill>
                  <a:schemeClr val="accent6">
                    <a:lumMod val="75000"/>
                  </a:schemeClr>
                </a:solidFill>
                <a:latin typeface="Calibri" panose="020F0502020204030204" pitchFamily="34" charset="0"/>
                <a:ea typeface="Verdana" panose="020B0604030504040204" pitchFamily="34" charset="0"/>
                <a:cs typeface="Calibri" panose="020F0502020204030204" pitchFamily="34" charset="0"/>
              </a:rPr>
              <a:t>Intervention:</a:t>
            </a:r>
            <a:r>
              <a:rPr kumimoji="0" lang="en-US" sz="20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sz="200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Mirabegron 50 mg vs placebo or antimuscarinic (tolterodine </a:t>
            </a:r>
            <a:r>
              <a:rPr lang="en-US" sz="2000" dirty="0">
                <a:solidFill>
                  <a:schemeClr val="accent6">
                    <a:lumMod val="75000"/>
                  </a:schemeClr>
                </a:solidFill>
                <a:latin typeface="Calibri" panose="020F0502020204030204" pitchFamily="34" charset="0"/>
                <a:ea typeface="Verdana" panose="020B0604030504040204" pitchFamily="34" charset="0"/>
                <a:cs typeface="Calibri" panose="020F0502020204030204" pitchFamily="34" charset="0"/>
              </a:rPr>
              <a:t>extended-release</a:t>
            </a:r>
            <a:r>
              <a:rPr kumimoji="0" lang="en-US" sz="200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 4 mg or </a:t>
            </a:r>
            <a:r>
              <a:rPr kumimoji="0" lang="en-US" sz="2000" i="0" u="none" strike="noStrike" kern="1200" cap="none" spc="0" normalizeH="0" baseline="0" noProof="0" dirty="0" err="1">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solifenacin</a:t>
            </a:r>
            <a:r>
              <a:rPr kumimoji="0" lang="en-US" sz="200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 5 mg) as a comparator</a:t>
            </a:r>
          </a:p>
          <a:p>
            <a:pPr marL="285750" marR="0" lvl="0" indent="-28575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b="1" dirty="0">
                <a:solidFill>
                  <a:schemeClr val="accent6">
                    <a:lumMod val="75000"/>
                  </a:schemeClr>
                </a:solidFill>
                <a:latin typeface="Calibri" panose="020F0502020204030204" pitchFamily="34" charset="0"/>
                <a:ea typeface="Verdana" panose="020B0604030504040204" pitchFamily="34" charset="0"/>
                <a:cs typeface="Calibri" panose="020F0502020204030204" pitchFamily="34" charset="0"/>
              </a:rPr>
              <a:t>5 Phase III studies</a:t>
            </a:r>
            <a:endParaRPr kumimoji="0" lang="en-US" sz="20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endParaRPr>
          </a:p>
          <a:p>
            <a:pPr marL="285750" marR="0" lvl="0" indent="-28575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Similar improvements in urgency, frequency, and incontinence as </a:t>
            </a:r>
            <a:r>
              <a:rPr kumimoji="0" lang="en-US" sz="2000" b="1" i="0" u="none" strike="noStrike" kern="1200" cap="none" spc="0" normalizeH="0" baseline="0" noProof="0" dirty="0" err="1">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solifenacin</a:t>
            </a:r>
            <a:r>
              <a:rPr kumimoji="0" lang="en-US" sz="20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 5 mg</a:t>
            </a:r>
          </a:p>
          <a:p>
            <a:pPr marL="285750" marR="0" lvl="0" indent="-28575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Mirabegron 50 mg is a </a:t>
            </a:r>
            <a:br>
              <a:rPr kumimoji="0" lang="en-US" sz="20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br>
            <a:r>
              <a:rPr kumimoji="0" lang="en-US" sz="20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well-tolerated </a:t>
            </a:r>
            <a:r>
              <a:rPr kumimoji="0" lang="en-US" sz="200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alternative to antimuscarinics</a:t>
            </a:r>
          </a:p>
        </p:txBody>
      </p:sp>
      <p:sp>
        <p:nvSpPr>
          <p:cNvPr id="5" name="Text Placeholder 4">
            <a:extLst>
              <a:ext uri="{FF2B5EF4-FFF2-40B4-BE49-F238E27FC236}">
                <a16:creationId xmlns:a16="http://schemas.microsoft.com/office/drawing/2014/main" id="{FEF2EDF7-E6CC-BD7C-E153-A1C2A9DC6B05}"/>
              </a:ext>
            </a:extLst>
          </p:cNvPr>
          <p:cNvSpPr txBox="1">
            <a:spLocks/>
          </p:cNvSpPr>
          <p:nvPr/>
        </p:nvSpPr>
        <p:spPr>
          <a:xfrm>
            <a:off x="336240" y="6525344"/>
            <a:ext cx="10656303" cy="216024"/>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BPE, benign prostatic enlargement; BPH, benign prostate hyperplasia; LUTS, lower urinary tract symptoms; OAB, overactive bladder.</a:t>
            </a:r>
            <a:br>
              <a:rPr lang="en-US" sz="1000" dirty="0">
                <a:solidFill>
                  <a:schemeClr val="bg1">
                    <a:lumMod val="50000"/>
                  </a:schemeClr>
                </a:solidFill>
              </a:rPr>
            </a:br>
            <a:r>
              <a:rPr lang="en-US" sz="1000" dirty="0" err="1">
                <a:solidFill>
                  <a:schemeClr val="bg1">
                    <a:lumMod val="50000"/>
                  </a:schemeClr>
                </a:solidFill>
              </a:rPr>
              <a:t>Tubaro</a:t>
            </a:r>
            <a:r>
              <a:rPr lang="en-US" sz="1000" dirty="0">
                <a:solidFill>
                  <a:schemeClr val="bg1">
                    <a:lumMod val="50000"/>
                  </a:schemeClr>
                </a:solidFill>
              </a:rPr>
              <a:t> A, et al. </a:t>
            </a:r>
            <a:r>
              <a:rPr lang="en-US" sz="1000" i="1" dirty="0" err="1">
                <a:solidFill>
                  <a:schemeClr val="bg1">
                    <a:lumMod val="50000"/>
                  </a:schemeClr>
                </a:solidFill>
              </a:rPr>
              <a:t>Ther</a:t>
            </a:r>
            <a:r>
              <a:rPr lang="en-US" sz="1000" i="1" dirty="0">
                <a:solidFill>
                  <a:schemeClr val="bg1">
                    <a:lumMod val="50000"/>
                  </a:schemeClr>
                </a:solidFill>
              </a:rPr>
              <a:t> Adv Urol</a:t>
            </a:r>
            <a:r>
              <a:rPr lang="en-US" sz="1000" dirty="0">
                <a:solidFill>
                  <a:schemeClr val="bg1">
                    <a:lumMod val="50000"/>
                  </a:schemeClr>
                </a:solidFill>
              </a:rPr>
              <a:t>. 2017;9(6):137-154 </a:t>
            </a:r>
          </a:p>
        </p:txBody>
      </p:sp>
    </p:spTree>
    <p:extLst>
      <p:ext uri="{BB962C8B-B14F-4D97-AF65-F5344CB8AC3E}">
        <p14:creationId xmlns:p14="http://schemas.microsoft.com/office/powerpoint/2010/main" val="2480044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EC1E99-1EEF-4696-98D8-0F175F3D7382}"/>
              </a:ext>
            </a:extLst>
          </p:cNvPr>
          <p:cNvSpPr>
            <a:spLocks noGrp="1"/>
          </p:cNvSpPr>
          <p:nvPr>
            <p:ph type="title"/>
          </p:nvPr>
        </p:nvSpPr>
        <p:spPr>
          <a:xfrm>
            <a:off x="336241" y="451456"/>
            <a:ext cx="11855759" cy="664422"/>
          </a:xfrm>
        </p:spPr>
        <p:txBody>
          <a:bodyPr>
            <a:noAutofit/>
          </a:bodyPr>
          <a:lstStyle/>
          <a:p>
            <a:r>
              <a:rPr lang="en-US" dirty="0">
                <a:ea typeface="Verdana" panose="020B0604030504040204" pitchFamily="34" charset="0"/>
              </a:rPr>
              <a:t>Mirabegron in male OAB patients with or without LUTS –  TEAE</a:t>
            </a:r>
          </a:p>
        </p:txBody>
      </p:sp>
      <p:sp>
        <p:nvSpPr>
          <p:cNvPr id="4" name="Content Placeholder 3">
            <a:extLst>
              <a:ext uri="{FF2B5EF4-FFF2-40B4-BE49-F238E27FC236}">
                <a16:creationId xmlns:a16="http://schemas.microsoft.com/office/drawing/2014/main" id="{7594B4BD-0E6D-4BFC-84FF-E3ADD9A2201A}"/>
              </a:ext>
            </a:extLst>
          </p:cNvPr>
          <p:cNvSpPr>
            <a:spLocks noGrp="1"/>
          </p:cNvSpPr>
          <p:nvPr>
            <p:ph idx="1"/>
          </p:nvPr>
        </p:nvSpPr>
        <p:spPr>
          <a:xfrm>
            <a:off x="479425" y="4653136"/>
            <a:ext cx="11083684" cy="1599878"/>
          </a:xfrm>
          <a:ln w="28575">
            <a:noFill/>
          </a:ln>
        </p:spPr>
        <p:txBody>
          <a:bodyPr/>
          <a:lstStyle/>
          <a:p>
            <a:pPr marL="342900" indent="-342900">
              <a:buFont typeface="Arial" panose="020B0604020202020204" pitchFamily="34" charset="0"/>
              <a:buChar char="•"/>
            </a:pPr>
            <a:r>
              <a:rPr lang="en-US" sz="2000" b="0" dirty="0">
                <a:solidFill>
                  <a:schemeClr val="accent6">
                    <a:lumMod val="75000"/>
                  </a:schemeClr>
                </a:solidFill>
                <a:ea typeface="Verdana" panose="020B0604030504040204" pitchFamily="34" charset="0"/>
              </a:rPr>
              <a:t>Incidence of TEAEs in men treated with mirabegron 50 mg was similar to the overall population and placebo, suggesting there is no requirement for dose adjustment based on sex</a:t>
            </a:r>
          </a:p>
          <a:p>
            <a:pPr marL="342900" indent="-342900">
              <a:buFont typeface="Arial" panose="020B0604020202020204" pitchFamily="34" charset="0"/>
              <a:buChar char="•"/>
            </a:pPr>
            <a:r>
              <a:rPr lang="en-US" sz="2000" b="0" dirty="0">
                <a:solidFill>
                  <a:schemeClr val="accent6">
                    <a:lumMod val="75000"/>
                  </a:schemeClr>
                </a:solidFill>
                <a:ea typeface="Verdana" panose="020B0604030504040204" pitchFamily="34" charset="0"/>
              </a:rPr>
              <a:t>In the pooled studies, mirabegron was well tolerated, with the overall incidence of TEAEs similar to that with placebo</a:t>
            </a:r>
          </a:p>
        </p:txBody>
      </p:sp>
      <p:sp>
        <p:nvSpPr>
          <p:cNvPr id="8" name="Rectangle 7">
            <a:extLst>
              <a:ext uri="{FF2B5EF4-FFF2-40B4-BE49-F238E27FC236}">
                <a16:creationId xmlns:a16="http://schemas.microsoft.com/office/drawing/2014/main" id="{9BF0E60B-E718-4512-8512-EA87BC348E7E}"/>
              </a:ext>
            </a:extLst>
          </p:cNvPr>
          <p:cNvSpPr/>
          <p:nvPr/>
        </p:nvSpPr>
        <p:spPr>
          <a:xfrm>
            <a:off x="3758201" y="1476576"/>
            <a:ext cx="5011838" cy="400110"/>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C4D4F"/>
                </a:solidFill>
                <a:effectLst/>
                <a:uLnTx/>
                <a:uFillTx/>
                <a:latin typeface="Calibri" panose="020F0502020204030204" pitchFamily="34" charset="0"/>
                <a:ea typeface="Verdana" panose="020B0604030504040204" pitchFamily="34" charset="0"/>
                <a:cs typeface="Calibri" panose="020F0502020204030204" pitchFamily="34" charset="0"/>
              </a:rPr>
              <a:t>Overall incidence of TEAEs</a:t>
            </a:r>
            <a:endParaRPr lang="en-US" sz="2000" b="1" i="0" u="none" strike="noStrike" kern="1200" cap="none" spc="0" normalizeH="0" baseline="0" noProof="0" dirty="0">
              <a:ln>
                <a:noFill/>
              </a:ln>
              <a:solidFill>
                <a:srgbClr val="4C4D4F"/>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AA4DB1D0-41CC-4728-9AB9-DB29EE626F03}"/>
              </a:ext>
            </a:extLst>
          </p:cNvPr>
          <p:cNvGraphicFramePr>
            <a:graphicFrameLocks noGrp="1"/>
          </p:cNvGraphicFramePr>
          <p:nvPr>
            <p:extLst>
              <p:ext uri="{D42A27DB-BD31-4B8C-83A1-F6EECF244321}">
                <p14:modId xmlns:p14="http://schemas.microsoft.com/office/powerpoint/2010/main" val="1574984641"/>
              </p:ext>
            </p:extLst>
          </p:nvPr>
        </p:nvGraphicFramePr>
        <p:xfrm>
          <a:off x="551384" y="1912343"/>
          <a:ext cx="11249353" cy="2435656"/>
        </p:xfrm>
        <a:graphic>
          <a:graphicData uri="http://schemas.openxmlformats.org/drawingml/2006/table">
            <a:tbl>
              <a:tblPr>
                <a:tableStyleId>{5C22544A-7EE6-4342-B048-85BDC9FD1C3A}</a:tableStyleId>
              </a:tblPr>
              <a:tblGrid>
                <a:gridCol w="2158669">
                  <a:extLst>
                    <a:ext uri="{9D8B030D-6E8A-4147-A177-3AD203B41FA5}">
                      <a16:colId xmlns:a16="http://schemas.microsoft.com/office/drawing/2014/main" val="2052904293"/>
                    </a:ext>
                  </a:extLst>
                </a:gridCol>
                <a:gridCol w="1104152">
                  <a:extLst>
                    <a:ext uri="{9D8B030D-6E8A-4147-A177-3AD203B41FA5}">
                      <a16:colId xmlns:a16="http://schemas.microsoft.com/office/drawing/2014/main" val="1529718553"/>
                    </a:ext>
                  </a:extLst>
                </a:gridCol>
                <a:gridCol w="1722693">
                  <a:extLst>
                    <a:ext uri="{9D8B030D-6E8A-4147-A177-3AD203B41FA5}">
                      <a16:colId xmlns:a16="http://schemas.microsoft.com/office/drawing/2014/main" val="2790555246"/>
                    </a:ext>
                  </a:extLst>
                </a:gridCol>
                <a:gridCol w="1564518">
                  <a:extLst>
                    <a:ext uri="{9D8B030D-6E8A-4147-A177-3AD203B41FA5}">
                      <a16:colId xmlns:a16="http://schemas.microsoft.com/office/drawing/2014/main" val="4211411673"/>
                    </a:ext>
                  </a:extLst>
                </a:gridCol>
                <a:gridCol w="1724627">
                  <a:extLst>
                    <a:ext uri="{9D8B030D-6E8A-4147-A177-3AD203B41FA5}">
                      <a16:colId xmlns:a16="http://schemas.microsoft.com/office/drawing/2014/main" val="2251990533"/>
                    </a:ext>
                  </a:extLst>
                </a:gridCol>
                <a:gridCol w="1527859">
                  <a:extLst>
                    <a:ext uri="{9D8B030D-6E8A-4147-A177-3AD203B41FA5}">
                      <a16:colId xmlns:a16="http://schemas.microsoft.com/office/drawing/2014/main" val="2252215122"/>
                    </a:ext>
                  </a:extLst>
                </a:gridCol>
                <a:gridCol w="1446835">
                  <a:extLst>
                    <a:ext uri="{9D8B030D-6E8A-4147-A177-3AD203B41FA5}">
                      <a16:colId xmlns:a16="http://schemas.microsoft.com/office/drawing/2014/main" val="576398817"/>
                    </a:ext>
                  </a:extLst>
                </a:gridCol>
              </a:tblGrid>
              <a:tr h="502237">
                <a:tc>
                  <a:txBody>
                    <a:bodyPr/>
                    <a:lstStyle/>
                    <a:p>
                      <a:pPr algn="ctr" fontAlgn="t"/>
                      <a:r>
                        <a:rPr lang="en-US" sz="1400" b="1" u="none" strike="noStrike" dirty="0">
                          <a:effectLst/>
                          <a:latin typeface="Calibri" panose="020F0502020204030204" pitchFamily="34" charset="0"/>
                          <a:cs typeface="Calibri" panose="020F0502020204030204" pitchFamily="34" charset="0"/>
                        </a:rPr>
                        <a:t>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36000" marB="36000">
                    <a:noFill/>
                  </a:tcPr>
                </a:tc>
                <a:tc gridSpan="2">
                  <a:txBody>
                    <a:bodyPr/>
                    <a:lstStyle/>
                    <a:p>
                      <a:pPr algn="ctr" fontAlgn="t"/>
                      <a:r>
                        <a:rPr lang="en-US" sz="1400" b="1" u="none" strike="noStrike" dirty="0">
                          <a:solidFill>
                            <a:schemeClr val="bg1"/>
                          </a:solidFill>
                          <a:effectLst/>
                          <a:latin typeface="Calibri" panose="020F0502020204030204" pitchFamily="34" charset="0"/>
                          <a:cs typeface="Calibri" panose="020F0502020204030204" pitchFamily="34" charset="0"/>
                        </a:rPr>
                        <a:t>Pooled studies (12 weeks) (SCORPIO/ARIES/CAPRICORN)</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36000" marR="36000" marT="36000" marB="36000" anchor="ctr">
                    <a:lnB w="12700" cap="flat" cmpd="sng" algn="ctr">
                      <a:solidFill>
                        <a:srgbClr val="A7A9AC"/>
                      </a:solidFill>
                      <a:prstDash val="solid"/>
                      <a:round/>
                      <a:headEnd type="none" w="med" len="med"/>
                      <a:tailEnd type="none" w="med" len="med"/>
                    </a:lnB>
                    <a:solidFill>
                      <a:srgbClr val="A0B8FA"/>
                    </a:solidFill>
                  </a:tcPr>
                </a:tc>
                <a:tc hMerge="1">
                  <a:txBody>
                    <a:bodyPr/>
                    <a:lstStyle/>
                    <a:p>
                      <a:endParaRPr lang="en-US"/>
                    </a:p>
                  </a:txBody>
                  <a:tcPr/>
                </a:tc>
                <a:tc gridSpan="2">
                  <a:txBody>
                    <a:bodyPr/>
                    <a:lstStyle/>
                    <a:p>
                      <a:pPr algn="ctr" fontAlgn="t"/>
                      <a:r>
                        <a:rPr lang="en-US" sz="1400" b="1" u="none" strike="noStrike" dirty="0">
                          <a:solidFill>
                            <a:schemeClr val="bg1"/>
                          </a:solidFill>
                          <a:effectLst/>
                          <a:latin typeface="Calibri" panose="020F0502020204030204" pitchFamily="34" charset="0"/>
                          <a:cs typeface="Calibri" panose="020F0502020204030204" pitchFamily="34" charset="0"/>
                        </a:rPr>
                        <a:t>TAURUS (52 weeks)</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36000" marR="36000" marT="36000" marB="36000" anchor="ctr">
                    <a:lnB w="12700" cap="flat" cmpd="sng" algn="ctr">
                      <a:solidFill>
                        <a:srgbClr val="A7A9AC"/>
                      </a:solidFill>
                      <a:prstDash val="solid"/>
                      <a:round/>
                      <a:headEnd type="none" w="med" len="med"/>
                      <a:tailEnd type="none" w="med" len="med"/>
                    </a:lnB>
                    <a:solidFill>
                      <a:srgbClr val="A0B8FA"/>
                    </a:solidFill>
                  </a:tcPr>
                </a:tc>
                <a:tc hMerge="1">
                  <a:txBody>
                    <a:bodyPr/>
                    <a:lstStyle/>
                    <a:p>
                      <a:pPr algn="ctr" fontAlgn="t"/>
                      <a:endParaRPr lang="en-US" sz="1400" b="1" i="0" u="none" strike="noStrike">
                        <a:solidFill>
                          <a:schemeClr val="bg1"/>
                        </a:solidFill>
                        <a:effectLst/>
                        <a:latin typeface="Times New Roman" panose="02020603050405020304" pitchFamily="18" charset="0"/>
                      </a:endParaRPr>
                    </a:p>
                  </a:txBody>
                  <a:tcPr marL="36000" marR="36000" marT="36000" marB="36000">
                    <a:solidFill>
                      <a:srgbClr val="A62B4C"/>
                    </a:solidFill>
                  </a:tcPr>
                </a:tc>
                <a:tc gridSpan="2">
                  <a:txBody>
                    <a:bodyPr/>
                    <a:lstStyle/>
                    <a:p>
                      <a:pPr algn="ctr"/>
                      <a:r>
                        <a:rPr lang="en-US" sz="1400" b="1" u="none" strike="noStrike" dirty="0">
                          <a:solidFill>
                            <a:schemeClr val="bg1"/>
                          </a:solidFill>
                          <a:effectLst/>
                          <a:latin typeface="Calibri" panose="020F0502020204030204" pitchFamily="34" charset="0"/>
                          <a:cs typeface="Calibri" panose="020F0502020204030204" pitchFamily="34" charset="0"/>
                        </a:rPr>
                        <a:t>BEYOND (12 weeks)</a:t>
                      </a:r>
                      <a:endParaRPr lang="en-US" dirty="0">
                        <a:latin typeface="Calibri" panose="020F0502020204030204" pitchFamily="34" charset="0"/>
                        <a:cs typeface="Calibri" panose="020F0502020204030204" pitchFamily="34" charset="0"/>
                      </a:endParaRPr>
                    </a:p>
                  </a:txBody>
                  <a:tcPr marL="36000" marR="36000" marT="36000" marB="36000" anchor="ctr">
                    <a:lnB w="12700" cap="flat" cmpd="sng" algn="ctr">
                      <a:solidFill>
                        <a:srgbClr val="A7A9AC"/>
                      </a:solidFill>
                      <a:prstDash val="solid"/>
                      <a:round/>
                      <a:headEnd type="none" w="med" len="med"/>
                      <a:tailEnd type="none" w="med" len="med"/>
                    </a:lnB>
                    <a:solidFill>
                      <a:srgbClr val="A0B8FA"/>
                    </a:solidFill>
                  </a:tcPr>
                </a:tc>
                <a:tc hMerge="1">
                  <a:txBody>
                    <a:bodyPr/>
                    <a:lstStyle/>
                    <a:p>
                      <a:endParaRPr lang="en-US"/>
                    </a:p>
                  </a:txBody>
                  <a:tcPr marL="36000" marR="36000" marT="36000" marB="36000">
                    <a:solidFill>
                      <a:srgbClr val="A62B4C"/>
                    </a:solidFill>
                  </a:tcPr>
                </a:tc>
                <a:extLst>
                  <a:ext uri="{0D108BD9-81ED-4DB2-BD59-A6C34878D82A}">
                    <a16:rowId xmlns:a16="http://schemas.microsoft.com/office/drawing/2014/main" val="1467738315"/>
                  </a:ext>
                </a:extLst>
              </a:tr>
              <a:tr h="571656">
                <a:tc>
                  <a:txBody>
                    <a:bodyPr/>
                    <a:lstStyle/>
                    <a:p>
                      <a:pPr algn="l" fontAlgn="t"/>
                      <a:r>
                        <a:rPr lang="en-US" sz="1200" b="1" u="none" strike="noStrike" dirty="0">
                          <a:solidFill>
                            <a:schemeClr val="bg1"/>
                          </a:solidFill>
                          <a:effectLst/>
                          <a:latin typeface="Calibri" panose="020F0502020204030204" pitchFamily="34" charset="0"/>
                          <a:cs typeface="Calibri" panose="020F0502020204030204" pitchFamily="34" charset="0"/>
                        </a:rPr>
                        <a:t>TEAE (preferred term), n (%)</a:t>
                      </a:r>
                      <a:endParaRPr lang="en-US" sz="1200" b="1" i="0" u="none" strike="noStrike" dirty="0">
                        <a:solidFill>
                          <a:schemeClr val="bg1"/>
                        </a:solidFill>
                        <a:effectLst/>
                        <a:latin typeface="Calibri" panose="020F0502020204030204" pitchFamily="34" charset="0"/>
                        <a:cs typeface="Calibri" panose="020F0502020204030204" pitchFamily="34" charset="0"/>
                      </a:endParaRPr>
                    </a:p>
                  </a:txBody>
                  <a:tcPr marL="108000" marR="36000" marT="36000" marB="36000" anchor="ctr">
                    <a:lnR w="12700" cap="flat" cmpd="sng" algn="ctr">
                      <a:solidFill>
                        <a:srgbClr val="A7A9AC"/>
                      </a:solidFill>
                      <a:prstDash val="solid"/>
                      <a:round/>
                      <a:headEnd type="none" w="med" len="med"/>
                      <a:tailEnd type="none" w="med" len="med"/>
                    </a:lnR>
                    <a:solidFill>
                      <a:srgbClr val="D91D48"/>
                    </a:solidFill>
                  </a:tcPr>
                </a:tc>
                <a:tc>
                  <a:txBody>
                    <a:bodyPr/>
                    <a:lstStyle/>
                    <a:p>
                      <a:pPr algn="ctr" fontAlgn="t"/>
                      <a:r>
                        <a:rPr lang="en-US" sz="1400" u="none" strike="noStrike" dirty="0">
                          <a:effectLst/>
                          <a:latin typeface="Calibri" panose="020F0502020204030204" pitchFamily="34" charset="0"/>
                          <a:cs typeface="Calibri" panose="020F0502020204030204" pitchFamily="34" charset="0"/>
                        </a:rPr>
                        <a:t>Placebo </a:t>
                      </a:r>
                      <a:br>
                        <a:rPr lang="en-US" sz="1400" u="none" strike="noStrike" dirty="0">
                          <a:effectLst/>
                          <a:latin typeface="Calibri" panose="020F0502020204030204" pitchFamily="34" charset="0"/>
                          <a:cs typeface="Calibri" panose="020F0502020204030204" pitchFamily="34" charset="0"/>
                        </a:rPr>
                      </a:br>
                      <a:r>
                        <a:rPr lang="en-US" sz="1400" u="none" strike="noStrike" dirty="0">
                          <a:effectLst/>
                          <a:latin typeface="Calibri" panose="020F0502020204030204" pitchFamily="34" charset="0"/>
                          <a:cs typeface="Calibri" panose="020F0502020204030204" pitchFamily="34" charset="0"/>
                        </a:rPr>
                        <a:t>(n = 378)</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pt-BR" sz="1400" u="none" strike="noStrike" dirty="0" err="1">
                          <a:effectLst/>
                          <a:latin typeface="Calibri" panose="020F0502020204030204" pitchFamily="34" charset="0"/>
                          <a:cs typeface="Calibri" panose="020F0502020204030204" pitchFamily="34" charset="0"/>
                        </a:rPr>
                        <a:t>Mirabegron</a:t>
                      </a:r>
                      <a:r>
                        <a:rPr lang="pt-BR" sz="1400" u="none" strike="noStrike" dirty="0">
                          <a:effectLst/>
                          <a:latin typeface="Calibri" panose="020F0502020204030204" pitchFamily="34" charset="0"/>
                          <a:cs typeface="Calibri" panose="020F0502020204030204" pitchFamily="34" charset="0"/>
                        </a:rPr>
                        <a:t> 50 mg (</a:t>
                      </a:r>
                      <a:r>
                        <a:rPr lang="pt-BR" sz="1400" u="none" strike="noStrike" dirty="0" err="1">
                          <a:effectLst/>
                          <a:latin typeface="Calibri" panose="020F0502020204030204" pitchFamily="34" charset="0"/>
                          <a:cs typeface="Calibri" panose="020F0502020204030204" pitchFamily="34" charset="0"/>
                        </a:rPr>
                        <a:t>n</a:t>
                      </a:r>
                      <a:r>
                        <a:rPr lang="pt-BR" sz="1400" u="none" strike="noStrike" dirty="0">
                          <a:effectLst/>
                          <a:latin typeface="Calibri" panose="020F0502020204030204" pitchFamily="34" charset="0"/>
                          <a:cs typeface="Calibri" panose="020F0502020204030204" pitchFamily="34" charset="0"/>
                        </a:rPr>
                        <a:t> = 393)</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pt-BR" sz="1400" u="none" strike="noStrike" dirty="0" err="1">
                          <a:effectLst/>
                          <a:latin typeface="Calibri" panose="020F0502020204030204" pitchFamily="34" charset="0"/>
                          <a:cs typeface="Calibri" panose="020F0502020204030204" pitchFamily="34" charset="0"/>
                        </a:rPr>
                        <a:t>Mirabegron</a:t>
                      </a:r>
                      <a:r>
                        <a:rPr lang="pt-BR" sz="1400" u="none" strike="noStrike" dirty="0">
                          <a:effectLst/>
                          <a:latin typeface="Calibri" panose="020F0502020204030204" pitchFamily="34" charset="0"/>
                          <a:cs typeface="Calibri" panose="020F0502020204030204" pitchFamily="34" charset="0"/>
                        </a:rPr>
                        <a:t> 50 mg (</a:t>
                      </a:r>
                      <a:r>
                        <a:rPr lang="pt-BR" sz="1400" u="none" strike="noStrike" dirty="0" err="1">
                          <a:effectLst/>
                          <a:latin typeface="Calibri" panose="020F0502020204030204" pitchFamily="34" charset="0"/>
                          <a:cs typeface="Calibri" panose="020F0502020204030204" pitchFamily="34" charset="0"/>
                        </a:rPr>
                        <a:t>n</a:t>
                      </a:r>
                      <a:r>
                        <a:rPr lang="pt-BR" sz="1400" u="none" strike="noStrike" dirty="0">
                          <a:effectLst/>
                          <a:latin typeface="Calibri" panose="020F0502020204030204" pitchFamily="34" charset="0"/>
                          <a:cs typeface="Calibri" panose="020F0502020204030204" pitchFamily="34" charset="0"/>
                        </a:rPr>
                        <a:t> = 210)</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en-US" sz="1400" u="none" strike="noStrike">
                          <a:effectLst/>
                          <a:latin typeface="Calibri" panose="020F0502020204030204" pitchFamily="34" charset="0"/>
                          <a:cs typeface="Calibri" panose="020F0502020204030204" pitchFamily="34" charset="0"/>
                        </a:rPr>
                        <a:t>Tolterodine ER 4 mg (n = 212)</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pt-BR" sz="1400" u="none" strike="noStrike" err="1">
                          <a:effectLst/>
                          <a:latin typeface="Calibri" panose="020F0502020204030204" pitchFamily="34" charset="0"/>
                          <a:cs typeface="Calibri" panose="020F0502020204030204" pitchFamily="34" charset="0"/>
                        </a:rPr>
                        <a:t>Mirabegron</a:t>
                      </a:r>
                      <a:r>
                        <a:rPr lang="pt-BR" sz="1400" u="none" strike="noStrike">
                          <a:effectLst/>
                          <a:latin typeface="Calibri" panose="020F0502020204030204" pitchFamily="34" charset="0"/>
                          <a:cs typeface="Calibri" panose="020F0502020204030204" pitchFamily="34" charset="0"/>
                        </a:rPr>
                        <a:t> 50 mg (</a:t>
                      </a:r>
                      <a:r>
                        <a:rPr lang="pt-BR" sz="1400" u="none" strike="noStrike" err="1">
                          <a:effectLst/>
                          <a:latin typeface="Calibri" panose="020F0502020204030204" pitchFamily="34" charset="0"/>
                          <a:cs typeface="Calibri" panose="020F0502020204030204" pitchFamily="34" charset="0"/>
                        </a:rPr>
                        <a:t>n</a:t>
                      </a:r>
                      <a:r>
                        <a:rPr lang="pt-BR" sz="1400" u="none" strike="noStrike">
                          <a:effectLst/>
                          <a:latin typeface="Calibri" panose="020F0502020204030204" pitchFamily="34" charset="0"/>
                          <a:cs typeface="Calibri" panose="020F0502020204030204" pitchFamily="34" charset="0"/>
                        </a:rPr>
                        <a:t> = 224)</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pt-BR" sz="1400" u="none" strike="noStrike" dirty="0">
                          <a:effectLst/>
                          <a:latin typeface="Calibri" panose="020F0502020204030204" pitchFamily="34" charset="0"/>
                          <a:cs typeface="Calibri" panose="020F0502020204030204" pitchFamily="34" charset="0"/>
                        </a:rPr>
                        <a:t>Solifenacin 5 mg (n = 225)</a:t>
                      </a:r>
                      <a:endParaRPr lang="pt-BR" sz="14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extLst>
                  <a:ext uri="{0D108BD9-81ED-4DB2-BD59-A6C34878D82A}">
                    <a16:rowId xmlns:a16="http://schemas.microsoft.com/office/drawing/2014/main" val="1200273787"/>
                  </a:ext>
                </a:extLst>
              </a:tr>
              <a:tr h="311498">
                <a:tc>
                  <a:txBody>
                    <a:bodyPr/>
                    <a:lstStyle/>
                    <a:p>
                      <a:pPr algn="l" fontAlgn="t"/>
                      <a:r>
                        <a:rPr lang="en-US" sz="1200" b="1" u="none" strike="noStrike" dirty="0">
                          <a:solidFill>
                            <a:schemeClr val="bg1"/>
                          </a:solidFill>
                          <a:effectLst/>
                          <a:latin typeface="Calibri" panose="020F0502020204030204" pitchFamily="34" charset="0"/>
                          <a:cs typeface="Calibri" panose="020F0502020204030204" pitchFamily="34" charset="0"/>
                        </a:rPr>
                        <a:t>Overall TEAE in males, n (%)</a:t>
                      </a:r>
                      <a:endParaRPr lang="en-US" sz="1200" b="1" i="0" u="none" strike="noStrike" dirty="0">
                        <a:solidFill>
                          <a:schemeClr val="bg1"/>
                        </a:solidFill>
                        <a:effectLst/>
                        <a:latin typeface="Calibri" panose="020F0502020204030204" pitchFamily="34" charset="0"/>
                        <a:cs typeface="Calibri" panose="020F0502020204030204" pitchFamily="34" charset="0"/>
                      </a:endParaRPr>
                    </a:p>
                  </a:txBody>
                  <a:tcPr marL="108000" marR="36000" marT="36000" marB="36000" anchor="ctr">
                    <a:lnR w="12700" cap="flat" cmpd="sng" algn="ctr">
                      <a:solidFill>
                        <a:srgbClr val="A7A9AC"/>
                      </a:solidFill>
                      <a:prstDash val="solid"/>
                      <a:round/>
                      <a:headEnd type="none" w="med" len="med"/>
                      <a:tailEnd type="none" w="med" len="med"/>
                    </a:lnR>
                    <a:lnB w="12700" cap="flat" cmpd="sng" algn="ctr">
                      <a:solidFill>
                        <a:srgbClr val="A7A9AC"/>
                      </a:solidFill>
                      <a:prstDash val="solid"/>
                      <a:round/>
                      <a:headEnd type="none" w="med" len="med"/>
                      <a:tailEnd type="none" w="med" len="med"/>
                    </a:lnB>
                    <a:solidFill>
                      <a:srgbClr val="D91D48"/>
                    </a:solidFill>
                  </a:tcPr>
                </a:tc>
                <a:tc>
                  <a:txBody>
                    <a:bodyPr/>
                    <a:lstStyle/>
                    <a:p>
                      <a:pPr algn="ctr" fontAlgn="t"/>
                      <a:r>
                        <a:rPr lang="en-US" sz="1400" u="none" strike="noStrike">
                          <a:effectLst/>
                          <a:latin typeface="Calibri" panose="020F0502020204030204" pitchFamily="34" charset="0"/>
                          <a:cs typeface="Calibri" panose="020F0502020204030204" pitchFamily="34" charset="0"/>
                        </a:rPr>
                        <a:t>171/378 (45.2)</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en-US" sz="1400" u="none" strike="noStrike">
                          <a:effectLst/>
                          <a:latin typeface="Calibri" panose="020F0502020204030204" pitchFamily="34" charset="0"/>
                          <a:cs typeface="Calibri" panose="020F0502020204030204" pitchFamily="34" charset="0"/>
                        </a:rPr>
                        <a:t>181/393 </a:t>
                      </a:r>
                      <a:br>
                        <a:rPr lang="en-US" sz="1400" u="none" strike="noStrike">
                          <a:effectLst/>
                          <a:latin typeface="Calibri" panose="020F0502020204030204" pitchFamily="34" charset="0"/>
                          <a:cs typeface="Calibri" panose="020F0502020204030204" pitchFamily="34" charset="0"/>
                        </a:rPr>
                      </a:br>
                      <a:r>
                        <a:rPr lang="en-US" sz="1400" u="none" strike="noStrike">
                          <a:effectLst/>
                          <a:latin typeface="Calibri" panose="020F0502020204030204" pitchFamily="34" charset="0"/>
                          <a:cs typeface="Calibri" panose="020F0502020204030204" pitchFamily="34" charset="0"/>
                        </a:rPr>
                        <a:t>(46.1)</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en-US" sz="1400" u="none" strike="noStrike">
                          <a:effectLst/>
                          <a:latin typeface="Calibri" panose="020F0502020204030204" pitchFamily="34" charset="0"/>
                          <a:cs typeface="Calibri" panose="020F0502020204030204" pitchFamily="34" charset="0"/>
                        </a:rPr>
                        <a:t>126/210 </a:t>
                      </a:r>
                      <a:br>
                        <a:rPr lang="en-US" sz="1400" u="none" strike="noStrike">
                          <a:effectLst/>
                          <a:latin typeface="Calibri" panose="020F0502020204030204" pitchFamily="34" charset="0"/>
                          <a:cs typeface="Calibri" panose="020F0502020204030204" pitchFamily="34" charset="0"/>
                        </a:rPr>
                      </a:br>
                      <a:r>
                        <a:rPr lang="en-US" sz="1400" u="none" strike="noStrike">
                          <a:effectLst/>
                          <a:latin typeface="Calibri" panose="020F0502020204030204" pitchFamily="34" charset="0"/>
                          <a:cs typeface="Calibri" panose="020F0502020204030204" pitchFamily="34" charset="0"/>
                        </a:rPr>
                        <a:t>(60.0)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en-US" sz="1400" u="none" strike="noStrike" dirty="0">
                          <a:effectLst/>
                          <a:latin typeface="Calibri" panose="020F0502020204030204" pitchFamily="34" charset="0"/>
                          <a:cs typeface="Calibri" panose="020F0502020204030204" pitchFamily="34" charset="0"/>
                        </a:rPr>
                        <a:t>132/212 </a:t>
                      </a:r>
                      <a:br>
                        <a:rPr lang="en-US" sz="1400" u="none" strike="noStrike" dirty="0">
                          <a:effectLst/>
                          <a:latin typeface="Calibri" panose="020F0502020204030204" pitchFamily="34" charset="0"/>
                          <a:cs typeface="Calibri" panose="020F0502020204030204" pitchFamily="34" charset="0"/>
                        </a:rPr>
                      </a:br>
                      <a:r>
                        <a:rPr lang="en-US" sz="1400" u="none" strike="noStrike" dirty="0">
                          <a:effectLst/>
                          <a:latin typeface="Calibri" panose="020F0502020204030204" pitchFamily="34" charset="0"/>
                          <a:cs typeface="Calibri" panose="020F0502020204030204" pitchFamily="34" charset="0"/>
                        </a:rPr>
                        <a:t>(62.3)</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en-US" sz="1400" u="none" strike="noStrike">
                          <a:effectLst/>
                          <a:latin typeface="Calibri" panose="020F0502020204030204" pitchFamily="34" charset="0"/>
                          <a:cs typeface="Calibri" panose="020F0502020204030204" pitchFamily="34" charset="0"/>
                        </a:rPr>
                        <a:t>55/224 </a:t>
                      </a:r>
                      <a:br>
                        <a:rPr lang="en-US" sz="1400" u="none" strike="noStrike">
                          <a:effectLst/>
                          <a:latin typeface="Calibri" panose="020F0502020204030204" pitchFamily="34" charset="0"/>
                          <a:cs typeface="Calibri" panose="020F0502020204030204" pitchFamily="34" charset="0"/>
                        </a:rPr>
                      </a:br>
                      <a:r>
                        <a:rPr lang="en-US" sz="1400" u="none" strike="noStrike">
                          <a:effectLst/>
                          <a:latin typeface="Calibri" panose="020F0502020204030204" pitchFamily="34" charset="0"/>
                          <a:cs typeface="Calibri" panose="020F0502020204030204" pitchFamily="34" charset="0"/>
                        </a:rPr>
                        <a:t>(24.5)</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en-US" sz="1400" u="none" strike="noStrike" dirty="0">
                          <a:effectLst/>
                          <a:latin typeface="Calibri" panose="020F0502020204030204" pitchFamily="34" charset="0"/>
                          <a:cs typeface="Calibri" panose="020F0502020204030204" pitchFamily="34" charset="0"/>
                        </a:rPr>
                        <a:t>59/225 </a:t>
                      </a:r>
                      <a:br>
                        <a:rPr lang="en-US" sz="1400" u="none" strike="noStrike" dirty="0">
                          <a:effectLst/>
                          <a:latin typeface="Calibri" panose="020F0502020204030204" pitchFamily="34" charset="0"/>
                          <a:cs typeface="Calibri" panose="020F0502020204030204" pitchFamily="34" charset="0"/>
                        </a:rPr>
                      </a:br>
                      <a:r>
                        <a:rPr lang="en-US" sz="1400" u="none" strike="noStrike" dirty="0">
                          <a:effectLst/>
                          <a:latin typeface="Calibri" panose="020F0502020204030204" pitchFamily="34" charset="0"/>
                          <a:cs typeface="Calibri" panose="020F0502020204030204" pitchFamily="34" charset="0"/>
                        </a:rPr>
                        <a:t>(26.2)</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extLst>
                  <a:ext uri="{0D108BD9-81ED-4DB2-BD59-A6C34878D82A}">
                    <a16:rowId xmlns:a16="http://schemas.microsoft.com/office/drawing/2014/main" val="324601910"/>
                  </a:ext>
                </a:extLst>
              </a:tr>
              <a:tr h="253634">
                <a:tc gridSpan="7">
                  <a:txBody>
                    <a:bodyPr/>
                    <a:lstStyle/>
                    <a:p>
                      <a:pPr algn="l" fontAlgn="t"/>
                      <a:r>
                        <a:rPr lang="en-US" sz="1200" b="1" u="none" strike="noStrike" dirty="0">
                          <a:effectLst/>
                          <a:latin typeface="Calibri" panose="020F0502020204030204" pitchFamily="34" charset="0"/>
                          <a:cs typeface="Calibri" panose="020F0502020204030204" pitchFamily="34" charset="0"/>
                        </a:rPr>
                        <a:t>TEAEs of special interest</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108000" marR="36000" marT="36000" marB="36000" anchor="ct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pPr algn="l" fontAlgn="t"/>
                      <a:endParaRPr lang="en-US" sz="1200" b="1" i="0" u="none" strike="noStrike">
                        <a:solidFill>
                          <a:srgbClr val="000000"/>
                        </a:solidFill>
                        <a:effectLst/>
                        <a:latin typeface="Times New Roman" panose="02020603050405020304" pitchFamily="18" charset="0"/>
                      </a:endParaRPr>
                    </a:p>
                  </a:txBody>
                  <a:tcPr marL="108000" marR="36000" marT="36000" marB="3600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30864981"/>
                  </a:ext>
                </a:extLst>
              </a:tr>
              <a:tr h="296665">
                <a:tc>
                  <a:txBody>
                    <a:bodyPr/>
                    <a:lstStyle/>
                    <a:p>
                      <a:pPr algn="l" fontAlgn="t"/>
                      <a:r>
                        <a:rPr lang="en-US" sz="1200" b="1" u="none" strike="noStrike" dirty="0">
                          <a:solidFill>
                            <a:schemeClr val="bg1"/>
                          </a:solidFill>
                          <a:effectLst/>
                          <a:latin typeface="Calibri" panose="020F0502020204030204" pitchFamily="34" charset="0"/>
                          <a:cs typeface="Calibri" panose="020F0502020204030204" pitchFamily="34" charset="0"/>
                        </a:rPr>
                        <a:t>Urinary retention, n (%)</a:t>
                      </a:r>
                      <a:endParaRPr lang="en-US" sz="1200" b="1" i="0" u="none" strike="noStrike" dirty="0">
                        <a:solidFill>
                          <a:schemeClr val="bg1"/>
                        </a:solidFill>
                        <a:effectLst/>
                        <a:latin typeface="Calibri" panose="020F0502020204030204" pitchFamily="34" charset="0"/>
                        <a:cs typeface="Calibri" panose="020F0502020204030204" pitchFamily="34" charset="0"/>
                      </a:endParaRPr>
                    </a:p>
                  </a:txBody>
                  <a:tcPr marL="108000" marR="36000" marT="36000" marB="36000" anchor="ctr">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solidFill>
                      <a:srgbClr val="D91D48"/>
                    </a:solidFill>
                  </a:tcPr>
                </a:tc>
                <a:tc>
                  <a:txBody>
                    <a:bodyPr/>
                    <a:lstStyle/>
                    <a:p>
                      <a:pPr algn="ctr" fontAlgn="t"/>
                      <a:r>
                        <a:rPr lang="en-US" sz="1400" u="none" strike="noStrike">
                          <a:effectLst/>
                          <a:latin typeface="Calibri" panose="020F0502020204030204" pitchFamily="34" charset="0"/>
                          <a:cs typeface="Calibri" panose="020F0502020204030204" pitchFamily="34" charset="0"/>
                        </a:rPr>
                        <a:t>1 (0.3)</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en-US" sz="1400" u="none" strike="noStrike">
                          <a:effectLst/>
                          <a:latin typeface="Calibri" panose="020F0502020204030204" pitchFamily="34" charset="0"/>
                          <a:cs typeface="Calibri" panose="020F0502020204030204" pitchFamily="34" charset="0"/>
                        </a:rPr>
                        <a:t>1 (0.3)</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en-US" sz="1400" u="none" strike="noStrike">
                          <a:effectLst/>
                          <a:latin typeface="Calibri" panose="020F0502020204030204" pitchFamily="34" charset="0"/>
                          <a:cs typeface="Calibri" panose="020F0502020204030204" pitchFamily="34" charset="0"/>
                        </a:rPr>
                        <a:t>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en-US" sz="1400" u="none" strike="noStrike">
                          <a:effectLst/>
                          <a:latin typeface="Calibri" panose="020F0502020204030204" pitchFamily="34" charset="0"/>
                          <a:cs typeface="Calibri" panose="020F0502020204030204" pitchFamily="34" charset="0"/>
                        </a:rPr>
                        <a:t>3 (1.4)</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en-US" sz="1400" u="none" strike="noStrike" dirty="0">
                          <a:effectLst/>
                          <a:latin typeface="Calibri" panose="020F0502020204030204" pitchFamily="34" charset="0"/>
                          <a:cs typeface="Calibri" panose="020F0502020204030204" pitchFamily="34" charset="0"/>
                        </a:rPr>
                        <a:t>1 (0.1)</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en-US" sz="1400" u="none" strike="noStrike" dirty="0">
                          <a:effectLst/>
                          <a:latin typeface="Calibri" panose="020F0502020204030204" pitchFamily="34" charset="0"/>
                          <a:cs typeface="Calibri" panose="020F0502020204030204" pitchFamily="34" charset="0"/>
                        </a:rPr>
                        <a:t>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extLst>
                  <a:ext uri="{0D108BD9-81ED-4DB2-BD59-A6C34878D82A}">
                    <a16:rowId xmlns:a16="http://schemas.microsoft.com/office/drawing/2014/main" val="1445576366"/>
                  </a:ext>
                </a:extLst>
              </a:tr>
              <a:tr h="311498">
                <a:tc>
                  <a:txBody>
                    <a:bodyPr/>
                    <a:lstStyle/>
                    <a:p>
                      <a:pPr algn="l" fontAlgn="t"/>
                      <a:r>
                        <a:rPr lang="en-US" sz="1200" b="1" u="none" strike="noStrike" dirty="0">
                          <a:solidFill>
                            <a:schemeClr val="bg1"/>
                          </a:solidFill>
                          <a:effectLst/>
                          <a:latin typeface="Calibri" panose="020F0502020204030204" pitchFamily="34" charset="0"/>
                          <a:cs typeface="Calibri" panose="020F0502020204030204" pitchFamily="34" charset="0"/>
                        </a:rPr>
                        <a:t>Acute urinary retention, n (%)</a:t>
                      </a:r>
                      <a:endParaRPr lang="en-US" sz="1200" b="1" i="0" u="none" strike="noStrike" dirty="0">
                        <a:solidFill>
                          <a:schemeClr val="bg1"/>
                        </a:solidFill>
                        <a:effectLst/>
                        <a:latin typeface="Calibri" panose="020F0502020204030204" pitchFamily="34" charset="0"/>
                        <a:cs typeface="Calibri" panose="020F0502020204030204" pitchFamily="34" charset="0"/>
                      </a:endParaRPr>
                    </a:p>
                  </a:txBody>
                  <a:tcPr marL="108000" marR="36000" marT="36000" marB="36000" anchor="ctr">
                    <a:lnR w="12700" cap="flat" cmpd="sng" algn="ctr">
                      <a:solidFill>
                        <a:srgbClr val="A7A9AC"/>
                      </a:solidFill>
                      <a:prstDash val="solid"/>
                      <a:round/>
                      <a:headEnd type="none" w="med" len="med"/>
                      <a:tailEnd type="none" w="med" len="med"/>
                    </a:lnR>
                    <a:solidFill>
                      <a:srgbClr val="D91D48"/>
                    </a:solidFill>
                  </a:tcPr>
                </a:tc>
                <a:tc>
                  <a:txBody>
                    <a:bodyPr/>
                    <a:lstStyle/>
                    <a:p>
                      <a:pPr algn="ctr" fontAlgn="t"/>
                      <a:r>
                        <a:rPr lang="en-US" sz="1400" u="none" strike="noStrike">
                          <a:effectLst/>
                          <a:latin typeface="Calibri" panose="020F0502020204030204" pitchFamily="34" charset="0"/>
                          <a:cs typeface="Calibri" panose="020F0502020204030204" pitchFamily="34" charset="0"/>
                        </a:rPr>
                        <a:t>1 (0.3)</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en-US" sz="1400" u="none" strike="noStrike">
                          <a:effectLst/>
                          <a:latin typeface="Calibri" panose="020F0502020204030204" pitchFamily="34" charset="0"/>
                          <a:cs typeface="Calibri" panose="020F0502020204030204" pitchFamily="34" charset="0"/>
                        </a:rPr>
                        <a:t>1 (0.3)</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en-US" sz="1400" u="none" strike="noStrike">
                          <a:effectLst/>
                          <a:latin typeface="Calibri" panose="020F0502020204030204" pitchFamily="34" charset="0"/>
                          <a:cs typeface="Calibri" panose="020F0502020204030204" pitchFamily="34" charset="0"/>
                        </a:rPr>
                        <a:t>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en-US" sz="1400" u="none" strike="noStrike">
                          <a:effectLst/>
                          <a:latin typeface="Calibri" panose="020F0502020204030204" pitchFamily="34" charset="0"/>
                          <a:cs typeface="Calibri" panose="020F0502020204030204" pitchFamily="34" charset="0"/>
                        </a:rPr>
                        <a:t>1 (0.5)</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en-US" sz="1400" u="none" strike="noStrike">
                          <a:effectLst/>
                          <a:latin typeface="Calibri" panose="020F0502020204030204" pitchFamily="34" charset="0"/>
                          <a:cs typeface="Calibri" panose="020F0502020204030204" pitchFamily="34" charset="0"/>
                        </a:rPr>
                        <a:t>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tc>
                  <a:txBody>
                    <a:bodyPr/>
                    <a:lstStyle/>
                    <a:p>
                      <a:pPr algn="ctr" fontAlgn="t"/>
                      <a:r>
                        <a:rPr lang="en-US" sz="1400" u="none" strike="noStrike" dirty="0">
                          <a:effectLst/>
                          <a:latin typeface="Calibri" panose="020F0502020204030204" pitchFamily="34" charset="0"/>
                          <a:cs typeface="Calibri" panose="020F0502020204030204" pitchFamily="34" charset="0"/>
                        </a:rPr>
                        <a:t>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36000" marB="3600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noFill/>
                  </a:tcPr>
                </a:tc>
                <a:extLst>
                  <a:ext uri="{0D108BD9-81ED-4DB2-BD59-A6C34878D82A}">
                    <a16:rowId xmlns:a16="http://schemas.microsoft.com/office/drawing/2014/main" val="2789770211"/>
                  </a:ext>
                </a:extLst>
              </a:tr>
            </a:tbl>
          </a:graphicData>
        </a:graphic>
      </p:graphicFrame>
      <p:sp>
        <p:nvSpPr>
          <p:cNvPr id="5" name="Text Placeholder 4">
            <a:extLst>
              <a:ext uri="{FF2B5EF4-FFF2-40B4-BE49-F238E27FC236}">
                <a16:creationId xmlns:a16="http://schemas.microsoft.com/office/drawing/2014/main" id="{91936CB1-2458-CE96-2AC3-8B6D29D9AD01}"/>
              </a:ext>
            </a:extLst>
          </p:cNvPr>
          <p:cNvSpPr txBox="1">
            <a:spLocks/>
          </p:cNvSpPr>
          <p:nvPr/>
        </p:nvSpPr>
        <p:spPr>
          <a:xfrm>
            <a:off x="336240" y="6453336"/>
            <a:ext cx="10656303" cy="216024"/>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ER, extended release; LUTS, lower urinary tract symptoms; OAB, overactive bladder; TEAE, treatment emergent adverse event.</a:t>
            </a:r>
            <a:br>
              <a:rPr lang="en-US" sz="1000" dirty="0">
                <a:solidFill>
                  <a:schemeClr val="bg1">
                    <a:lumMod val="50000"/>
                  </a:schemeClr>
                </a:solidFill>
              </a:rPr>
            </a:br>
            <a:r>
              <a:rPr lang="en-US" sz="1000" dirty="0" err="1">
                <a:solidFill>
                  <a:schemeClr val="bg1">
                    <a:lumMod val="50000"/>
                  </a:schemeClr>
                </a:solidFill>
              </a:rPr>
              <a:t>Tubaro</a:t>
            </a:r>
            <a:r>
              <a:rPr lang="en-US" sz="1000" dirty="0">
                <a:solidFill>
                  <a:schemeClr val="bg1">
                    <a:lumMod val="50000"/>
                  </a:schemeClr>
                </a:solidFill>
              </a:rPr>
              <a:t> A, et al. </a:t>
            </a:r>
            <a:r>
              <a:rPr lang="en-US" sz="1000" i="1" dirty="0" err="1">
                <a:solidFill>
                  <a:schemeClr val="bg1">
                    <a:lumMod val="50000"/>
                  </a:schemeClr>
                </a:solidFill>
              </a:rPr>
              <a:t>Ther</a:t>
            </a:r>
            <a:r>
              <a:rPr lang="en-US" sz="1000" i="1" dirty="0">
                <a:solidFill>
                  <a:schemeClr val="bg1">
                    <a:lumMod val="50000"/>
                  </a:schemeClr>
                </a:solidFill>
              </a:rPr>
              <a:t> Adv Urol</a:t>
            </a:r>
            <a:r>
              <a:rPr lang="en-US" sz="1000" dirty="0">
                <a:solidFill>
                  <a:schemeClr val="bg1">
                    <a:lumMod val="50000"/>
                  </a:schemeClr>
                </a:solidFill>
              </a:rPr>
              <a:t>. 2017;9(6):137-154 </a:t>
            </a:r>
          </a:p>
        </p:txBody>
      </p:sp>
    </p:spTree>
    <p:extLst>
      <p:ext uri="{BB962C8B-B14F-4D97-AF65-F5344CB8AC3E}">
        <p14:creationId xmlns:p14="http://schemas.microsoft.com/office/powerpoint/2010/main" val="298413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3FA168-A23C-C84F-A20B-DC02BF501187}"/>
              </a:ext>
            </a:extLst>
          </p:cNvPr>
          <p:cNvPicPr>
            <a:picLocks noChangeAspect="1"/>
          </p:cNvPicPr>
          <p:nvPr/>
        </p:nvPicPr>
        <p:blipFill rotWithShape="1">
          <a:blip r:embed="rId3"/>
          <a:srcRect t="18400" b="48000"/>
          <a:stretch/>
        </p:blipFill>
        <p:spPr>
          <a:xfrm>
            <a:off x="-210262" y="1913963"/>
            <a:ext cx="12192000" cy="2304270"/>
          </a:xfrm>
          <a:prstGeom prst="rect">
            <a:avLst/>
          </a:prstGeom>
        </p:spPr>
      </p:pic>
      <p:sp>
        <p:nvSpPr>
          <p:cNvPr id="3" name="Title 2">
            <a:extLst>
              <a:ext uri="{FF2B5EF4-FFF2-40B4-BE49-F238E27FC236}">
                <a16:creationId xmlns:a16="http://schemas.microsoft.com/office/drawing/2014/main" id="{68EC1E99-1EEF-4696-98D8-0F175F3D7382}"/>
              </a:ext>
            </a:extLst>
          </p:cNvPr>
          <p:cNvSpPr>
            <a:spLocks noGrp="1"/>
          </p:cNvSpPr>
          <p:nvPr>
            <p:ph type="title"/>
          </p:nvPr>
        </p:nvSpPr>
        <p:spPr>
          <a:xfrm>
            <a:off x="336241" y="451456"/>
            <a:ext cx="11232367" cy="664422"/>
          </a:xfrm>
        </p:spPr>
        <p:txBody>
          <a:bodyPr>
            <a:noAutofit/>
          </a:bodyPr>
          <a:lstStyle/>
          <a:p>
            <a:r>
              <a:rPr lang="en-US" dirty="0">
                <a:ea typeface="Verdana" panose="020B0604030504040204" pitchFamily="34" charset="0"/>
              </a:rPr>
              <a:t>Mirabegron in male OAB patients with or without LUTS –  </a:t>
            </a:r>
            <a:br>
              <a:rPr lang="en-US" dirty="0">
                <a:ea typeface="Verdana" panose="020B0604030504040204" pitchFamily="34" charset="0"/>
              </a:rPr>
            </a:br>
            <a:r>
              <a:rPr lang="en-US" dirty="0">
                <a:ea typeface="Verdana" panose="020B0604030504040204" pitchFamily="34" charset="0"/>
              </a:rPr>
              <a:t>No increase in PVR volume or acute urinary retention</a:t>
            </a:r>
          </a:p>
        </p:txBody>
      </p:sp>
      <p:sp>
        <p:nvSpPr>
          <p:cNvPr id="4" name="Content Placeholder 3">
            <a:extLst>
              <a:ext uri="{FF2B5EF4-FFF2-40B4-BE49-F238E27FC236}">
                <a16:creationId xmlns:a16="http://schemas.microsoft.com/office/drawing/2014/main" id="{7594B4BD-0E6D-4BFC-84FF-E3ADD9A2201A}"/>
              </a:ext>
            </a:extLst>
          </p:cNvPr>
          <p:cNvSpPr>
            <a:spLocks noGrp="1"/>
          </p:cNvSpPr>
          <p:nvPr>
            <p:ph idx="1"/>
          </p:nvPr>
        </p:nvSpPr>
        <p:spPr>
          <a:xfrm>
            <a:off x="484529" y="4576047"/>
            <a:ext cx="11191534" cy="1478730"/>
          </a:xfrm>
          <a:ln w="28575">
            <a:noFill/>
          </a:ln>
        </p:spPr>
        <p:txBody>
          <a:bodyPr>
            <a:normAutofit/>
          </a:bodyPr>
          <a:lstStyle/>
          <a:p>
            <a:pPr marL="342900" indent="-342900">
              <a:buFont typeface="Arial" panose="020B0604020202020204" pitchFamily="34" charset="0"/>
              <a:buChar char="•"/>
            </a:pPr>
            <a:r>
              <a:rPr lang="en-US" sz="2000" b="0" dirty="0">
                <a:solidFill>
                  <a:schemeClr val="accent6">
                    <a:lumMod val="75000"/>
                  </a:schemeClr>
                </a:solidFill>
                <a:ea typeface="Verdana" panose="020B0604030504040204" pitchFamily="34" charset="0"/>
              </a:rPr>
              <a:t>Mirabegron 50 mg is a well-tolerated alternative to antimuscarinics, without the potential concerns over voiding difficulty</a:t>
            </a:r>
          </a:p>
          <a:p>
            <a:pPr marL="342900" indent="-342900">
              <a:buFont typeface="Arial" panose="020B0604020202020204" pitchFamily="34" charset="0"/>
              <a:buChar char="•"/>
            </a:pPr>
            <a:r>
              <a:rPr lang="en-US" sz="2000" b="0" dirty="0">
                <a:solidFill>
                  <a:schemeClr val="accent6">
                    <a:lumMod val="75000"/>
                  </a:schemeClr>
                </a:solidFill>
                <a:ea typeface="Verdana" panose="020B0604030504040204" pitchFamily="34" charset="0"/>
              </a:rPr>
              <a:t>In the pooled Phase III studies of all male OAB patients, there is no significant increase in PVR volume or incidence of acute urinary retention with mirabegron</a:t>
            </a:r>
          </a:p>
        </p:txBody>
      </p:sp>
      <p:sp>
        <p:nvSpPr>
          <p:cNvPr id="2" name="Rectangle 1">
            <a:extLst>
              <a:ext uri="{FF2B5EF4-FFF2-40B4-BE49-F238E27FC236}">
                <a16:creationId xmlns:a16="http://schemas.microsoft.com/office/drawing/2014/main" id="{670927DE-73A2-4E66-AEBC-D500BB009159}"/>
              </a:ext>
            </a:extLst>
          </p:cNvPr>
          <p:cNvSpPr/>
          <p:nvPr/>
        </p:nvSpPr>
        <p:spPr>
          <a:xfrm>
            <a:off x="695400" y="1562503"/>
            <a:ext cx="11160126" cy="369332"/>
          </a:xfrm>
          <a:prstGeom prst="rect">
            <a:avLst/>
          </a:prstGeom>
        </p:spPr>
        <p:txBody>
          <a:bodyPr wrap="square" anchor="t">
            <a:spAutoFit/>
          </a:bodyPr>
          <a:lstStyle/>
          <a:p>
            <a:pPr algn="ctr"/>
            <a:r>
              <a:rPr lang="en-MY" b="1" dirty="0">
                <a:latin typeface="Calibri" panose="020F0502020204030204" pitchFamily="34" charset="0"/>
                <a:ea typeface="Verdana" panose="020B0604030504040204" pitchFamily="34" charset="0"/>
                <a:cs typeface="Calibri" panose="020F0502020204030204" pitchFamily="34" charset="0"/>
              </a:rPr>
              <a:t>Change from baseline to </a:t>
            </a:r>
            <a:r>
              <a:rPr lang="en-MY" b="1" dirty="0" err="1">
                <a:latin typeface="Calibri" panose="020F0502020204030204" pitchFamily="34" charset="0"/>
                <a:ea typeface="Verdana" panose="020B0604030504040204" pitchFamily="34" charset="0"/>
                <a:cs typeface="Calibri" panose="020F0502020204030204" pitchFamily="34" charset="0"/>
              </a:rPr>
              <a:t>EoT</a:t>
            </a:r>
            <a:r>
              <a:rPr lang="en-MY" b="1" dirty="0">
                <a:latin typeface="Calibri" panose="020F0502020204030204" pitchFamily="34" charset="0"/>
                <a:ea typeface="Verdana" panose="020B0604030504040204" pitchFamily="34" charset="0"/>
                <a:cs typeface="Calibri" panose="020F0502020204030204" pitchFamily="34" charset="0"/>
              </a:rPr>
              <a:t> in PVR volume (pooled 12-week studies only) (SAF)</a:t>
            </a:r>
          </a:p>
        </p:txBody>
      </p:sp>
      <p:sp>
        <p:nvSpPr>
          <p:cNvPr id="7" name="Rectangle 6">
            <a:extLst>
              <a:ext uri="{FF2B5EF4-FFF2-40B4-BE49-F238E27FC236}">
                <a16:creationId xmlns:a16="http://schemas.microsoft.com/office/drawing/2014/main" id="{B4B02970-432A-4E89-89A8-3C0D1FA9EFB8}"/>
              </a:ext>
            </a:extLst>
          </p:cNvPr>
          <p:cNvSpPr/>
          <p:nvPr/>
        </p:nvSpPr>
        <p:spPr>
          <a:xfrm>
            <a:off x="1253614" y="4218234"/>
            <a:ext cx="4632124" cy="307777"/>
          </a:xfrm>
          <a:prstGeom prst="rect">
            <a:avLst/>
          </a:prstGeom>
        </p:spPr>
        <p:txBody>
          <a:bodyPr wrap="square">
            <a:spAutoFit/>
          </a:bodyPr>
          <a:lstStyle/>
          <a:p>
            <a:pPr algn="ctr"/>
            <a:r>
              <a:rPr lang="en-US" sz="1400" dirty="0">
                <a:latin typeface="Calibri" panose="020F0502020204030204" pitchFamily="34" charset="0"/>
                <a:ea typeface="Verdana" panose="020B0604030504040204" pitchFamily="34" charset="0"/>
                <a:cs typeface="Calibri" panose="020F0502020204030204" pitchFamily="34" charset="0"/>
              </a:rPr>
              <a:t>Males with a history of LUTS associated with BPH/BPE</a:t>
            </a:r>
            <a:endParaRPr lang="en-MY" sz="1400" dirty="0">
              <a:latin typeface="Calibri" panose="020F0502020204030204" pitchFamily="34" charset="0"/>
              <a:ea typeface="Verdan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9C9CB1C-D678-48DB-95C0-653A5F78E8CE}"/>
              </a:ext>
            </a:extLst>
          </p:cNvPr>
          <p:cNvSpPr/>
          <p:nvPr/>
        </p:nvSpPr>
        <p:spPr>
          <a:xfrm>
            <a:off x="6456040" y="4218233"/>
            <a:ext cx="4883377" cy="307777"/>
          </a:xfrm>
          <a:prstGeom prst="rect">
            <a:avLst/>
          </a:prstGeom>
        </p:spPr>
        <p:txBody>
          <a:bodyPr wrap="square">
            <a:spAutoFit/>
          </a:bodyPr>
          <a:lstStyle/>
          <a:p>
            <a:pPr algn="ctr"/>
            <a:r>
              <a:rPr lang="en-US" sz="1400" dirty="0">
                <a:latin typeface="Calibri" panose="020F0502020204030204" pitchFamily="34" charset="0"/>
                <a:ea typeface="Verdana" panose="020B0604030504040204" pitchFamily="34" charset="0"/>
                <a:cs typeface="Calibri" panose="020F0502020204030204" pitchFamily="34" charset="0"/>
              </a:rPr>
              <a:t>Males without a history of LUTS associated with BPH/BPE</a:t>
            </a:r>
            <a:endParaRPr lang="en-MY" sz="1400" dirty="0">
              <a:latin typeface="Calibri" panose="020F0502020204030204" pitchFamily="34" charset="0"/>
              <a:ea typeface="Verdana" panose="020B0604030504040204" pitchFamily="34" charset="0"/>
              <a:cs typeface="Calibri" panose="020F0502020204030204" pitchFamily="34" charset="0"/>
            </a:endParaRPr>
          </a:p>
        </p:txBody>
      </p:sp>
      <p:sp>
        <p:nvSpPr>
          <p:cNvPr id="6" name="Text Placeholder 4">
            <a:extLst>
              <a:ext uri="{FF2B5EF4-FFF2-40B4-BE49-F238E27FC236}">
                <a16:creationId xmlns:a16="http://schemas.microsoft.com/office/drawing/2014/main" id="{F057D0D6-E7C7-3BB3-2D8D-DF679E1BF42E}"/>
              </a:ext>
            </a:extLst>
          </p:cNvPr>
          <p:cNvSpPr txBox="1">
            <a:spLocks/>
          </p:cNvSpPr>
          <p:nvPr/>
        </p:nvSpPr>
        <p:spPr>
          <a:xfrm>
            <a:off x="336240" y="6309320"/>
            <a:ext cx="10872328" cy="360040"/>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BPE, benign prostatic enlargement; BPH, benign prostatic hyperplasia; CI, confidence interval; </a:t>
            </a:r>
            <a:r>
              <a:rPr lang="en-US" sz="1000" dirty="0" err="1">
                <a:solidFill>
                  <a:schemeClr val="bg1">
                    <a:lumMod val="50000"/>
                  </a:schemeClr>
                </a:solidFill>
              </a:rPr>
              <a:t>EoT</a:t>
            </a:r>
            <a:r>
              <a:rPr lang="en-US" sz="1000" dirty="0">
                <a:solidFill>
                  <a:schemeClr val="bg1">
                    <a:lumMod val="50000"/>
                  </a:schemeClr>
                </a:solidFill>
              </a:rPr>
              <a:t>, end of treatment; LUTS, lower urinary tract symptoms; OAB, overactive bladder; PVR, post-void residual.</a:t>
            </a:r>
            <a:br>
              <a:rPr lang="en-US" sz="1000" dirty="0">
                <a:solidFill>
                  <a:schemeClr val="bg1">
                    <a:lumMod val="50000"/>
                  </a:schemeClr>
                </a:solidFill>
              </a:rPr>
            </a:br>
            <a:r>
              <a:rPr lang="en-US" sz="1000" dirty="0" err="1">
                <a:solidFill>
                  <a:schemeClr val="bg1">
                    <a:lumMod val="50000"/>
                  </a:schemeClr>
                </a:solidFill>
              </a:rPr>
              <a:t>Tubaro</a:t>
            </a:r>
            <a:r>
              <a:rPr lang="en-US" sz="1000" dirty="0">
                <a:solidFill>
                  <a:schemeClr val="bg1">
                    <a:lumMod val="50000"/>
                  </a:schemeClr>
                </a:solidFill>
              </a:rPr>
              <a:t> A, et al. </a:t>
            </a:r>
            <a:r>
              <a:rPr lang="en-US" sz="1000" i="1" dirty="0" err="1">
                <a:solidFill>
                  <a:schemeClr val="bg1">
                    <a:lumMod val="50000"/>
                  </a:schemeClr>
                </a:solidFill>
              </a:rPr>
              <a:t>Ther</a:t>
            </a:r>
            <a:r>
              <a:rPr lang="en-US" sz="1000" i="1" dirty="0">
                <a:solidFill>
                  <a:schemeClr val="bg1">
                    <a:lumMod val="50000"/>
                  </a:schemeClr>
                </a:solidFill>
              </a:rPr>
              <a:t> Adv Urol</a:t>
            </a:r>
            <a:r>
              <a:rPr lang="en-US" sz="1000" dirty="0">
                <a:solidFill>
                  <a:schemeClr val="bg1">
                    <a:lumMod val="50000"/>
                  </a:schemeClr>
                </a:solidFill>
              </a:rPr>
              <a:t>. 2017;9(6):137-154 </a:t>
            </a:r>
          </a:p>
        </p:txBody>
      </p:sp>
    </p:spTree>
    <p:extLst>
      <p:ext uri="{BB962C8B-B14F-4D97-AF65-F5344CB8AC3E}">
        <p14:creationId xmlns:p14="http://schemas.microsoft.com/office/powerpoint/2010/main" val="2853737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10F6-45AA-47C1-825A-1192CE925CD1}"/>
              </a:ext>
            </a:extLst>
          </p:cNvPr>
          <p:cNvSpPr>
            <a:spLocks noGrp="1"/>
          </p:cNvSpPr>
          <p:nvPr>
            <p:ph type="title"/>
          </p:nvPr>
        </p:nvSpPr>
        <p:spPr>
          <a:xfrm>
            <a:off x="350930" y="174155"/>
            <a:ext cx="11505710" cy="1203510"/>
          </a:xfrm>
        </p:spPr>
        <p:txBody>
          <a:bodyPr>
            <a:normAutofit/>
          </a:bodyPr>
          <a:lstStyle/>
          <a:p>
            <a:r>
              <a:rPr lang="en-GB" dirty="0">
                <a:ea typeface="Verdana" panose="020B0604030504040204" pitchFamily="34" charset="0"/>
              </a:rPr>
              <a:t>Efficacy of mirabegron vs placebo</a:t>
            </a:r>
          </a:p>
        </p:txBody>
      </p:sp>
      <p:sp>
        <p:nvSpPr>
          <p:cNvPr id="10" name="TextBox 9">
            <a:extLst>
              <a:ext uri="{FF2B5EF4-FFF2-40B4-BE49-F238E27FC236}">
                <a16:creationId xmlns:a16="http://schemas.microsoft.com/office/drawing/2014/main" id="{B73428F8-6EE4-47D0-B690-54FAE609C457}"/>
              </a:ext>
            </a:extLst>
          </p:cNvPr>
          <p:cNvSpPr txBox="1"/>
          <p:nvPr/>
        </p:nvSpPr>
        <p:spPr>
          <a:xfrm>
            <a:off x="339818" y="1667326"/>
            <a:ext cx="3469512"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Number of </a:t>
            </a:r>
            <a:r>
              <a:rPr kumimoji="0" lang="en-GB" sz="1600" b="1" i="0" u="none" strike="noStrike" kern="1200" cap="none" spc="0" normalizeH="0" baseline="0" noProof="0" dirty="0" err="1">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micturitions</a:t>
            </a:r>
            <a:r>
              <a:rPr kumimoji="0" lang="en-GB" sz="16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 per 24 hours</a:t>
            </a:r>
          </a:p>
        </p:txBody>
      </p:sp>
      <p:sp>
        <p:nvSpPr>
          <p:cNvPr id="18" name="TextBox 17">
            <a:extLst>
              <a:ext uri="{FF2B5EF4-FFF2-40B4-BE49-F238E27FC236}">
                <a16:creationId xmlns:a16="http://schemas.microsoft.com/office/drawing/2014/main" id="{5897E36E-FD8F-4FB4-9140-CACE2A92C54E}"/>
              </a:ext>
            </a:extLst>
          </p:cNvPr>
          <p:cNvSpPr txBox="1"/>
          <p:nvPr/>
        </p:nvSpPr>
        <p:spPr>
          <a:xfrm>
            <a:off x="4200029" y="1667326"/>
            <a:ext cx="3817137"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Number of urgency episodes per 24 hours</a:t>
            </a:r>
          </a:p>
        </p:txBody>
      </p:sp>
      <p:sp>
        <p:nvSpPr>
          <p:cNvPr id="19" name="TextBox 18">
            <a:extLst>
              <a:ext uri="{FF2B5EF4-FFF2-40B4-BE49-F238E27FC236}">
                <a16:creationId xmlns:a16="http://schemas.microsoft.com/office/drawing/2014/main" id="{0B7DE48C-5B40-44D6-8189-8F9F4E1517AF}"/>
              </a:ext>
            </a:extLst>
          </p:cNvPr>
          <p:cNvSpPr txBox="1"/>
          <p:nvPr/>
        </p:nvSpPr>
        <p:spPr>
          <a:xfrm>
            <a:off x="8318796" y="1651937"/>
            <a:ext cx="3598881"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Volume</a:t>
            </a:r>
            <a:r>
              <a:rPr kumimoji="0" lang="en-GB"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Verdana" panose="020B0604030504040204" pitchFamily="34" charset="0"/>
                <a:cs typeface="Calibri" panose="020F0502020204030204" pitchFamily="34" charset="0"/>
              </a:rPr>
              <a:t> voided per micturition (mL)</a:t>
            </a:r>
          </a:p>
        </p:txBody>
      </p:sp>
      <p:pic>
        <p:nvPicPr>
          <p:cNvPr id="6" name="Picture 5" descr="A screenshot of a cell phone&#10;&#10;Description automatically generated">
            <a:extLst>
              <a:ext uri="{FF2B5EF4-FFF2-40B4-BE49-F238E27FC236}">
                <a16:creationId xmlns:a16="http://schemas.microsoft.com/office/drawing/2014/main" id="{FBB3E133-8A77-1A4D-B050-22A2194324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930" y="2444027"/>
            <a:ext cx="3447288" cy="2773299"/>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D873377C-C271-604D-8021-6E4CF6E43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4953" y="2444027"/>
            <a:ext cx="3447288" cy="2773299"/>
          </a:xfrm>
          <a:prstGeom prst="rect">
            <a:avLst/>
          </a:prstGeom>
        </p:spPr>
      </p:pic>
      <p:pic>
        <p:nvPicPr>
          <p:cNvPr id="5" name="Picture 4">
            <a:extLst>
              <a:ext uri="{FF2B5EF4-FFF2-40B4-BE49-F238E27FC236}">
                <a16:creationId xmlns:a16="http://schemas.microsoft.com/office/drawing/2014/main" id="{82FF3305-BD58-4378-B53F-DF4A40D9817F}"/>
              </a:ext>
            </a:extLst>
          </p:cNvPr>
          <p:cNvPicPr/>
          <p:nvPr/>
        </p:nvPicPr>
        <p:blipFill rotWithShape="1">
          <a:blip r:embed="rId5" cstate="print">
            <a:extLst>
              <a:ext uri="{28A0092B-C50C-407E-A947-70E740481C1C}">
                <a14:useLocalDpi xmlns:a14="http://schemas.microsoft.com/office/drawing/2010/main" val="0"/>
              </a:ext>
            </a:extLst>
          </a:blip>
          <a:srcRect l="31455" t="-758" r="23343" b="94714"/>
          <a:stretch/>
        </p:blipFill>
        <p:spPr>
          <a:xfrm>
            <a:off x="4813197" y="5532199"/>
            <a:ext cx="2590800" cy="307777"/>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F7E23DF0-55F0-434A-9C71-F2DDA38BC8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4592" y="2483578"/>
            <a:ext cx="3447288" cy="2673858"/>
          </a:xfrm>
          <a:prstGeom prst="rect">
            <a:avLst/>
          </a:prstGeom>
        </p:spPr>
      </p:pic>
      <p:sp>
        <p:nvSpPr>
          <p:cNvPr id="3" name="Text Placeholder 4">
            <a:extLst>
              <a:ext uri="{FF2B5EF4-FFF2-40B4-BE49-F238E27FC236}">
                <a16:creationId xmlns:a16="http://schemas.microsoft.com/office/drawing/2014/main" id="{2B645F93-C8C1-1CBC-BAD8-547F73F6F0EF}"/>
              </a:ext>
            </a:extLst>
          </p:cNvPr>
          <p:cNvSpPr txBox="1">
            <a:spLocks/>
          </p:cNvSpPr>
          <p:nvPr/>
        </p:nvSpPr>
        <p:spPr>
          <a:xfrm>
            <a:off x="336241" y="6165304"/>
            <a:ext cx="9936224" cy="548680"/>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CI, confidence interval; FAS-I, full analysis set incontinence (≥ 1 incontinence episode at baseline); FAS-I ≥ 2, two or more incontinence episodes at baseline; FAS-I ≥ 4, four or more incontinence episodes at baseline; SE, standard error.</a:t>
            </a:r>
            <a:br>
              <a:rPr lang="en-US" sz="1000" dirty="0">
                <a:solidFill>
                  <a:schemeClr val="bg1">
                    <a:lumMod val="50000"/>
                  </a:schemeClr>
                </a:solidFill>
              </a:rPr>
            </a:br>
            <a:r>
              <a:rPr lang="en-US" sz="1000" dirty="0">
                <a:solidFill>
                  <a:schemeClr val="bg1">
                    <a:lumMod val="50000"/>
                  </a:schemeClr>
                </a:solidFill>
              </a:rPr>
              <a:t>Chapple C, et al. </a:t>
            </a:r>
            <a:r>
              <a:rPr lang="en-US" sz="1000" i="1" dirty="0" err="1">
                <a:solidFill>
                  <a:schemeClr val="bg1">
                    <a:lumMod val="50000"/>
                  </a:schemeClr>
                </a:solidFill>
              </a:rPr>
              <a:t>Eur</a:t>
            </a:r>
            <a:r>
              <a:rPr lang="en-US" sz="1000" i="1" dirty="0">
                <a:solidFill>
                  <a:schemeClr val="bg1">
                    <a:lumMod val="50000"/>
                  </a:schemeClr>
                </a:solidFill>
              </a:rPr>
              <a:t> Urol. </a:t>
            </a:r>
            <a:r>
              <a:rPr lang="en-US" sz="1000" dirty="0">
                <a:solidFill>
                  <a:schemeClr val="bg1">
                    <a:lumMod val="50000"/>
                  </a:schemeClr>
                </a:solidFill>
              </a:rPr>
              <a:t>2015;67(1):11-4. </a:t>
            </a:r>
          </a:p>
        </p:txBody>
      </p:sp>
    </p:spTree>
    <p:extLst>
      <p:ext uri="{BB962C8B-B14F-4D97-AF65-F5344CB8AC3E}">
        <p14:creationId xmlns:p14="http://schemas.microsoft.com/office/powerpoint/2010/main" val="437005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10F6-45AA-47C1-825A-1192CE925CD1}"/>
              </a:ext>
            </a:extLst>
          </p:cNvPr>
          <p:cNvSpPr>
            <a:spLocks noGrp="1"/>
          </p:cNvSpPr>
          <p:nvPr>
            <p:ph type="title"/>
          </p:nvPr>
        </p:nvSpPr>
        <p:spPr>
          <a:xfrm>
            <a:off x="336241" y="450603"/>
            <a:ext cx="10941359" cy="685802"/>
          </a:xfrm>
        </p:spPr>
        <p:txBody>
          <a:bodyPr>
            <a:normAutofit/>
          </a:bodyPr>
          <a:lstStyle/>
          <a:p>
            <a:r>
              <a:rPr lang="en-GB" dirty="0">
                <a:ea typeface="Verdana" panose="020B0604030504040204" pitchFamily="34" charset="0"/>
              </a:rPr>
              <a:t>Safety and tolerability of mirabegron</a:t>
            </a:r>
          </a:p>
        </p:txBody>
      </p:sp>
      <p:graphicFrame>
        <p:nvGraphicFramePr>
          <p:cNvPr id="8" name="Table 8">
            <a:extLst>
              <a:ext uri="{FF2B5EF4-FFF2-40B4-BE49-F238E27FC236}">
                <a16:creationId xmlns:a16="http://schemas.microsoft.com/office/drawing/2014/main" id="{235D8D45-76B8-4F11-AE5F-C65CB2365893}"/>
              </a:ext>
            </a:extLst>
          </p:cNvPr>
          <p:cNvGraphicFramePr>
            <a:graphicFrameLocks noGrp="1"/>
          </p:cNvGraphicFramePr>
          <p:nvPr>
            <p:ph sz="quarter" idx="13"/>
            <p:extLst>
              <p:ext uri="{D42A27DB-BD31-4B8C-83A1-F6EECF244321}">
                <p14:modId xmlns:p14="http://schemas.microsoft.com/office/powerpoint/2010/main" val="571497248"/>
              </p:ext>
            </p:extLst>
          </p:nvPr>
        </p:nvGraphicFramePr>
        <p:xfrm>
          <a:off x="7546872" y="3647396"/>
          <a:ext cx="4389120" cy="2094338"/>
        </p:xfrm>
        <a:graphic>
          <a:graphicData uri="http://schemas.openxmlformats.org/drawingml/2006/table">
            <a:tbl>
              <a:tblPr firstRow="1" bandRow="1">
                <a:tableStyleId>{5C22544A-7EE6-4342-B048-85BDC9FD1C3A}</a:tableStyleId>
              </a:tblPr>
              <a:tblGrid>
                <a:gridCol w="1097283">
                  <a:extLst>
                    <a:ext uri="{9D8B030D-6E8A-4147-A177-3AD203B41FA5}">
                      <a16:colId xmlns:a16="http://schemas.microsoft.com/office/drawing/2014/main" val="774351354"/>
                    </a:ext>
                  </a:extLst>
                </a:gridCol>
                <a:gridCol w="773081">
                  <a:extLst>
                    <a:ext uri="{9D8B030D-6E8A-4147-A177-3AD203B41FA5}">
                      <a16:colId xmlns:a16="http://schemas.microsoft.com/office/drawing/2014/main" val="636407831"/>
                    </a:ext>
                  </a:extLst>
                </a:gridCol>
                <a:gridCol w="1090633">
                  <a:extLst>
                    <a:ext uri="{9D8B030D-6E8A-4147-A177-3AD203B41FA5}">
                      <a16:colId xmlns:a16="http://schemas.microsoft.com/office/drawing/2014/main" val="2471111658"/>
                    </a:ext>
                  </a:extLst>
                </a:gridCol>
                <a:gridCol w="1428123">
                  <a:extLst>
                    <a:ext uri="{9D8B030D-6E8A-4147-A177-3AD203B41FA5}">
                      <a16:colId xmlns:a16="http://schemas.microsoft.com/office/drawing/2014/main" val="804854105"/>
                    </a:ext>
                  </a:extLst>
                </a:gridCol>
              </a:tblGrid>
              <a:tr h="452923">
                <a:tc>
                  <a:txBody>
                    <a:bodyPr/>
                    <a:lstStyle/>
                    <a:p>
                      <a:r>
                        <a:rPr lang="en-US" sz="1200" dirty="0">
                          <a:latin typeface="Calibri" panose="020F0502020204030204" pitchFamily="34" charset="0"/>
                          <a:cs typeface="Calibri" panose="020F0502020204030204" pitchFamily="34" charset="0"/>
                        </a:rPr>
                        <a:t>Proportion of TEAEs</a:t>
                      </a:r>
                    </a:p>
                  </a:txBody>
                  <a:tcPr/>
                </a:tc>
                <a:tc>
                  <a:txBody>
                    <a:bodyPr/>
                    <a:lstStyle/>
                    <a:p>
                      <a:pPr algn="ctr"/>
                      <a:r>
                        <a:rPr lang="en-US" sz="1200" dirty="0">
                          <a:latin typeface="Calibri" panose="020F0502020204030204" pitchFamily="34" charset="0"/>
                          <a:cs typeface="Calibri" panose="020F0502020204030204" pitchFamily="34" charset="0"/>
                        </a:rPr>
                        <a:t>Placebo </a:t>
                      </a:r>
                    </a:p>
                  </a:txBody>
                  <a:tcPr anchor="ctr"/>
                </a:tc>
                <a:tc>
                  <a:txBody>
                    <a:bodyPr/>
                    <a:lstStyle/>
                    <a:p>
                      <a:pPr algn="ctr"/>
                      <a:r>
                        <a:rPr lang="en-US" sz="1200" dirty="0">
                          <a:latin typeface="Calibri" panose="020F0502020204030204" pitchFamily="34" charset="0"/>
                          <a:cs typeface="Calibri" panose="020F0502020204030204" pitchFamily="34" charset="0"/>
                        </a:rPr>
                        <a:t>Mirabegron</a:t>
                      </a:r>
                    </a:p>
                  </a:txBody>
                  <a:tcPr anchor="ctr"/>
                </a:tc>
                <a:tc>
                  <a:txBody>
                    <a:bodyPr/>
                    <a:lstStyle/>
                    <a:p>
                      <a:pPr algn="ctr"/>
                      <a:r>
                        <a:rPr lang="en-US" sz="1200" dirty="0">
                          <a:latin typeface="Calibri" panose="020F0502020204030204" pitchFamily="34" charset="0"/>
                          <a:cs typeface="Calibri" panose="020F0502020204030204" pitchFamily="34" charset="0"/>
                        </a:rPr>
                        <a:t>Antimuscarinics</a:t>
                      </a:r>
                    </a:p>
                  </a:txBody>
                  <a:tcPr anchor="ctr"/>
                </a:tc>
                <a:extLst>
                  <a:ext uri="{0D108BD9-81ED-4DB2-BD59-A6C34878D82A}">
                    <a16:rowId xmlns:a16="http://schemas.microsoft.com/office/drawing/2014/main" val="3627529177"/>
                  </a:ext>
                </a:extLst>
              </a:tr>
              <a:tr h="303944">
                <a:tc>
                  <a:txBody>
                    <a:bodyPr/>
                    <a:lstStyle/>
                    <a:p>
                      <a:r>
                        <a:rPr lang="en-US" sz="1200" dirty="0">
                          <a:latin typeface="Calibri" panose="020F0502020204030204" pitchFamily="34" charset="0"/>
                          <a:cs typeface="Calibri" panose="020F0502020204030204" pitchFamily="34" charset="0"/>
                        </a:rPr>
                        <a:t>Dry mouth</a:t>
                      </a:r>
                    </a:p>
                  </a:txBody>
                  <a:tcPr marT="27432" marB="27432" anchor="ctr"/>
                </a:tc>
                <a:tc>
                  <a:txBody>
                    <a:bodyPr/>
                    <a:lstStyle/>
                    <a:p>
                      <a:pPr algn="ctr"/>
                      <a:r>
                        <a:rPr lang="en-US" sz="1200" dirty="0">
                          <a:latin typeface="Calibri" panose="020F0502020204030204" pitchFamily="34" charset="0"/>
                          <a:cs typeface="Calibri" panose="020F0502020204030204" pitchFamily="34" charset="0"/>
                        </a:rPr>
                        <a:t>2.4%</a:t>
                      </a:r>
                    </a:p>
                  </a:txBody>
                  <a:tcPr marT="27432" marB="27432" anchor="ctr"/>
                </a:tc>
                <a:tc>
                  <a:txBody>
                    <a:bodyPr/>
                    <a:lstStyle/>
                    <a:p>
                      <a:pPr algn="ctr"/>
                      <a:r>
                        <a:rPr lang="en-US" sz="1200" dirty="0">
                          <a:latin typeface="Calibri" panose="020F0502020204030204" pitchFamily="34" charset="0"/>
                          <a:cs typeface="Calibri" panose="020F0502020204030204" pitchFamily="34" charset="0"/>
                        </a:rPr>
                        <a:t>2.7%</a:t>
                      </a:r>
                    </a:p>
                  </a:txBody>
                  <a:tcPr marT="27432" marB="27432" anchor="ctr"/>
                </a:tc>
                <a:tc>
                  <a:txBody>
                    <a:bodyPr/>
                    <a:lstStyle/>
                    <a:p>
                      <a:pPr algn="ctr"/>
                      <a:r>
                        <a:rPr lang="en-US" sz="1200" dirty="0">
                          <a:latin typeface="Calibri" panose="020F0502020204030204" pitchFamily="34" charset="0"/>
                          <a:cs typeface="Calibri" panose="020F0502020204030204" pitchFamily="34" charset="0"/>
                        </a:rPr>
                        <a:t>8.7%</a:t>
                      </a:r>
                    </a:p>
                  </a:txBody>
                  <a:tcPr marT="27432" marB="27432" anchor="ctr"/>
                </a:tc>
                <a:extLst>
                  <a:ext uri="{0D108BD9-81ED-4DB2-BD59-A6C34878D82A}">
                    <a16:rowId xmlns:a16="http://schemas.microsoft.com/office/drawing/2014/main" val="2097706524"/>
                  </a:ext>
                </a:extLst>
              </a:tr>
              <a:tr h="276565">
                <a:tc>
                  <a:txBody>
                    <a:bodyPr/>
                    <a:lstStyle/>
                    <a:p>
                      <a:r>
                        <a:rPr lang="en-US" sz="1200" dirty="0">
                          <a:latin typeface="Calibri" panose="020F0502020204030204" pitchFamily="34" charset="0"/>
                          <a:cs typeface="Calibri" panose="020F0502020204030204" pitchFamily="34" charset="0"/>
                        </a:rPr>
                        <a:t>Constipation </a:t>
                      </a:r>
                    </a:p>
                  </a:txBody>
                  <a:tcPr marT="27432" marB="27432" anchor="ctr"/>
                </a:tc>
                <a:tc>
                  <a:txBody>
                    <a:bodyPr/>
                    <a:lstStyle/>
                    <a:p>
                      <a:pPr algn="ctr"/>
                      <a:r>
                        <a:rPr lang="en-US" sz="1200" dirty="0">
                          <a:latin typeface="Calibri" panose="020F0502020204030204" pitchFamily="34" charset="0"/>
                          <a:cs typeface="Calibri" panose="020F0502020204030204" pitchFamily="34" charset="0"/>
                        </a:rPr>
                        <a:t>1.7%</a:t>
                      </a:r>
                    </a:p>
                  </a:txBody>
                  <a:tcPr marT="27432" marB="27432" anchor="ctr"/>
                </a:tc>
                <a:tc>
                  <a:txBody>
                    <a:bodyPr/>
                    <a:lstStyle/>
                    <a:p>
                      <a:pPr algn="ctr"/>
                      <a:r>
                        <a:rPr lang="en-US" sz="1200" dirty="0">
                          <a:latin typeface="Calibri" panose="020F0502020204030204" pitchFamily="34" charset="0"/>
                          <a:cs typeface="Calibri" panose="020F0502020204030204" pitchFamily="34" charset="0"/>
                        </a:rPr>
                        <a:t>2.1%</a:t>
                      </a:r>
                    </a:p>
                  </a:txBody>
                  <a:tcPr marT="27432" marB="27432" anchor="ctr"/>
                </a:tc>
                <a:tc>
                  <a:txBody>
                    <a:bodyPr/>
                    <a:lstStyle/>
                    <a:p>
                      <a:pPr algn="ctr"/>
                      <a:r>
                        <a:rPr lang="en-US" sz="1200" dirty="0">
                          <a:latin typeface="Calibri" panose="020F0502020204030204" pitchFamily="34" charset="0"/>
                          <a:cs typeface="Calibri" panose="020F0502020204030204" pitchFamily="34" charset="0"/>
                        </a:rPr>
                        <a:t>2.4%</a:t>
                      </a:r>
                    </a:p>
                  </a:txBody>
                  <a:tcPr marT="27432" marB="27432" anchor="ctr"/>
                </a:tc>
                <a:extLst>
                  <a:ext uri="{0D108BD9-81ED-4DB2-BD59-A6C34878D82A}">
                    <a16:rowId xmlns:a16="http://schemas.microsoft.com/office/drawing/2014/main" val="2776833158"/>
                  </a:ext>
                </a:extLst>
              </a:tr>
              <a:tr h="303944">
                <a:tc>
                  <a:txBody>
                    <a:bodyPr/>
                    <a:lstStyle/>
                    <a:p>
                      <a:r>
                        <a:rPr lang="en-US" sz="1200" dirty="0">
                          <a:latin typeface="Calibri" panose="020F0502020204030204" pitchFamily="34" charset="0"/>
                          <a:cs typeface="Calibri" panose="020F0502020204030204" pitchFamily="34" charset="0"/>
                        </a:rPr>
                        <a:t>Hypertension</a:t>
                      </a:r>
                    </a:p>
                  </a:txBody>
                  <a:tcPr marT="27432" marB="27432" anchor="ctr"/>
                </a:tc>
                <a:tc>
                  <a:txBody>
                    <a:bodyPr/>
                    <a:lstStyle/>
                    <a:p>
                      <a:pPr algn="ctr"/>
                      <a:r>
                        <a:rPr lang="en-US" sz="1200" dirty="0">
                          <a:latin typeface="Calibri" panose="020F0502020204030204" pitchFamily="34" charset="0"/>
                          <a:cs typeface="Calibri" panose="020F0502020204030204" pitchFamily="34" charset="0"/>
                        </a:rPr>
                        <a:t>3.9%</a:t>
                      </a:r>
                    </a:p>
                  </a:txBody>
                  <a:tcPr marT="27432" marB="27432" anchor="ctr"/>
                </a:tc>
                <a:tc>
                  <a:txBody>
                    <a:bodyPr/>
                    <a:lstStyle/>
                    <a:p>
                      <a:pPr algn="ctr"/>
                      <a:r>
                        <a:rPr lang="en-US" sz="1200" dirty="0">
                          <a:latin typeface="Calibri" panose="020F0502020204030204" pitchFamily="34" charset="0"/>
                          <a:cs typeface="Calibri" panose="020F0502020204030204" pitchFamily="34" charset="0"/>
                        </a:rPr>
                        <a:t>3.9%</a:t>
                      </a:r>
                    </a:p>
                  </a:txBody>
                  <a:tcPr marT="27432" marB="27432" anchor="ctr"/>
                </a:tc>
                <a:tc>
                  <a:txBody>
                    <a:bodyPr/>
                    <a:lstStyle/>
                    <a:p>
                      <a:pPr algn="ctr"/>
                      <a:r>
                        <a:rPr lang="en-US" sz="1200" dirty="0">
                          <a:latin typeface="Calibri" panose="020F0502020204030204" pitchFamily="34" charset="0"/>
                          <a:cs typeface="Calibri" panose="020F0502020204030204" pitchFamily="34" charset="0"/>
                        </a:rPr>
                        <a:t>3.2%</a:t>
                      </a:r>
                    </a:p>
                  </a:txBody>
                  <a:tcPr marT="27432" marB="27432" anchor="ctr"/>
                </a:tc>
                <a:extLst>
                  <a:ext uri="{0D108BD9-81ED-4DB2-BD59-A6C34878D82A}">
                    <a16:rowId xmlns:a16="http://schemas.microsoft.com/office/drawing/2014/main" val="2596010138"/>
                  </a:ext>
                </a:extLst>
              </a:tr>
              <a:tr h="448741">
                <a:tc>
                  <a:txBody>
                    <a:bodyPr/>
                    <a:lstStyle/>
                    <a:p>
                      <a:r>
                        <a:rPr lang="en-US" sz="1200" dirty="0">
                          <a:latin typeface="Calibri" panose="020F0502020204030204" pitchFamily="34" charset="0"/>
                          <a:cs typeface="Calibri" panose="020F0502020204030204" pitchFamily="34" charset="0"/>
                        </a:rPr>
                        <a:t>Urinary tract infection</a:t>
                      </a:r>
                    </a:p>
                  </a:txBody>
                  <a:tcPr marT="27432" marB="27432" anchor="ctr"/>
                </a:tc>
                <a:tc>
                  <a:txBody>
                    <a:bodyPr/>
                    <a:lstStyle/>
                    <a:p>
                      <a:pPr algn="ctr"/>
                      <a:r>
                        <a:rPr lang="en-US" sz="1200" dirty="0">
                          <a:latin typeface="Calibri" panose="020F0502020204030204" pitchFamily="34" charset="0"/>
                          <a:cs typeface="Calibri" panose="020F0502020204030204" pitchFamily="34" charset="0"/>
                        </a:rPr>
                        <a:t>1.7%</a:t>
                      </a:r>
                    </a:p>
                  </a:txBody>
                  <a:tcPr marT="27432" marB="27432" anchor="ctr"/>
                </a:tc>
                <a:tc>
                  <a:txBody>
                    <a:bodyPr/>
                    <a:lstStyle/>
                    <a:p>
                      <a:pPr algn="ctr"/>
                      <a:r>
                        <a:rPr lang="en-US" sz="1200" dirty="0">
                          <a:latin typeface="Calibri" panose="020F0502020204030204" pitchFamily="34" charset="0"/>
                          <a:cs typeface="Calibri" panose="020F0502020204030204" pitchFamily="34" charset="0"/>
                        </a:rPr>
                        <a:t>2.1%</a:t>
                      </a:r>
                    </a:p>
                  </a:txBody>
                  <a:tcPr marT="27432" marB="27432" anchor="ctr"/>
                </a:tc>
                <a:tc>
                  <a:txBody>
                    <a:bodyPr/>
                    <a:lstStyle/>
                    <a:p>
                      <a:pPr algn="ctr"/>
                      <a:r>
                        <a:rPr lang="en-US" sz="1200" dirty="0">
                          <a:latin typeface="Calibri" panose="020F0502020204030204" pitchFamily="34" charset="0"/>
                          <a:cs typeface="Calibri" panose="020F0502020204030204" pitchFamily="34" charset="0"/>
                        </a:rPr>
                        <a:t>1.7%</a:t>
                      </a:r>
                    </a:p>
                  </a:txBody>
                  <a:tcPr marT="27432" marB="27432" anchor="ctr"/>
                </a:tc>
                <a:extLst>
                  <a:ext uri="{0D108BD9-81ED-4DB2-BD59-A6C34878D82A}">
                    <a16:rowId xmlns:a16="http://schemas.microsoft.com/office/drawing/2014/main" val="1422519294"/>
                  </a:ext>
                </a:extLst>
              </a:tr>
              <a:tr h="303944">
                <a:tc>
                  <a:txBody>
                    <a:bodyPr/>
                    <a:lstStyle/>
                    <a:p>
                      <a:r>
                        <a:rPr lang="en-US" sz="1200" dirty="0">
                          <a:latin typeface="Calibri" panose="020F0502020204030204" pitchFamily="34" charset="0"/>
                          <a:cs typeface="Calibri" panose="020F0502020204030204" pitchFamily="34" charset="0"/>
                        </a:rPr>
                        <a:t>Tachycardia</a:t>
                      </a:r>
                    </a:p>
                  </a:txBody>
                  <a:tcPr marT="27432" marB="27432" anchor="ctr"/>
                </a:tc>
                <a:tc>
                  <a:txBody>
                    <a:bodyPr/>
                    <a:lstStyle/>
                    <a:p>
                      <a:pPr algn="ctr"/>
                      <a:r>
                        <a:rPr lang="en-US" sz="1200" dirty="0">
                          <a:latin typeface="Calibri" panose="020F0502020204030204" pitchFamily="34" charset="0"/>
                          <a:cs typeface="Calibri" panose="020F0502020204030204" pitchFamily="34" charset="0"/>
                        </a:rPr>
                        <a:t>0.5%</a:t>
                      </a:r>
                    </a:p>
                  </a:txBody>
                  <a:tcPr marT="27432" marB="2743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C4D4F"/>
                          </a:solidFill>
                          <a:effectLst/>
                          <a:uLnTx/>
                          <a:uFillTx/>
                          <a:latin typeface="Calibri" panose="020F0502020204030204" pitchFamily="34" charset="0"/>
                          <a:ea typeface="+mn-ea"/>
                          <a:cs typeface="Calibri" panose="020F0502020204030204" pitchFamily="34" charset="0"/>
                        </a:rPr>
                        <a:t>0.9%</a:t>
                      </a:r>
                    </a:p>
                  </a:txBody>
                  <a:tcPr marT="27432" marB="2743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C4D4F"/>
                          </a:solidFill>
                          <a:effectLst/>
                          <a:uLnTx/>
                          <a:uFillTx/>
                          <a:latin typeface="Calibri" panose="020F0502020204030204" pitchFamily="34" charset="0"/>
                          <a:ea typeface="+mn-ea"/>
                          <a:cs typeface="Calibri" panose="020F0502020204030204" pitchFamily="34" charset="0"/>
                        </a:rPr>
                        <a:t>0.5%</a:t>
                      </a:r>
                    </a:p>
                  </a:txBody>
                  <a:tcPr marT="27432" marB="27432" anchor="ctr"/>
                </a:tc>
                <a:extLst>
                  <a:ext uri="{0D108BD9-81ED-4DB2-BD59-A6C34878D82A}">
                    <a16:rowId xmlns:a16="http://schemas.microsoft.com/office/drawing/2014/main" val="2632280190"/>
                  </a:ext>
                </a:extLst>
              </a:tr>
            </a:tbl>
          </a:graphicData>
        </a:graphic>
      </p:graphicFrame>
      <p:sp>
        <p:nvSpPr>
          <p:cNvPr id="7" name="Round Single Corner Rectangle 41">
            <a:extLst>
              <a:ext uri="{FF2B5EF4-FFF2-40B4-BE49-F238E27FC236}">
                <a16:creationId xmlns:a16="http://schemas.microsoft.com/office/drawing/2014/main" id="{7F90DFEA-C494-4DF9-91CA-7735324DA444}"/>
              </a:ext>
            </a:extLst>
          </p:cNvPr>
          <p:cNvSpPr/>
          <p:nvPr/>
        </p:nvSpPr>
        <p:spPr>
          <a:xfrm>
            <a:off x="7546872" y="2699505"/>
            <a:ext cx="4389119" cy="920998"/>
          </a:xfrm>
          <a:prstGeom prst="round1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1E49"/>
                </a:solidFill>
                <a:effectLst/>
                <a:uLnTx/>
                <a:uFillTx/>
                <a:latin typeface="Calibri" panose="020F0502020204030204" pitchFamily="34" charset="0"/>
                <a:cs typeface="Calibri" panose="020F0502020204030204" pitchFamily="34" charset="0"/>
              </a:rPr>
              <a:t>Dry mouth was more frequent in the antimuscarinics group (8.7%) compared with mirabegron (2.7%) and placebo (2.4%)</a:t>
            </a:r>
          </a:p>
        </p:txBody>
      </p:sp>
      <p:pic>
        <p:nvPicPr>
          <p:cNvPr id="14" name="Picture 13" descr="A picture containing drawing&#10;&#10;Description automatically generated">
            <a:extLst>
              <a:ext uri="{FF2B5EF4-FFF2-40B4-BE49-F238E27FC236}">
                <a16:creationId xmlns:a16="http://schemas.microsoft.com/office/drawing/2014/main" id="{E2D4D510-41E0-6D43-8A11-3B4946F4DE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254" y="2781430"/>
            <a:ext cx="6675450" cy="3673091"/>
          </a:xfrm>
          <a:prstGeom prst="rect">
            <a:avLst/>
          </a:prstGeom>
        </p:spPr>
      </p:pic>
      <p:sp>
        <p:nvSpPr>
          <p:cNvPr id="17" name="Content Placeholder 3">
            <a:extLst>
              <a:ext uri="{FF2B5EF4-FFF2-40B4-BE49-F238E27FC236}">
                <a16:creationId xmlns:a16="http://schemas.microsoft.com/office/drawing/2014/main" id="{913A4576-CDFE-B747-A57F-AC58D03D6191}"/>
              </a:ext>
            </a:extLst>
          </p:cNvPr>
          <p:cNvSpPr txBox="1">
            <a:spLocks/>
          </p:cNvSpPr>
          <p:nvPr/>
        </p:nvSpPr>
        <p:spPr>
          <a:xfrm>
            <a:off x="336241" y="1591811"/>
            <a:ext cx="6919237" cy="867634"/>
          </a:xfrm>
          <a:prstGeom prst="rect">
            <a:avLst/>
          </a:prstGeom>
        </p:spPr>
        <p:txBody>
          <a:bodyPr/>
          <a:lstStyle>
            <a:lvl1pPr marL="285750" indent="-285750" algn="l" defTabSz="914400" rtl="0" eaLnBrk="1" latinLnBrk="0" hangingPunct="1">
              <a:lnSpc>
                <a:spcPct val="110000"/>
              </a:lnSpc>
              <a:spcBef>
                <a:spcPts val="1200"/>
              </a:spcBef>
              <a:buClr>
                <a:schemeClr val="accent1"/>
              </a:buClr>
              <a:buFont typeface="Wingdings" pitchFamily="2" charset="2"/>
              <a:buChar char="§"/>
              <a:defRPr sz="1800" b="1" kern="1200">
                <a:solidFill>
                  <a:schemeClr val="tx2"/>
                </a:solidFill>
                <a:latin typeface="Arial" panose="020B0604020202020204" pitchFamily="34" charset="0"/>
                <a:ea typeface="+mn-ea"/>
                <a:cs typeface="Arial" panose="020B0604020202020204" pitchFamily="34" charset="0"/>
              </a:defRPr>
            </a:lvl1pPr>
            <a:lvl2pPr marL="577850" indent="-254000" algn="l" defTabSz="914400" rtl="0" eaLnBrk="1" latinLnBrk="0" hangingPunct="1">
              <a:lnSpc>
                <a:spcPct val="120000"/>
              </a:lnSpc>
              <a:spcBef>
                <a:spcPts val="0"/>
              </a:spcBef>
              <a:spcAft>
                <a:spcPts val="400"/>
              </a:spcAft>
              <a:buClr>
                <a:schemeClr val="accent1"/>
              </a:buClr>
              <a:buFont typeface="System Font Regular"/>
              <a:buChar char="–"/>
              <a:tabLst/>
              <a:defRPr sz="1600" kern="1200">
                <a:solidFill>
                  <a:schemeClr val="tx2"/>
                </a:solidFill>
                <a:latin typeface="Arial" panose="020B0604020202020204" pitchFamily="34" charset="0"/>
                <a:ea typeface="+mn-ea"/>
                <a:cs typeface="Arial" panose="020B0604020202020204" pitchFamily="34" charset="0"/>
              </a:defRPr>
            </a:lvl2pPr>
            <a:lvl3pPr marL="801688" indent="-233363" algn="l" defTabSz="914400" rtl="0" eaLnBrk="1" latinLnBrk="0" hangingPunct="1">
              <a:lnSpc>
                <a:spcPct val="120000"/>
              </a:lnSpc>
              <a:spcBef>
                <a:spcPts val="0"/>
              </a:spcBef>
              <a:spcAft>
                <a:spcPts val="400"/>
              </a:spcAft>
              <a:buFont typeface="Wingdings" pitchFamily="2" charset="2"/>
              <a:buChar char="§"/>
              <a:tabLst/>
              <a:defRPr sz="1400" kern="1200">
                <a:solidFill>
                  <a:schemeClr val="tx2"/>
                </a:solidFill>
                <a:latin typeface="Arial" panose="020B0604020202020204" pitchFamily="34" charset="0"/>
                <a:ea typeface="+mn-ea"/>
                <a:cs typeface="Arial" panose="020B0604020202020204" pitchFamily="34" charset="0"/>
              </a:defRPr>
            </a:lvl3pPr>
            <a:lvl4pPr marL="1085850" indent="-254000" algn="l" defTabSz="914400" rtl="0" eaLnBrk="1" latinLnBrk="0" hangingPunct="1">
              <a:lnSpc>
                <a:spcPct val="120000"/>
              </a:lnSpc>
              <a:spcBef>
                <a:spcPts val="0"/>
              </a:spcBef>
              <a:spcAft>
                <a:spcPts val="200"/>
              </a:spcAft>
              <a:buFont typeface="System Font Regular"/>
              <a:buChar char="–"/>
              <a:tabLst/>
              <a:defRPr sz="1400" kern="1200">
                <a:solidFill>
                  <a:schemeClr val="tx2"/>
                </a:solidFill>
                <a:latin typeface="Arial" panose="020B0604020202020204" pitchFamily="34" charset="0"/>
                <a:ea typeface="+mn-ea"/>
                <a:cs typeface="Arial" panose="020B0604020202020204" pitchFamily="34" charset="0"/>
              </a:defRPr>
            </a:lvl4pPr>
            <a:lvl5pPr marL="1320800" indent="-203200" algn="l" defTabSz="914400" rtl="0" eaLnBrk="1" latinLnBrk="0" hangingPunct="1">
              <a:lnSpc>
                <a:spcPct val="120000"/>
              </a:lnSpc>
              <a:spcBef>
                <a:spcPts val="0"/>
              </a:spcBef>
              <a:spcAft>
                <a:spcPts val="400"/>
              </a:spcAft>
              <a:buFont typeface="Wingdings" pitchFamily="2" charset="2"/>
              <a:buChar char="§"/>
              <a:tabLst/>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200"/>
              </a:spcBef>
              <a:spcAft>
                <a:spcPts val="0"/>
              </a:spcAft>
              <a:buClr>
                <a:srgbClr val="D91E49"/>
              </a:buClr>
              <a:buSzTx/>
              <a:buFont typeface="Wingdings" pitchFamily="2" charset="2"/>
              <a:buNone/>
              <a:tabLst/>
              <a:defRPr/>
            </a:pPr>
            <a:r>
              <a:rPr kumimoji="0" lang="en-GB" sz="1600" b="1" i="0" u="none" strike="noStrike" kern="1200" cap="none" spc="0" normalizeH="0" baseline="0" noProof="0" dirty="0">
                <a:ln>
                  <a:noFill/>
                </a:ln>
                <a:solidFill>
                  <a:srgbClr val="D91E49"/>
                </a:solidFill>
                <a:effectLst/>
                <a:uLnTx/>
                <a:uFillTx/>
                <a:latin typeface="Calibri" panose="020F0502020204030204" pitchFamily="34" charset="0"/>
                <a:cs typeface="Calibri" panose="020F0502020204030204" pitchFamily="34" charset="0"/>
              </a:rPr>
              <a:t>In pooled analysis, mirabegron has been shown to have numerically fewer drug-related adverse events compared with antimuscarinics (17.0% vs. 21.4%)</a:t>
            </a:r>
            <a:r>
              <a:rPr kumimoji="0" lang="en-GB" sz="1600" b="1" i="0" u="none" strike="noStrike" kern="1200" cap="none" spc="0" normalizeH="0" baseline="30000" noProof="0" dirty="0">
                <a:ln>
                  <a:noFill/>
                </a:ln>
                <a:solidFill>
                  <a:srgbClr val="D91E49"/>
                </a:solidFill>
                <a:effectLst/>
                <a:uLnTx/>
                <a:uFillTx/>
                <a:latin typeface="Calibri" panose="020F0502020204030204" pitchFamily="34" charset="0"/>
                <a:cs typeface="Calibri" panose="020F0502020204030204" pitchFamily="34" charset="0"/>
              </a:rPr>
              <a:t>1</a:t>
            </a:r>
            <a:endParaRPr kumimoji="0" lang="en-GB" sz="1600" b="1" i="0" u="none" strike="noStrike" kern="1200" cap="none" spc="0" normalizeH="0" baseline="0" noProof="0" dirty="0">
              <a:ln>
                <a:noFill/>
              </a:ln>
              <a:solidFill>
                <a:srgbClr val="D91E49"/>
              </a:solidFill>
              <a:effectLst/>
              <a:uLnTx/>
              <a:uFillTx/>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2EE46F6E-BCE1-7446-86FD-C98C14100E92}"/>
              </a:ext>
            </a:extLst>
          </p:cNvPr>
          <p:cNvSpPr/>
          <p:nvPr/>
        </p:nvSpPr>
        <p:spPr>
          <a:xfrm>
            <a:off x="7502584" y="1872153"/>
            <a:ext cx="4005299" cy="584775"/>
          </a:xfrm>
          <a:prstGeom prst="rect">
            <a:avLst/>
          </a:prstGeom>
        </p:spPr>
        <p:txBody>
          <a:bodyPr wrap="square">
            <a:spAutoFit/>
          </a:bodyPr>
          <a:lstStyle/>
          <a:p>
            <a:pPr marL="0" marR="0" lvl="0" indent="0" algn="l" defTabSz="914400" rtl="0" eaLnBrk="1" fontAlgn="ctr"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dirty="0">
                <a:ln>
                  <a:noFill/>
                </a:ln>
                <a:solidFill>
                  <a:srgbClr val="4C4D4F"/>
                </a:solidFill>
                <a:effectLst/>
                <a:uLnTx/>
                <a:uFillTx/>
                <a:latin typeface="Calibri" panose="020F0502020204030204" pitchFamily="34" charset="0"/>
                <a:cs typeface="Calibri" panose="020F0502020204030204" pitchFamily="34" charset="0"/>
              </a:rPr>
              <a:t>Dry mouth rates reported with mirabegron are lower than with antimuscarinics</a:t>
            </a:r>
          </a:p>
        </p:txBody>
      </p:sp>
      <p:cxnSp>
        <p:nvCxnSpPr>
          <p:cNvPr id="23" name="Straight Connector 22">
            <a:extLst>
              <a:ext uri="{FF2B5EF4-FFF2-40B4-BE49-F238E27FC236}">
                <a16:creationId xmlns:a16="http://schemas.microsoft.com/office/drawing/2014/main" id="{A390AF1E-4904-3441-8D42-1AC96813B8B7}"/>
              </a:ext>
            </a:extLst>
          </p:cNvPr>
          <p:cNvCxnSpPr>
            <a:cxnSpLocks/>
          </p:cNvCxnSpPr>
          <p:nvPr/>
        </p:nvCxnSpPr>
        <p:spPr>
          <a:xfrm flipH="1">
            <a:off x="7531685" y="2585056"/>
            <a:ext cx="441790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2A33B3F-3A8E-4A4A-B6CF-B84BE400D16D}"/>
              </a:ext>
            </a:extLst>
          </p:cNvPr>
          <p:cNvSpPr txBox="1"/>
          <p:nvPr/>
        </p:nvSpPr>
        <p:spPr>
          <a:xfrm>
            <a:off x="1167759" y="2415912"/>
            <a:ext cx="5486578" cy="30777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C4D4F"/>
                </a:solidFill>
                <a:effectLst/>
                <a:uLnTx/>
                <a:uFillTx/>
                <a:latin typeface="Calibri" panose="020F0502020204030204" pitchFamily="34" charset="0"/>
                <a:cs typeface="Calibri" panose="020F0502020204030204" pitchFamily="34" charset="0"/>
              </a:rPr>
              <a:t>Common TEAEs with ≥ 1% Frequency in any treatment group </a:t>
            </a:r>
          </a:p>
        </p:txBody>
      </p:sp>
      <p:sp>
        <p:nvSpPr>
          <p:cNvPr id="3" name="Text Placeholder 4">
            <a:extLst>
              <a:ext uri="{FF2B5EF4-FFF2-40B4-BE49-F238E27FC236}">
                <a16:creationId xmlns:a16="http://schemas.microsoft.com/office/drawing/2014/main" id="{851C5050-A77B-8F67-F941-C3B10C0172D6}"/>
              </a:ext>
            </a:extLst>
          </p:cNvPr>
          <p:cNvSpPr txBox="1">
            <a:spLocks/>
          </p:cNvSpPr>
          <p:nvPr/>
        </p:nvSpPr>
        <p:spPr>
          <a:xfrm>
            <a:off x="336240" y="6525344"/>
            <a:ext cx="10656303" cy="216024"/>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TEAE, treatment-emergent adverse event.</a:t>
            </a:r>
            <a:br>
              <a:rPr lang="en-US" sz="1000" dirty="0">
                <a:solidFill>
                  <a:schemeClr val="bg1">
                    <a:lumMod val="50000"/>
                  </a:schemeClr>
                </a:solidFill>
              </a:rPr>
            </a:br>
            <a:r>
              <a:rPr lang="en-US" sz="1000" dirty="0">
                <a:solidFill>
                  <a:schemeClr val="bg1">
                    <a:lumMod val="50000"/>
                  </a:schemeClr>
                </a:solidFill>
              </a:rPr>
              <a:t>1. Chapple C, et al. </a:t>
            </a:r>
            <a:r>
              <a:rPr lang="nl-NL" sz="1000" i="1" dirty="0">
                <a:solidFill>
                  <a:schemeClr val="bg1">
                    <a:lumMod val="50000"/>
                  </a:schemeClr>
                </a:solidFill>
              </a:rPr>
              <a:t>Eur Urol.. </a:t>
            </a:r>
            <a:r>
              <a:rPr lang="nl-NL" sz="1000" dirty="0">
                <a:solidFill>
                  <a:schemeClr val="bg1">
                    <a:lumMod val="50000"/>
                  </a:schemeClr>
                </a:solidFill>
              </a:rPr>
              <a:t>2020;77(1):119-128</a:t>
            </a:r>
            <a:r>
              <a:rPr lang="en-US" sz="1000" dirty="0">
                <a:solidFill>
                  <a:schemeClr val="bg1">
                    <a:lumMod val="50000"/>
                  </a:schemeClr>
                </a:solidFill>
              </a:rPr>
              <a:t>.</a:t>
            </a:r>
          </a:p>
        </p:txBody>
      </p:sp>
    </p:spTree>
    <p:extLst>
      <p:ext uri="{BB962C8B-B14F-4D97-AF65-F5344CB8AC3E}">
        <p14:creationId xmlns:p14="http://schemas.microsoft.com/office/powerpoint/2010/main" val="48613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C5018D-C620-4D4F-92FC-D123C52FAF3D}"/>
              </a:ext>
            </a:extLst>
          </p:cNvPr>
          <p:cNvSpPr>
            <a:spLocks noGrp="1"/>
          </p:cNvSpPr>
          <p:nvPr>
            <p:ph type="title"/>
          </p:nvPr>
        </p:nvSpPr>
        <p:spPr>
          <a:xfrm>
            <a:off x="407368" y="615283"/>
            <a:ext cx="8280920" cy="2201649"/>
          </a:xfrm>
        </p:spPr>
        <p:txBody>
          <a:bodyPr>
            <a:normAutofit/>
          </a:bodyPr>
          <a:lstStyle/>
          <a:p>
            <a:r>
              <a:rPr lang="en-US" dirty="0"/>
              <a:t>Management of OAB and LUTS: </a:t>
            </a:r>
            <a:br>
              <a:rPr lang="en-US" dirty="0"/>
            </a:br>
            <a:r>
              <a:rPr lang="en-US" dirty="0"/>
              <a:t>A review of the 2022 updates in the EAU guidelines  </a:t>
            </a:r>
          </a:p>
        </p:txBody>
      </p:sp>
      <p:sp>
        <p:nvSpPr>
          <p:cNvPr id="3" name="Text Placeholder 2">
            <a:extLst>
              <a:ext uri="{FF2B5EF4-FFF2-40B4-BE49-F238E27FC236}">
                <a16:creationId xmlns:a16="http://schemas.microsoft.com/office/drawing/2014/main" id="{F3FB37DE-6A90-7269-07AC-FF3430C41641}"/>
              </a:ext>
            </a:extLst>
          </p:cNvPr>
          <p:cNvSpPr>
            <a:spLocks noGrp="1"/>
          </p:cNvSpPr>
          <p:nvPr>
            <p:ph type="body" idx="1"/>
          </p:nvPr>
        </p:nvSpPr>
        <p:spPr>
          <a:xfrm>
            <a:off x="407368" y="2816932"/>
            <a:ext cx="8280920" cy="1224136"/>
          </a:xfrm>
        </p:spPr>
        <p:txBody>
          <a:bodyPr>
            <a:normAutofit lnSpcReduction="10000"/>
          </a:bodyPr>
          <a:lstStyle/>
          <a:p>
            <a:pPr marL="0" marR="0" lvl="0" indent="0" algn="l" defTabSz="914400" rtl="0" eaLnBrk="1" fontAlgn="auto" latinLnBrk="0" hangingPunct="1">
              <a:lnSpc>
                <a:spcPct val="100000"/>
              </a:lnSpc>
              <a:spcBef>
                <a:spcPct val="20000"/>
              </a:spcBef>
              <a:spcAft>
                <a:spcPts val="0"/>
              </a:spcAft>
              <a:buClr>
                <a:srgbClr val="3C79D0"/>
              </a:buClr>
              <a:buSzTx/>
              <a:buFont typeface="Arial" pitchFamily="34" charset="0"/>
              <a:buNone/>
              <a:tabLst/>
              <a:defRPr/>
            </a:pPr>
            <a:r>
              <a:rPr kumimoji="0" lang="en-US" sz="2400" b="1" i="0" u="none" strike="noStrike" kern="1200" cap="none" spc="0" normalizeH="0" baseline="0" noProof="0" dirty="0">
                <a:ln>
                  <a:noFill/>
                </a:ln>
                <a:solidFill>
                  <a:srgbClr val="5F5F5F">
                    <a:lumMod val="75000"/>
                  </a:srgbClr>
                </a:solidFill>
                <a:effectLst/>
                <a:uLnTx/>
                <a:uFillTx/>
                <a:latin typeface="Calibri" panose="020F0502020204030204" pitchFamily="34" charset="0"/>
                <a:ea typeface="+mn-ea"/>
                <a:cs typeface="Calibri" panose="020F0502020204030204" pitchFamily="34" charset="0"/>
              </a:rPr>
              <a:t>Professor Christian Gratzke </a:t>
            </a:r>
          </a:p>
          <a:p>
            <a:pPr marL="0" marR="0" lvl="0" indent="0" algn="l" defTabSz="914400" rtl="0" eaLnBrk="1" fontAlgn="auto" latinLnBrk="0" hangingPunct="1">
              <a:lnSpc>
                <a:spcPct val="100000"/>
              </a:lnSpc>
              <a:spcBef>
                <a:spcPct val="20000"/>
              </a:spcBef>
              <a:spcAft>
                <a:spcPts val="0"/>
              </a:spcAft>
              <a:buClr>
                <a:srgbClr val="3C79D0"/>
              </a:buClr>
              <a:buSzTx/>
              <a:buFont typeface="Arial" pitchFamily="34" charset="0"/>
              <a:buNone/>
              <a:tabLst/>
              <a:defRPr/>
            </a:pPr>
            <a:r>
              <a:rPr kumimoji="0" lang="en-US" sz="2400" b="0" i="1" u="none" strike="noStrike" kern="1200" cap="none" spc="0" normalizeH="0" baseline="0" noProof="0" dirty="0">
                <a:ln>
                  <a:noFill/>
                </a:ln>
                <a:solidFill>
                  <a:srgbClr val="5F5F5F">
                    <a:lumMod val="75000"/>
                  </a:srgbClr>
                </a:solidFill>
                <a:effectLst/>
                <a:uLnTx/>
                <a:uFillTx/>
                <a:latin typeface="Calibri" panose="020F0502020204030204" pitchFamily="34" charset="0"/>
                <a:ea typeface="+mn-ea"/>
                <a:cs typeface="Calibri" panose="020F0502020204030204" pitchFamily="34" charset="0"/>
              </a:rPr>
              <a:t>Professor and Chair, Department of Urology, </a:t>
            </a:r>
            <a:br>
              <a:rPr kumimoji="0" lang="en-US" sz="2400" b="0" i="1" u="none" strike="noStrike" kern="1200" cap="none" spc="0" normalizeH="0" baseline="0" noProof="0" dirty="0">
                <a:ln>
                  <a:noFill/>
                </a:ln>
                <a:solidFill>
                  <a:srgbClr val="5F5F5F">
                    <a:lumMod val="75000"/>
                  </a:srgbClr>
                </a:solidFill>
                <a:effectLst/>
                <a:uLnTx/>
                <a:uFillTx/>
                <a:latin typeface="Calibri" panose="020F0502020204030204" pitchFamily="34" charset="0"/>
                <a:ea typeface="+mn-ea"/>
                <a:cs typeface="Calibri" panose="020F0502020204030204" pitchFamily="34" charset="0"/>
              </a:rPr>
            </a:br>
            <a:r>
              <a:rPr kumimoji="0" lang="en-US" sz="2400" b="0" i="1" u="none" strike="noStrike" kern="1200" cap="none" spc="0" normalizeH="0" baseline="0" noProof="0" dirty="0">
                <a:ln>
                  <a:noFill/>
                </a:ln>
                <a:solidFill>
                  <a:srgbClr val="5F5F5F">
                    <a:lumMod val="75000"/>
                  </a:srgbClr>
                </a:solidFill>
                <a:effectLst/>
                <a:uLnTx/>
                <a:uFillTx/>
                <a:latin typeface="Calibri" panose="020F0502020204030204" pitchFamily="34" charset="0"/>
                <a:ea typeface="+mn-ea"/>
                <a:cs typeface="Calibri" panose="020F0502020204030204" pitchFamily="34" charset="0"/>
              </a:rPr>
              <a:t>Albert-</a:t>
            </a:r>
            <a:r>
              <a:rPr kumimoji="0" lang="en-US" sz="2400" b="0" i="1" u="none" strike="noStrike" kern="1200" cap="none" spc="0" normalizeH="0" baseline="0" noProof="0" dirty="0" err="1">
                <a:ln>
                  <a:noFill/>
                </a:ln>
                <a:solidFill>
                  <a:srgbClr val="5F5F5F">
                    <a:lumMod val="75000"/>
                  </a:srgbClr>
                </a:solidFill>
                <a:effectLst/>
                <a:uLnTx/>
                <a:uFillTx/>
                <a:latin typeface="Calibri" panose="020F0502020204030204" pitchFamily="34" charset="0"/>
                <a:ea typeface="+mn-ea"/>
                <a:cs typeface="Calibri" panose="020F0502020204030204" pitchFamily="34" charset="0"/>
              </a:rPr>
              <a:t>Ludwigs</a:t>
            </a:r>
            <a:r>
              <a:rPr kumimoji="0" lang="en-US" sz="2400" b="0" i="1" u="none" strike="noStrike" kern="1200" cap="none" spc="0" normalizeH="0" baseline="0" noProof="0" dirty="0">
                <a:ln>
                  <a:noFill/>
                </a:ln>
                <a:solidFill>
                  <a:srgbClr val="5F5F5F">
                    <a:lumMod val="75000"/>
                  </a:srgbClr>
                </a:solidFill>
                <a:effectLst/>
                <a:uLnTx/>
                <a:uFillTx/>
                <a:latin typeface="Calibri" panose="020F0502020204030204" pitchFamily="34" charset="0"/>
                <a:ea typeface="+mn-ea"/>
                <a:cs typeface="Calibri" panose="020F0502020204030204" pitchFamily="34" charset="0"/>
              </a:rPr>
              <a:t>-University, Freiburg, Germany </a:t>
            </a:r>
          </a:p>
        </p:txBody>
      </p:sp>
      <p:sp>
        <p:nvSpPr>
          <p:cNvPr id="6" name="Text Placeholder 4">
            <a:extLst>
              <a:ext uri="{FF2B5EF4-FFF2-40B4-BE49-F238E27FC236}">
                <a16:creationId xmlns:a16="http://schemas.microsoft.com/office/drawing/2014/main" id="{E4C7874B-2B4D-73D0-9BB5-E72FC9C0511C}"/>
              </a:ext>
            </a:extLst>
          </p:cNvPr>
          <p:cNvSpPr txBox="1">
            <a:spLocks/>
          </p:cNvSpPr>
          <p:nvPr/>
        </p:nvSpPr>
        <p:spPr>
          <a:xfrm>
            <a:off x="336241" y="6462628"/>
            <a:ext cx="1943335" cy="278740"/>
          </a:xfrm>
          <a:prstGeom prst="rect">
            <a:avLst/>
          </a:prstGeom>
        </p:spPr>
        <p:txBody>
          <a:bodyPr/>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3C79D0"/>
              </a:buClr>
              <a:buSzTx/>
              <a:buFont typeface="Arial" pitchFamily="34" charset="0"/>
              <a:buNone/>
              <a:tabLst/>
              <a:defRPr/>
            </a:pPr>
            <a:r>
              <a:rPr kumimoji="0" lang="en-SG" sz="1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MAT-ZA-BET-2023-00016</a:t>
            </a:r>
          </a:p>
        </p:txBody>
      </p:sp>
      <p:pic>
        <p:nvPicPr>
          <p:cNvPr id="7" name="Picture 6">
            <a:extLst>
              <a:ext uri="{FF2B5EF4-FFF2-40B4-BE49-F238E27FC236}">
                <a16:creationId xmlns:a16="http://schemas.microsoft.com/office/drawing/2014/main" id="{5D7436FE-5A89-CF75-8752-D3239FE564B0}"/>
              </a:ext>
            </a:extLst>
          </p:cNvPr>
          <p:cNvPicPr>
            <a:picLocks noChangeAspect="1"/>
          </p:cNvPicPr>
          <p:nvPr/>
        </p:nvPicPr>
        <p:blipFill rotWithShape="1">
          <a:blip r:embed="rId2"/>
          <a:srcRect l="485" t="10729" r="4522" b="5224"/>
          <a:stretch/>
        </p:blipFill>
        <p:spPr>
          <a:xfrm>
            <a:off x="8976320" y="256832"/>
            <a:ext cx="3024336" cy="3784236"/>
          </a:xfrm>
          <a:prstGeom prst="rect">
            <a:avLst/>
          </a:prstGeom>
        </p:spPr>
      </p:pic>
    </p:spTree>
    <p:extLst>
      <p:ext uri="{BB962C8B-B14F-4D97-AF65-F5344CB8AC3E}">
        <p14:creationId xmlns:p14="http://schemas.microsoft.com/office/powerpoint/2010/main" val="1005915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341355-3E15-145A-61EB-C7A6A783F689}"/>
              </a:ext>
            </a:extLst>
          </p:cNvPr>
          <p:cNvSpPr>
            <a:spLocks noGrp="1"/>
          </p:cNvSpPr>
          <p:nvPr>
            <p:ph type="title"/>
          </p:nvPr>
        </p:nvSpPr>
        <p:spPr/>
        <p:txBody>
          <a:bodyPr/>
          <a:lstStyle/>
          <a:p>
            <a:r>
              <a:rPr lang="en-SG" dirty="0"/>
              <a:t>Thank you!</a:t>
            </a:r>
          </a:p>
        </p:txBody>
      </p:sp>
    </p:spTree>
    <p:extLst>
      <p:ext uri="{BB962C8B-B14F-4D97-AF65-F5344CB8AC3E}">
        <p14:creationId xmlns:p14="http://schemas.microsoft.com/office/powerpoint/2010/main" val="5977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4986D8-3F75-5182-6158-FA495DA17B88}"/>
              </a:ext>
            </a:extLst>
          </p:cNvPr>
          <p:cNvSpPr>
            <a:spLocks noGrp="1"/>
          </p:cNvSpPr>
          <p:nvPr>
            <p:ph idx="1"/>
          </p:nvPr>
        </p:nvSpPr>
        <p:spPr>
          <a:xfrm>
            <a:off x="336241" y="1427772"/>
            <a:ext cx="11160359" cy="5313596"/>
          </a:xfrm>
        </p:spPr>
        <p:txBody>
          <a:bodyPr>
            <a:normAutofit/>
          </a:bodyPr>
          <a:lstStyle/>
          <a:p>
            <a:r>
              <a:rPr lang="en-US" sz="2400" dirty="0">
                <a:solidFill>
                  <a:schemeClr val="accent6">
                    <a:lumMod val="75000"/>
                  </a:schemeClr>
                </a:solidFill>
              </a:rPr>
              <a:t>Addition of new references (covering a time frame between 01-May-2019 and </a:t>
            </a:r>
            <a:br>
              <a:rPr lang="en-US" sz="2400" dirty="0">
                <a:solidFill>
                  <a:schemeClr val="accent6">
                    <a:lumMod val="75000"/>
                  </a:schemeClr>
                </a:solidFill>
              </a:rPr>
            </a:br>
            <a:r>
              <a:rPr lang="en-US" sz="2400" dirty="0">
                <a:solidFill>
                  <a:schemeClr val="accent6">
                    <a:lumMod val="75000"/>
                  </a:schemeClr>
                </a:solidFill>
              </a:rPr>
              <a:t>01-May-2021)</a:t>
            </a:r>
          </a:p>
          <a:p>
            <a:r>
              <a:rPr lang="en-US" sz="2400" dirty="0">
                <a:solidFill>
                  <a:schemeClr val="accent6">
                    <a:lumMod val="75000"/>
                  </a:schemeClr>
                </a:solidFill>
              </a:rPr>
              <a:t>Addition of </a:t>
            </a:r>
            <a:r>
              <a:rPr lang="en-US" sz="2400" b="1" i="1" dirty="0">
                <a:solidFill>
                  <a:schemeClr val="accent6">
                    <a:lumMod val="75000"/>
                  </a:schemeClr>
                </a:solidFill>
              </a:rPr>
              <a:t>5.2.7.3 α1-blockers + Beta-3 agonist</a:t>
            </a:r>
          </a:p>
          <a:p>
            <a:r>
              <a:rPr lang="en-US" sz="2400" dirty="0">
                <a:solidFill>
                  <a:schemeClr val="accent6">
                    <a:lumMod val="75000"/>
                  </a:schemeClr>
                </a:solidFill>
              </a:rPr>
              <a:t>Addition of </a:t>
            </a:r>
            <a:r>
              <a:rPr lang="en-US" sz="2400" b="1" i="1" dirty="0">
                <a:solidFill>
                  <a:schemeClr val="accent6">
                    <a:lumMod val="75000"/>
                  </a:schemeClr>
                </a:solidFill>
              </a:rPr>
              <a:t>5.6 Management of male urinary incontinence</a:t>
            </a:r>
          </a:p>
        </p:txBody>
      </p:sp>
      <p:sp>
        <p:nvSpPr>
          <p:cNvPr id="4" name="Title 3">
            <a:extLst>
              <a:ext uri="{FF2B5EF4-FFF2-40B4-BE49-F238E27FC236}">
                <a16:creationId xmlns:a16="http://schemas.microsoft.com/office/drawing/2014/main" id="{6D9FE7D0-0F71-3F3C-9AE0-6D395A6C6F01}"/>
              </a:ext>
            </a:extLst>
          </p:cNvPr>
          <p:cNvSpPr>
            <a:spLocks noGrp="1"/>
          </p:cNvSpPr>
          <p:nvPr>
            <p:ph type="title"/>
          </p:nvPr>
        </p:nvSpPr>
        <p:spPr/>
        <p:txBody>
          <a:bodyPr/>
          <a:lstStyle/>
          <a:p>
            <a:r>
              <a:rPr lang="en-US" dirty="0"/>
              <a:t>Male LUTS: Major Updates 2022</a:t>
            </a:r>
            <a:endParaRPr lang="en-SG" dirty="0"/>
          </a:p>
        </p:txBody>
      </p:sp>
      <p:sp>
        <p:nvSpPr>
          <p:cNvPr id="3" name="Text Placeholder 4">
            <a:extLst>
              <a:ext uri="{FF2B5EF4-FFF2-40B4-BE49-F238E27FC236}">
                <a16:creationId xmlns:a16="http://schemas.microsoft.com/office/drawing/2014/main" id="{9C0DD16A-07B7-A207-FB18-AEED0629E723}"/>
              </a:ext>
            </a:extLst>
          </p:cNvPr>
          <p:cNvSpPr txBox="1">
            <a:spLocks/>
          </p:cNvSpPr>
          <p:nvPr/>
        </p:nvSpPr>
        <p:spPr>
          <a:xfrm>
            <a:off x="336241" y="6495147"/>
            <a:ext cx="9505056" cy="246221"/>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EAU Guidelines on management of non-neurogenic male lower urinary tract symptoms (LUTS), incl. benign prostatic obstruction (BPO). European Association of Urology. 2022. Available at: </a:t>
            </a:r>
            <a:r>
              <a:rPr lang="en-US" sz="1000" dirty="0">
                <a:solidFill>
                  <a:schemeClr val="bg1">
                    <a:lumMod val="50000"/>
                  </a:schemeClr>
                </a:solidFill>
                <a:hlinkClick r:id="rId2"/>
              </a:rPr>
              <a:t>https://d56bochluxqnz.cloudfront.net/documents/full-guideline/EAU-Guidelines-on-Non-Neurogenic-Male-LUTS-2023.pdf</a:t>
            </a:r>
            <a:r>
              <a:rPr lang="en-US" sz="1000" dirty="0">
                <a:solidFill>
                  <a:schemeClr val="bg1">
                    <a:lumMod val="50000"/>
                  </a:schemeClr>
                </a:solidFill>
              </a:rPr>
              <a:t>. Accessed 8 March 2023</a:t>
            </a:r>
          </a:p>
        </p:txBody>
      </p:sp>
    </p:spTree>
    <p:extLst>
      <p:ext uri="{BB962C8B-B14F-4D97-AF65-F5344CB8AC3E}">
        <p14:creationId xmlns:p14="http://schemas.microsoft.com/office/powerpoint/2010/main" val="157197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D2AF7E-A9CE-C6AD-CC12-71F7D2682727}"/>
              </a:ext>
            </a:extLst>
          </p:cNvPr>
          <p:cNvSpPr/>
          <p:nvPr/>
        </p:nvSpPr>
        <p:spPr>
          <a:xfrm>
            <a:off x="4137237" y="1557881"/>
            <a:ext cx="5040560" cy="2092675"/>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E7FB2B09-1CD1-5830-9764-3621453B6ECF}"/>
              </a:ext>
            </a:extLst>
          </p:cNvPr>
          <p:cNvSpPr/>
          <p:nvPr/>
        </p:nvSpPr>
        <p:spPr>
          <a:xfrm>
            <a:off x="4145207" y="4107779"/>
            <a:ext cx="5040560" cy="199394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cs typeface="Calibri" panose="020F0502020204030204" pitchFamily="34" charset="0"/>
            </a:endParaRPr>
          </a:p>
        </p:txBody>
      </p:sp>
      <p:sp>
        <p:nvSpPr>
          <p:cNvPr id="8" name="Title 7">
            <a:extLst>
              <a:ext uri="{FF2B5EF4-FFF2-40B4-BE49-F238E27FC236}">
                <a16:creationId xmlns:a16="http://schemas.microsoft.com/office/drawing/2014/main" id="{C55240DF-2CE8-486E-ACFC-A9D121367A7C}"/>
              </a:ext>
            </a:extLst>
          </p:cNvPr>
          <p:cNvSpPr>
            <a:spLocks noGrp="1"/>
          </p:cNvSpPr>
          <p:nvPr>
            <p:ph type="title"/>
          </p:nvPr>
        </p:nvSpPr>
        <p:spPr>
          <a:xfrm>
            <a:off x="336241" y="451456"/>
            <a:ext cx="10717073" cy="685802"/>
          </a:xfrm>
        </p:spPr>
        <p:txBody>
          <a:bodyPr>
            <a:normAutofit/>
          </a:bodyPr>
          <a:lstStyle/>
          <a:p>
            <a:r>
              <a:rPr lang="en-SG" dirty="0">
                <a:ea typeface="Verdana" panose="020B0604030504040204" pitchFamily="34" charset="0"/>
              </a:rPr>
              <a:t>Key features of LUTS</a:t>
            </a:r>
          </a:p>
        </p:txBody>
      </p:sp>
      <p:sp>
        <p:nvSpPr>
          <p:cNvPr id="3" name="Rectangle: Rounded Corners 2">
            <a:extLst>
              <a:ext uri="{FF2B5EF4-FFF2-40B4-BE49-F238E27FC236}">
                <a16:creationId xmlns:a16="http://schemas.microsoft.com/office/drawing/2014/main" id="{41F8BABB-E441-69CD-2822-6D3FAE8C2227}"/>
              </a:ext>
            </a:extLst>
          </p:cNvPr>
          <p:cNvSpPr/>
          <p:nvPr/>
        </p:nvSpPr>
        <p:spPr>
          <a:xfrm>
            <a:off x="554641" y="3523891"/>
            <a:ext cx="3013529" cy="9361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SG" sz="2400" b="1" dirty="0">
                <a:latin typeface="Calibri" panose="020F0502020204030204" pitchFamily="34" charset="0"/>
                <a:cs typeface="Calibri" panose="020F0502020204030204" pitchFamily="34" charset="0"/>
              </a:rPr>
              <a:t>Lower urinary tract symptoms (LUTS)</a:t>
            </a:r>
            <a:endParaRPr lang="en-SG" sz="2400" dirty="0">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B8B78B15-1C33-B4AE-7938-77D6CA37CB84}"/>
              </a:ext>
            </a:extLst>
          </p:cNvPr>
          <p:cNvSpPr/>
          <p:nvPr/>
        </p:nvSpPr>
        <p:spPr>
          <a:xfrm>
            <a:off x="4379598" y="2164319"/>
            <a:ext cx="1980000" cy="54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SG" sz="1600" b="1" dirty="0">
                <a:solidFill>
                  <a:schemeClr val="accent5"/>
                </a:solidFill>
                <a:latin typeface="Calibri" panose="020F0502020204030204" pitchFamily="34" charset="0"/>
                <a:cs typeface="Calibri" panose="020F0502020204030204" pitchFamily="34" charset="0"/>
              </a:rPr>
              <a:t>Occurs in majority of males aged ≥40 years </a:t>
            </a:r>
            <a:endParaRPr lang="en-SG" sz="1600" dirty="0">
              <a:solidFill>
                <a:schemeClr val="accent5"/>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91A56407-6476-AB49-56B9-F06D059832C9}"/>
              </a:ext>
            </a:extLst>
          </p:cNvPr>
          <p:cNvSpPr/>
          <p:nvPr/>
        </p:nvSpPr>
        <p:spPr>
          <a:xfrm>
            <a:off x="7071751" y="2164319"/>
            <a:ext cx="1980000" cy="54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SG" b="1" dirty="0">
                <a:solidFill>
                  <a:schemeClr val="accent5"/>
                </a:solidFill>
                <a:latin typeface="Calibri" panose="020F0502020204030204" pitchFamily="34" charset="0"/>
                <a:cs typeface="Calibri" panose="020F0502020204030204" pitchFamily="34" charset="0"/>
              </a:rPr>
              <a:t>Impaired QoL</a:t>
            </a:r>
            <a:endParaRPr lang="en-SG" dirty="0">
              <a:solidFill>
                <a:schemeClr val="accent5"/>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B3B9D9B1-3467-1214-7C21-570311D7E268}"/>
              </a:ext>
            </a:extLst>
          </p:cNvPr>
          <p:cNvSpPr/>
          <p:nvPr/>
        </p:nvSpPr>
        <p:spPr>
          <a:xfrm>
            <a:off x="4379598" y="4716446"/>
            <a:ext cx="1980000" cy="5400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SG" b="1" dirty="0">
                <a:latin typeface="Calibri" panose="020F0502020204030204" pitchFamily="34" charset="0"/>
                <a:cs typeface="Calibri" panose="020F0502020204030204" pitchFamily="34" charset="0"/>
              </a:rPr>
              <a:t>Voiding symptoms</a:t>
            </a:r>
            <a:endParaRPr lang="en-SG"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44A783A5-E7A8-3634-3B88-77A85F58A933}"/>
              </a:ext>
            </a:extLst>
          </p:cNvPr>
          <p:cNvSpPr/>
          <p:nvPr/>
        </p:nvSpPr>
        <p:spPr>
          <a:xfrm>
            <a:off x="5603757" y="5430400"/>
            <a:ext cx="1980000" cy="5400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SG" b="1" dirty="0">
                <a:latin typeface="Calibri" panose="020F0502020204030204" pitchFamily="34" charset="0"/>
                <a:cs typeface="Calibri" panose="020F0502020204030204" pitchFamily="34" charset="0"/>
              </a:rPr>
              <a:t>Storage symptoms</a:t>
            </a:r>
            <a:endParaRPr lang="en-SG"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9662BC7B-E843-D4C6-498B-3086DEBF82E3}"/>
              </a:ext>
            </a:extLst>
          </p:cNvPr>
          <p:cNvSpPr/>
          <p:nvPr/>
        </p:nvSpPr>
        <p:spPr>
          <a:xfrm>
            <a:off x="6873556" y="4716446"/>
            <a:ext cx="1980000" cy="5400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SG" b="1" dirty="0">
                <a:latin typeface="Calibri" panose="020F0502020204030204" pitchFamily="34" charset="0"/>
                <a:cs typeface="Calibri" panose="020F0502020204030204" pitchFamily="34" charset="0"/>
              </a:rPr>
              <a:t>Post-micturition symptoms</a:t>
            </a:r>
            <a:endParaRPr lang="en-SG"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5ED3A258-41BA-75BE-49DB-C0C70DF59458}"/>
              </a:ext>
            </a:extLst>
          </p:cNvPr>
          <p:cNvSpPr/>
          <p:nvPr/>
        </p:nvSpPr>
        <p:spPr>
          <a:xfrm>
            <a:off x="5784625" y="2915633"/>
            <a:ext cx="1980000" cy="54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SG" sz="1600" b="1" dirty="0">
                <a:solidFill>
                  <a:schemeClr val="accent5"/>
                </a:solidFill>
                <a:latin typeface="Calibri" panose="020F0502020204030204" pitchFamily="34" charset="0"/>
                <a:cs typeface="Calibri" panose="020F0502020204030204" pitchFamily="34" charset="0"/>
              </a:rPr>
              <a:t>Considerable economic burden</a:t>
            </a:r>
            <a:endParaRPr lang="en-SG" sz="1600" dirty="0">
              <a:solidFill>
                <a:schemeClr val="accent5"/>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0DC9856D-4DAE-0953-0448-5EEC6CE98D54}"/>
              </a:ext>
            </a:extLst>
          </p:cNvPr>
          <p:cNvSpPr txBox="1"/>
          <p:nvPr/>
        </p:nvSpPr>
        <p:spPr>
          <a:xfrm>
            <a:off x="5414833" y="3929699"/>
            <a:ext cx="2357849" cy="914400"/>
          </a:xfrm>
          <a:prstGeom prst="rect">
            <a:avLst/>
          </a:prstGeom>
        </p:spPr>
        <p:txBody>
          <a:bodyPr vert="horz" wrap="none" lIns="91440" tIns="45720" rIns="91440" bIns="45720" rtlCol="0" anchor="ctr" anchorCtr="0">
            <a:noAutofit/>
          </a:bodyPr>
          <a:lstStyle/>
          <a:p>
            <a:pPr algn="ctr"/>
            <a:r>
              <a:rPr lang="en-SG" sz="2400" b="1" dirty="0">
                <a:solidFill>
                  <a:srgbClr val="275AA2"/>
                </a:solidFill>
                <a:latin typeface="Calibri" panose="020F0502020204030204" pitchFamily="34" charset="0"/>
                <a:cs typeface="Calibri" panose="020F0502020204030204" pitchFamily="34" charset="0"/>
              </a:rPr>
              <a:t>Key symptoms</a:t>
            </a:r>
          </a:p>
        </p:txBody>
      </p:sp>
      <p:cxnSp>
        <p:nvCxnSpPr>
          <p:cNvPr id="18" name="Straight Arrow Connector 17">
            <a:extLst>
              <a:ext uri="{FF2B5EF4-FFF2-40B4-BE49-F238E27FC236}">
                <a16:creationId xmlns:a16="http://schemas.microsoft.com/office/drawing/2014/main" id="{D344F96A-5F88-9972-BAC6-4F095B925A5E}"/>
              </a:ext>
            </a:extLst>
          </p:cNvPr>
          <p:cNvCxnSpPr>
            <a:cxnSpLocks/>
          </p:cNvCxnSpPr>
          <p:nvPr/>
        </p:nvCxnSpPr>
        <p:spPr>
          <a:xfrm>
            <a:off x="7552607" y="5711629"/>
            <a:ext cx="2052000" cy="40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CACEC949-D64A-A22A-69FE-CC1626D86D2E}"/>
              </a:ext>
            </a:extLst>
          </p:cNvPr>
          <p:cNvSpPr/>
          <p:nvPr/>
        </p:nvSpPr>
        <p:spPr>
          <a:xfrm>
            <a:off x="9604607" y="5388490"/>
            <a:ext cx="2098673" cy="713238"/>
          </a:xfrm>
          <a:prstGeom prst="roundRect">
            <a:avLst/>
          </a:prstGeom>
          <a:solidFill>
            <a:srgbClr val="1A2F5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SG" b="1" dirty="0">
                <a:latin typeface="Calibri" panose="020F0502020204030204" pitchFamily="34" charset="0"/>
                <a:cs typeface="Calibri" panose="020F0502020204030204" pitchFamily="34" charset="0"/>
              </a:rPr>
              <a:t>Overactive bladder (OAB)</a:t>
            </a:r>
            <a:endParaRPr lang="en-SG"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A3C508CC-89E1-619D-1C4A-EC260C0AA544}"/>
              </a:ext>
            </a:extLst>
          </p:cNvPr>
          <p:cNvSpPr txBox="1"/>
          <p:nvPr/>
        </p:nvSpPr>
        <p:spPr>
          <a:xfrm>
            <a:off x="4843643" y="1349087"/>
            <a:ext cx="3704278" cy="914400"/>
          </a:xfrm>
          <a:prstGeom prst="rect">
            <a:avLst/>
          </a:prstGeom>
        </p:spPr>
        <p:txBody>
          <a:bodyPr vert="horz" wrap="none" lIns="91440" tIns="45720" rIns="91440" bIns="45720" rtlCol="0" anchor="ctr" anchorCtr="0">
            <a:noAutofit/>
          </a:bodyPr>
          <a:lstStyle/>
          <a:p>
            <a:pPr algn="ctr"/>
            <a:r>
              <a:rPr lang="en-SG" sz="2000" b="1" dirty="0">
                <a:solidFill>
                  <a:srgbClr val="275AA2"/>
                </a:solidFill>
                <a:latin typeface="Calibri" panose="020F0502020204030204" pitchFamily="34" charset="0"/>
                <a:cs typeface="Calibri" panose="020F0502020204030204" pitchFamily="34" charset="0"/>
              </a:rPr>
              <a:t>Prevalence and impact on QoL</a:t>
            </a:r>
          </a:p>
        </p:txBody>
      </p:sp>
      <p:cxnSp>
        <p:nvCxnSpPr>
          <p:cNvPr id="27" name="Straight Arrow Connector 26">
            <a:extLst>
              <a:ext uri="{FF2B5EF4-FFF2-40B4-BE49-F238E27FC236}">
                <a16:creationId xmlns:a16="http://schemas.microsoft.com/office/drawing/2014/main" id="{512B5553-92A2-195A-912D-9123613DD4E2}"/>
              </a:ext>
            </a:extLst>
          </p:cNvPr>
          <p:cNvCxnSpPr>
            <a:cxnSpLocks/>
          </p:cNvCxnSpPr>
          <p:nvPr/>
        </p:nvCxnSpPr>
        <p:spPr>
          <a:xfrm flipV="1">
            <a:off x="3411635" y="2779916"/>
            <a:ext cx="659064" cy="717831"/>
          </a:xfrm>
          <a:prstGeom prst="straightConnector1">
            <a:avLst/>
          </a:prstGeom>
          <a:ln w="28575">
            <a:solidFill>
              <a:srgbClr val="275AA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61FA621-1E82-DCED-3952-3A04386A3FC9}"/>
              </a:ext>
            </a:extLst>
          </p:cNvPr>
          <p:cNvCxnSpPr>
            <a:cxnSpLocks/>
          </p:cNvCxnSpPr>
          <p:nvPr/>
        </p:nvCxnSpPr>
        <p:spPr>
          <a:xfrm>
            <a:off x="3432771" y="4486139"/>
            <a:ext cx="659064" cy="717831"/>
          </a:xfrm>
          <a:prstGeom prst="straightConnector1">
            <a:avLst/>
          </a:prstGeom>
          <a:ln w="28575">
            <a:solidFill>
              <a:srgbClr val="D8E4F6"/>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ext Placeholder 4">
            <a:extLst>
              <a:ext uri="{FF2B5EF4-FFF2-40B4-BE49-F238E27FC236}">
                <a16:creationId xmlns:a16="http://schemas.microsoft.com/office/drawing/2014/main" id="{9E42B25E-01B9-662A-5105-756BF4F8EE1C}"/>
              </a:ext>
            </a:extLst>
          </p:cNvPr>
          <p:cNvSpPr txBox="1">
            <a:spLocks/>
          </p:cNvSpPr>
          <p:nvPr/>
        </p:nvSpPr>
        <p:spPr>
          <a:xfrm>
            <a:off x="343308" y="6514719"/>
            <a:ext cx="9505056" cy="246221"/>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SG" sz="1000" dirty="0">
                <a:solidFill>
                  <a:schemeClr val="bg1">
                    <a:lumMod val="50000"/>
                  </a:schemeClr>
                </a:solidFill>
              </a:rPr>
              <a:t>Chapple C, et al. </a:t>
            </a:r>
            <a:r>
              <a:rPr lang="en-SG" sz="1000" i="1" dirty="0">
                <a:solidFill>
                  <a:schemeClr val="bg1">
                    <a:lumMod val="50000"/>
                  </a:schemeClr>
                </a:solidFill>
              </a:rPr>
              <a:t>Adv </a:t>
            </a:r>
            <a:r>
              <a:rPr lang="en-SG" sz="1000" i="1" dirty="0" err="1">
                <a:solidFill>
                  <a:schemeClr val="bg1">
                    <a:lumMod val="50000"/>
                  </a:schemeClr>
                </a:solidFill>
              </a:rPr>
              <a:t>Ther</a:t>
            </a:r>
            <a:r>
              <a:rPr lang="en-SG" sz="1000" dirty="0">
                <a:solidFill>
                  <a:schemeClr val="bg1">
                    <a:lumMod val="50000"/>
                  </a:schemeClr>
                </a:solidFill>
              </a:rPr>
              <a:t>. 2017;34:1953-65.</a:t>
            </a:r>
          </a:p>
        </p:txBody>
      </p:sp>
    </p:spTree>
    <p:extLst>
      <p:ext uri="{BB962C8B-B14F-4D97-AF65-F5344CB8AC3E}">
        <p14:creationId xmlns:p14="http://schemas.microsoft.com/office/powerpoint/2010/main" val="358461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7E58F8C9-7829-45EF-89E5-B789B5F9D9B2}"/>
              </a:ext>
            </a:extLst>
          </p:cNvPr>
          <p:cNvSpPr>
            <a:spLocks noGrp="1"/>
          </p:cNvSpPr>
          <p:nvPr>
            <p:ph idx="1"/>
          </p:nvPr>
        </p:nvSpPr>
        <p:spPr>
          <a:xfrm>
            <a:off x="335360" y="1449388"/>
            <a:ext cx="11521280" cy="815826"/>
          </a:xfrm>
          <a:solidFill>
            <a:schemeClr val="accent2">
              <a:lumMod val="20000"/>
              <a:lumOff val="80000"/>
            </a:schemeClr>
          </a:solidFill>
        </p:spPr>
        <p:txBody>
          <a:bodyPr>
            <a:normAutofit/>
          </a:bodyPr>
          <a:lstStyle/>
          <a:p>
            <a:pPr marL="0" indent="0" algn="ctr">
              <a:buNone/>
            </a:pPr>
            <a:r>
              <a:rPr lang="en-US" sz="2000" b="1" dirty="0">
                <a:solidFill>
                  <a:schemeClr val="accent1"/>
                </a:solidFill>
              </a:rPr>
              <a:t>“Urgency, with or without urgency incontinence, usually associated with </a:t>
            </a:r>
            <a:br>
              <a:rPr lang="en-US" sz="2000" b="1" dirty="0">
                <a:solidFill>
                  <a:schemeClr val="accent1"/>
                </a:solidFill>
              </a:rPr>
            </a:br>
            <a:r>
              <a:rPr lang="en-US" sz="2000" b="1" dirty="0">
                <a:solidFill>
                  <a:schemeClr val="accent1"/>
                </a:solidFill>
              </a:rPr>
              <a:t>increased daytime frequency and/or nocturia</a:t>
            </a:r>
            <a:r>
              <a:rPr lang="en-US" sz="2000" b="1" baseline="30000" dirty="0">
                <a:solidFill>
                  <a:schemeClr val="accent1"/>
                </a:solidFill>
              </a:rPr>
              <a:t>1</a:t>
            </a:r>
            <a:r>
              <a:rPr lang="en-US" sz="2000" b="1" dirty="0">
                <a:solidFill>
                  <a:schemeClr val="accent1"/>
                </a:solidFill>
              </a:rPr>
              <a:t>”</a:t>
            </a:r>
          </a:p>
        </p:txBody>
      </p:sp>
      <p:sp>
        <p:nvSpPr>
          <p:cNvPr id="14" name="Content Placeholder 13">
            <a:extLst>
              <a:ext uri="{FF2B5EF4-FFF2-40B4-BE49-F238E27FC236}">
                <a16:creationId xmlns:a16="http://schemas.microsoft.com/office/drawing/2014/main" id="{0D36FEF3-B23F-4FF4-B466-2B670F07C4B4}"/>
              </a:ext>
            </a:extLst>
          </p:cNvPr>
          <p:cNvSpPr>
            <a:spLocks noGrp="1"/>
          </p:cNvSpPr>
          <p:nvPr>
            <p:ph sz="quarter" idx="4294967295"/>
          </p:nvPr>
        </p:nvSpPr>
        <p:spPr>
          <a:xfrm>
            <a:off x="695400" y="2460779"/>
            <a:ext cx="4896544" cy="3731976"/>
          </a:xfrm>
          <a:prstGeom prst="rect">
            <a:avLst/>
          </a:prstGeom>
          <a:ln w="9525">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p>
            <a:pPr marL="0" lvl="0" indent="0" defTabSz="914400">
              <a:lnSpc>
                <a:spcPct val="150000"/>
              </a:lnSpc>
              <a:spcBef>
                <a:spcPts val="0"/>
              </a:spcBef>
              <a:buNone/>
            </a:pPr>
            <a:r>
              <a:rPr lang="en-US" sz="2000" b="1" dirty="0">
                <a:solidFill>
                  <a:schemeClr val="accent1"/>
                </a:solidFill>
                <a:latin typeface="Calibri" panose="020F0502020204030204" pitchFamily="34" charset="0"/>
                <a:cs typeface="Calibri" panose="020F0502020204030204" pitchFamily="34" charset="0"/>
              </a:rPr>
              <a:t>Key symptoms</a:t>
            </a:r>
            <a:r>
              <a:rPr lang="en-US" sz="2000" b="1" baseline="30000" dirty="0">
                <a:solidFill>
                  <a:schemeClr val="accent1"/>
                </a:solidFill>
                <a:latin typeface="Calibri" panose="020F0502020204030204" pitchFamily="34" charset="0"/>
                <a:cs typeface="Calibri" panose="020F0502020204030204" pitchFamily="34" charset="0"/>
              </a:rPr>
              <a:t>2</a:t>
            </a:r>
            <a:r>
              <a:rPr lang="en-US" sz="2000" b="1" dirty="0">
                <a:solidFill>
                  <a:schemeClr val="accent1"/>
                </a:solidFill>
                <a:latin typeface="Calibri" panose="020F0502020204030204" pitchFamily="34" charset="0"/>
                <a:cs typeface="Calibri" panose="020F0502020204030204" pitchFamily="34" charset="0"/>
              </a:rPr>
              <a:t> </a:t>
            </a:r>
          </a:p>
          <a:p>
            <a:pPr marL="180000" lvl="0" indent="-180000" defTabSz="914400">
              <a:lnSpc>
                <a:spcPct val="150000"/>
              </a:lnSpc>
              <a:spcBef>
                <a:spcPts val="0"/>
              </a:spcBef>
            </a:pPr>
            <a:r>
              <a:rPr lang="en-US" sz="1800" b="1" dirty="0">
                <a:solidFill>
                  <a:schemeClr val="accent1"/>
                </a:solidFill>
                <a:latin typeface="Calibri" panose="020F0502020204030204" pitchFamily="34" charset="0"/>
                <a:cs typeface="Calibri" panose="020F0502020204030204" pitchFamily="34" charset="0"/>
              </a:rPr>
              <a:t>Urgency</a:t>
            </a:r>
            <a:r>
              <a:rPr lang="en-US" sz="1800" b="0" dirty="0">
                <a:solidFill>
                  <a:schemeClr val="accent1"/>
                </a:solidFill>
                <a:latin typeface="Calibri" panose="020F0502020204030204" pitchFamily="34" charset="0"/>
                <a:cs typeface="Calibri" panose="020F0502020204030204" pitchFamily="34" charset="0"/>
              </a:rPr>
              <a:t>: sudden, compelling desire to void that is difficult to defer </a:t>
            </a:r>
          </a:p>
          <a:p>
            <a:pPr marL="180000" lvl="0" indent="-180000" defTabSz="914400">
              <a:lnSpc>
                <a:spcPct val="150000"/>
              </a:lnSpc>
              <a:spcBef>
                <a:spcPts val="0"/>
              </a:spcBef>
            </a:pPr>
            <a:r>
              <a:rPr lang="en-US" sz="1800" b="1" dirty="0">
                <a:solidFill>
                  <a:schemeClr val="accent1"/>
                </a:solidFill>
                <a:latin typeface="Calibri" panose="020F0502020204030204" pitchFamily="34" charset="0"/>
                <a:cs typeface="Calibri" panose="020F0502020204030204" pitchFamily="34" charset="0"/>
              </a:rPr>
              <a:t>Urgency incontinence</a:t>
            </a:r>
            <a:r>
              <a:rPr lang="en-US" sz="1800" b="0" dirty="0">
                <a:solidFill>
                  <a:schemeClr val="accent1"/>
                </a:solidFill>
                <a:latin typeface="Calibri" panose="020F0502020204030204" pitchFamily="34" charset="0"/>
                <a:cs typeface="Calibri" panose="020F0502020204030204" pitchFamily="34" charset="0"/>
              </a:rPr>
              <a:t>: </a:t>
            </a:r>
            <a:r>
              <a:rPr lang="en-US" sz="1800" dirty="0">
                <a:solidFill>
                  <a:schemeClr val="accent1"/>
                </a:solidFill>
                <a:latin typeface="Calibri" panose="020F0502020204030204" pitchFamily="34" charset="0"/>
                <a:cs typeface="Calibri" panose="020F0502020204030204" pitchFamily="34" charset="0"/>
              </a:rPr>
              <a:t>i</a:t>
            </a:r>
            <a:r>
              <a:rPr lang="en-US" sz="1800" b="0" dirty="0">
                <a:solidFill>
                  <a:schemeClr val="accent1"/>
                </a:solidFill>
                <a:latin typeface="Calibri" panose="020F0502020204030204" pitchFamily="34" charset="0"/>
                <a:cs typeface="Calibri" panose="020F0502020204030204" pitchFamily="34" charset="0"/>
              </a:rPr>
              <a:t>nvoluntary loss of urine preceded by urgency</a:t>
            </a:r>
          </a:p>
          <a:p>
            <a:pPr marL="180000" lvl="0" indent="-180000" defTabSz="914400">
              <a:lnSpc>
                <a:spcPct val="150000"/>
              </a:lnSpc>
              <a:spcBef>
                <a:spcPts val="0"/>
              </a:spcBef>
            </a:pPr>
            <a:r>
              <a:rPr lang="en-US" sz="1800" b="1" dirty="0">
                <a:solidFill>
                  <a:schemeClr val="accent1"/>
                </a:solidFill>
                <a:latin typeface="Calibri" panose="020F0502020204030204" pitchFamily="34" charset="0"/>
                <a:cs typeface="Calibri" panose="020F0502020204030204" pitchFamily="34" charset="0"/>
              </a:rPr>
              <a:t>Frequency</a:t>
            </a:r>
            <a:r>
              <a:rPr lang="en-US" sz="1800" b="0" dirty="0">
                <a:solidFill>
                  <a:schemeClr val="accent1"/>
                </a:solidFill>
                <a:latin typeface="Calibri" panose="020F0502020204030204" pitchFamily="34" charset="0"/>
                <a:cs typeface="Calibri" panose="020F0502020204030204" pitchFamily="34" charset="0"/>
              </a:rPr>
              <a:t>: ≥8 </a:t>
            </a:r>
            <a:r>
              <a:rPr lang="en-US" sz="1800" b="0" dirty="0" err="1">
                <a:solidFill>
                  <a:schemeClr val="accent1"/>
                </a:solidFill>
                <a:latin typeface="Calibri" panose="020F0502020204030204" pitchFamily="34" charset="0"/>
                <a:cs typeface="Calibri" panose="020F0502020204030204" pitchFamily="34" charset="0"/>
              </a:rPr>
              <a:t>micturitions</a:t>
            </a:r>
            <a:r>
              <a:rPr lang="en-US" sz="1800" b="0" dirty="0">
                <a:solidFill>
                  <a:schemeClr val="accent1"/>
                </a:solidFill>
                <a:latin typeface="Calibri" panose="020F0502020204030204" pitchFamily="34" charset="0"/>
                <a:cs typeface="Calibri" panose="020F0502020204030204" pitchFamily="34" charset="0"/>
              </a:rPr>
              <a:t>/24 hours)</a:t>
            </a:r>
          </a:p>
          <a:p>
            <a:pPr marL="180000" lvl="0" indent="-180000" defTabSz="914400">
              <a:lnSpc>
                <a:spcPct val="150000"/>
              </a:lnSpc>
              <a:spcBef>
                <a:spcPts val="0"/>
              </a:spcBef>
            </a:pPr>
            <a:r>
              <a:rPr lang="en-US" sz="1800" b="1" dirty="0">
                <a:solidFill>
                  <a:schemeClr val="accent1"/>
                </a:solidFill>
                <a:latin typeface="Calibri" panose="020F0502020204030204" pitchFamily="34" charset="0"/>
                <a:cs typeface="Calibri" panose="020F0502020204030204" pitchFamily="34" charset="0"/>
              </a:rPr>
              <a:t>Nocturia</a:t>
            </a:r>
            <a:r>
              <a:rPr lang="en-US" sz="1800" b="0" dirty="0">
                <a:solidFill>
                  <a:schemeClr val="accent1"/>
                </a:solidFill>
                <a:latin typeface="Calibri" panose="020F0502020204030204" pitchFamily="34" charset="0"/>
                <a:cs typeface="Calibri" panose="020F0502020204030204" pitchFamily="34" charset="0"/>
              </a:rPr>
              <a:t>: Waking up ≥2 times at night to void</a:t>
            </a:r>
            <a:endParaRPr lang="en-US" sz="1600" b="0" dirty="0">
              <a:solidFill>
                <a:schemeClr val="accent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048BC743-8E46-41C6-9DF1-B5BE761A6DD8}"/>
              </a:ext>
            </a:extLst>
          </p:cNvPr>
          <p:cNvSpPr/>
          <p:nvPr/>
        </p:nvSpPr>
        <p:spPr>
          <a:xfrm>
            <a:off x="2056637" y="4335485"/>
            <a:ext cx="6096000" cy="369332"/>
          </a:xfrm>
          <a:prstGeom prst="rect">
            <a:avLst/>
          </a:prstGeom>
        </p:spPr>
        <p:txBody>
          <a:bodyPr>
            <a:spAutoFit/>
          </a:bodyPr>
          <a:lstStyle/>
          <a:p>
            <a:endParaRPr lang="en-US" dirty="0">
              <a:latin typeface="Calibri" panose="020F0502020204030204" pitchFamily="34" charset="0"/>
              <a:cs typeface="Calibri" panose="020F0502020204030204" pitchFamily="34" charset="0"/>
            </a:endParaRPr>
          </a:p>
        </p:txBody>
      </p:sp>
      <p:sp>
        <p:nvSpPr>
          <p:cNvPr id="2" name="Title 7">
            <a:extLst>
              <a:ext uri="{FF2B5EF4-FFF2-40B4-BE49-F238E27FC236}">
                <a16:creationId xmlns:a16="http://schemas.microsoft.com/office/drawing/2014/main" id="{41F42497-B0E9-2568-C7DB-EDB0985B11C2}"/>
              </a:ext>
            </a:extLst>
          </p:cNvPr>
          <p:cNvSpPr>
            <a:spLocks noGrp="1"/>
          </p:cNvSpPr>
          <p:nvPr>
            <p:ph type="title"/>
          </p:nvPr>
        </p:nvSpPr>
        <p:spPr>
          <a:xfrm>
            <a:off x="335361" y="451456"/>
            <a:ext cx="10717954" cy="685802"/>
          </a:xfrm>
        </p:spPr>
        <p:txBody>
          <a:bodyPr>
            <a:normAutofit/>
          </a:bodyPr>
          <a:lstStyle/>
          <a:p>
            <a:r>
              <a:rPr lang="en-SG" dirty="0">
                <a:ea typeface="Verdana" panose="020B0604030504040204" pitchFamily="34" charset="0"/>
              </a:rPr>
              <a:t>Overactive bladder (OAB): Overview</a:t>
            </a:r>
          </a:p>
        </p:txBody>
      </p:sp>
      <p:sp>
        <p:nvSpPr>
          <p:cNvPr id="4" name="Content Placeholder 2">
            <a:extLst>
              <a:ext uri="{FF2B5EF4-FFF2-40B4-BE49-F238E27FC236}">
                <a16:creationId xmlns:a16="http://schemas.microsoft.com/office/drawing/2014/main" id="{F05C2ACA-90DE-B1DE-00EB-1AB10B5C5230}"/>
              </a:ext>
            </a:extLst>
          </p:cNvPr>
          <p:cNvSpPr txBox="1">
            <a:spLocks/>
          </p:cNvSpPr>
          <p:nvPr/>
        </p:nvSpPr>
        <p:spPr>
          <a:xfrm>
            <a:off x="6131456" y="3688233"/>
            <a:ext cx="5384737" cy="1125093"/>
          </a:xfrm>
          <a:prstGeom prst="rect">
            <a:avLst/>
          </a:prstGeom>
          <a:solidFill>
            <a:schemeClr val="accent2">
              <a:lumMod val="60000"/>
              <a:lumOff val="40000"/>
              <a:alpha val="75000"/>
            </a:schemeClr>
          </a:solidFill>
          <a:ln>
            <a:noFill/>
          </a:ln>
        </p:spPr>
        <p:txBody>
          <a:bodyPr vert="horz" wrap="square" lIns="90000" tIns="90000" rIns="90000" bIns="90000" rtlCol="0">
            <a:spAutoFit/>
          </a:bodyPr>
          <a:lstStyle>
            <a:lvl1pPr marL="228600" indent="-228600" algn="l" defTabSz="914400" rtl="0" eaLnBrk="1" latinLnBrk="0" hangingPunct="1">
              <a:lnSpc>
                <a:spcPct val="95000"/>
              </a:lnSpc>
              <a:spcBef>
                <a:spcPts val="900"/>
              </a:spcBef>
              <a:buFont typeface="Arial"/>
              <a:buChar char="•"/>
              <a:defRPr sz="1800" kern="1200">
                <a:solidFill>
                  <a:schemeClr val="tx1"/>
                </a:solidFill>
                <a:latin typeface="+mn-lt"/>
                <a:ea typeface="Arial" charset="0"/>
                <a:cs typeface="Arial" charset="0"/>
              </a:defRPr>
            </a:lvl1pPr>
            <a:lvl2pPr marL="685800" indent="-228600" algn="l" defTabSz="914400" rtl="0" eaLnBrk="1" latinLnBrk="0" hangingPunct="1">
              <a:lnSpc>
                <a:spcPct val="95000"/>
              </a:lnSpc>
              <a:spcBef>
                <a:spcPts val="400"/>
              </a:spcBef>
              <a:buFont typeface=".AppleSystemUIFont" charset="-120"/>
              <a:buChar char="–"/>
              <a:defRPr sz="1800" kern="1200">
                <a:solidFill>
                  <a:schemeClr val="tx1"/>
                </a:solidFill>
                <a:latin typeface="+mn-lt"/>
                <a:ea typeface="Arial" charset="0"/>
                <a:cs typeface="Arial" charset="0"/>
              </a:defRPr>
            </a:lvl2pPr>
            <a:lvl3pPr marL="1143000" indent="-228600" algn="l" defTabSz="914400" rtl="0" eaLnBrk="1" latinLnBrk="0" hangingPunct="1">
              <a:lnSpc>
                <a:spcPct val="95000"/>
              </a:lnSpc>
              <a:spcBef>
                <a:spcPts val="1200"/>
              </a:spcBef>
              <a:buFont typeface="Arial"/>
              <a:buChar char="•"/>
              <a:defRPr sz="1800" kern="1200">
                <a:solidFill>
                  <a:schemeClr val="tx1"/>
                </a:solidFill>
                <a:latin typeface="+mn-lt"/>
                <a:ea typeface="Arial" charset="0"/>
                <a:cs typeface="Arial" charset="0"/>
              </a:defRPr>
            </a:lvl3pPr>
            <a:lvl4pPr marL="1600200" indent="-228600" algn="l" defTabSz="914400" rtl="0" eaLnBrk="1" latinLnBrk="0" hangingPunct="1">
              <a:lnSpc>
                <a:spcPct val="95000"/>
              </a:lnSpc>
              <a:spcBef>
                <a:spcPts val="1200"/>
              </a:spcBef>
              <a:buFont typeface="Arial"/>
              <a:buChar char="•"/>
              <a:defRPr sz="1800" kern="1200">
                <a:solidFill>
                  <a:schemeClr val="tx1"/>
                </a:solidFill>
                <a:latin typeface="+mn-lt"/>
                <a:ea typeface="Arial" charset="0"/>
                <a:cs typeface="Arial" charset="0"/>
              </a:defRPr>
            </a:lvl4pPr>
            <a:lvl5pPr marL="2057400" indent="-228600" algn="l" defTabSz="914400" rtl="0" eaLnBrk="1" latinLnBrk="0" hangingPunct="1">
              <a:lnSpc>
                <a:spcPct val="95000"/>
              </a:lnSpc>
              <a:spcBef>
                <a:spcPts val="1200"/>
              </a:spcBef>
              <a:buFont typeface="Arial"/>
              <a:buChar char="•"/>
              <a:defRPr sz="1800" kern="1200">
                <a:solidFill>
                  <a:schemeClr val="tx1"/>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4288" lvl="1" indent="0">
              <a:spcBef>
                <a:spcPts val="1200"/>
              </a:spcBef>
              <a:buNone/>
            </a:pPr>
            <a:r>
              <a:rPr lang="en-US" b="1" dirty="0">
                <a:latin typeface="Calibri" panose="020F0502020204030204" pitchFamily="34" charset="0"/>
                <a:ea typeface="Verdana" panose="020B0604030504040204" pitchFamily="34" charset="0"/>
                <a:cs typeface="Calibri" panose="020F0502020204030204" pitchFamily="34" charset="0"/>
              </a:rPr>
              <a:t>More common in older patients</a:t>
            </a:r>
            <a:r>
              <a:rPr lang="en-US" b="1" baseline="30000" dirty="0">
                <a:latin typeface="Calibri" panose="020F0502020204030204" pitchFamily="34" charset="0"/>
                <a:ea typeface="Verdana" panose="020B0604030504040204" pitchFamily="34" charset="0"/>
                <a:cs typeface="Calibri" panose="020F0502020204030204" pitchFamily="34" charset="0"/>
              </a:rPr>
              <a:t>1</a:t>
            </a:r>
            <a:r>
              <a:rPr lang="en-US" b="1" dirty="0">
                <a:latin typeface="Calibri" panose="020F0502020204030204" pitchFamily="34" charset="0"/>
                <a:ea typeface="Verdana" panose="020B0604030504040204" pitchFamily="34" charset="0"/>
                <a:cs typeface="Calibri" panose="020F0502020204030204" pitchFamily="34" charset="0"/>
              </a:rPr>
              <a:t> </a:t>
            </a:r>
          </a:p>
          <a:p>
            <a:pPr marL="14288" lvl="1" indent="0">
              <a:spcBef>
                <a:spcPts val="1200"/>
              </a:spcBef>
              <a:buNone/>
            </a:pPr>
            <a:r>
              <a:rPr lang="en-US" dirty="0">
                <a:latin typeface="Calibri" panose="020F0502020204030204" pitchFamily="34" charset="0"/>
                <a:ea typeface="Verdana" panose="020B0604030504040204" pitchFamily="34" charset="0"/>
                <a:cs typeface="Calibri" panose="020F0502020204030204" pitchFamily="34" charset="0"/>
              </a:rPr>
              <a:t>73% of men and 75% of women in the EPIC study were &lt;60 years of age</a:t>
            </a:r>
            <a:r>
              <a:rPr lang="en-US" baseline="30000" dirty="0">
                <a:latin typeface="Calibri" panose="020F0502020204030204" pitchFamily="34" charset="0"/>
                <a:ea typeface="Verdana" panose="020B0604030504040204" pitchFamily="34" charset="0"/>
                <a:cs typeface="Calibri" panose="020F0502020204030204" pitchFamily="34" charset="0"/>
              </a:rPr>
              <a:t>1</a:t>
            </a:r>
            <a:r>
              <a:rPr lang="en-US" dirty="0">
                <a:latin typeface="Calibri" panose="020F0502020204030204" pitchFamily="34" charset="0"/>
                <a:ea typeface="Verdana" panose="020B0604030504040204" pitchFamily="34" charset="0"/>
                <a:cs typeface="Calibri" panose="020F0502020204030204" pitchFamily="34" charset="0"/>
              </a:rPr>
              <a:t>.</a:t>
            </a:r>
          </a:p>
        </p:txBody>
      </p:sp>
      <p:sp>
        <p:nvSpPr>
          <p:cNvPr id="5" name="Content Placeholder 2">
            <a:extLst>
              <a:ext uri="{FF2B5EF4-FFF2-40B4-BE49-F238E27FC236}">
                <a16:creationId xmlns:a16="http://schemas.microsoft.com/office/drawing/2014/main" id="{9B5E46BA-8B2E-A379-B682-44EC876E31CB}"/>
              </a:ext>
            </a:extLst>
          </p:cNvPr>
          <p:cNvSpPr txBox="1">
            <a:spLocks/>
          </p:cNvSpPr>
          <p:nvPr/>
        </p:nvSpPr>
        <p:spPr>
          <a:xfrm>
            <a:off x="6131456" y="5266721"/>
            <a:ext cx="5384737" cy="708056"/>
          </a:xfrm>
          <a:prstGeom prst="rect">
            <a:avLst/>
          </a:prstGeom>
          <a:solidFill>
            <a:schemeClr val="accent1">
              <a:lumMod val="60000"/>
              <a:lumOff val="40000"/>
              <a:alpha val="75000"/>
            </a:schemeClr>
          </a:solidFill>
          <a:ln>
            <a:noFill/>
          </a:ln>
        </p:spPr>
        <p:txBody>
          <a:bodyPr vert="horz" wrap="square" lIns="90000" tIns="90000" rIns="90000" bIns="90000" rtlCol="0">
            <a:spAutoFit/>
          </a:bodyPr>
          <a:lstStyle>
            <a:lvl1pPr marL="228600" indent="-228600" algn="l" defTabSz="914400" rtl="0" eaLnBrk="1" latinLnBrk="0" hangingPunct="1">
              <a:lnSpc>
                <a:spcPct val="95000"/>
              </a:lnSpc>
              <a:spcBef>
                <a:spcPts val="900"/>
              </a:spcBef>
              <a:buFont typeface="Arial"/>
              <a:buChar char="•"/>
              <a:defRPr sz="1800" kern="1200">
                <a:solidFill>
                  <a:schemeClr val="tx1"/>
                </a:solidFill>
                <a:latin typeface="+mn-lt"/>
                <a:ea typeface="Arial" charset="0"/>
                <a:cs typeface="Arial" charset="0"/>
              </a:defRPr>
            </a:lvl1pPr>
            <a:lvl2pPr marL="685800" indent="-228600" algn="l" defTabSz="914400" rtl="0" eaLnBrk="1" latinLnBrk="0" hangingPunct="1">
              <a:lnSpc>
                <a:spcPct val="95000"/>
              </a:lnSpc>
              <a:spcBef>
                <a:spcPts val="400"/>
              </a:spcBef>
              <a:buFont typeface=".AppleSystemUIFont" charset="-120"/>
              <a:buChar char="–"/>
              <a:defRPr sz="1800" kern="1200">
                <a:solidFill>
                  <a:schemeClr val="tx1"/>
                </a:solidFill>
                <a:latin typeface="+mn-lt"/>
                <a:ea typeface="Arial" charset="0"/>
                <a:cs typeface="Arial" charset="0"/>
              </a:defRPr>
            </a:lvl2pPr>
            <a:lvl3pPr marL="1143000" indent="-228600" algn="l" defTabSz="914400" rtl="0" eaLnBrk="1" latinLnBrk="0" hangingPunct="1">
              <a:lnSpc>
                <a:spcPct val="95000"/>
              </a:lnSpc>
              <a:spcBef>
                <a:spcPts val="1200"/>
              </a:spcBef>
              <a:buFont typeface="Arial"/>
              <a:buChar char="•"/>
              <a:defRPr sz="1800" kern="1200">
                <a:solidFill>
                  <a:schemeClr val="tx1"/>
                </a:solidFill>
                <a:latin typeface="+mn-lt"/>
                <a:ea typeface="Arial" charset="0"/>
                <a:cs typeface="Arial" charset="0"/>
              </a:defRPr>
            </a:lvl3pPr>
            <a:lvl4pPr marL="1600200" indent="-228600" algn="l" defTabSz="914400" rtl="0" eaLnBrk="1" latinLnBrk="0" hangingPunct="1">
              <a:lnSpc>
                <a:spcPct val="95000"/>
              </a:lnSpc>
              <a:spcBef>
                <a:spcPts val="1200"/>
              </a:spcBef>
              <a:buFont typeface="Arial"/>
              <a:buChar char="•"/>
              <a:defRPr sz="1800" kern="1200">
                <a:solidFill>
                  <a:schemeClr val="tx1"/>
                </a:solidFill>
                <a:latin typeface="+mn-lt"/>
                <a:ea typeface="Arial" charset="0"/>
                <a:cs typeface="Arial" charset="0"/>
              </a:defRPr>
            </a:lvl4pPr>
            <a:lvl5pPr marL="2057400" indent="-228600" algn="l" defTabSz="914400" rtl="0" eaLnBrk="1" latinLnBrk="0" hangingPunct="1">
              <a:lnSpc>
                <a:spcPct val="95000"/>
              </a:lnSpc>
              <a:spcBef>
                <a:spcPts val="1200"/>
              </a:spcBef>
              <a:buFont typeface="Arial"/>
              <a:buChar char="•"/>
              <a:defRPr sz="1800" kern="1200">
                <a:solidFill>
                  <a:schemeClr val="tx1"/>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4288" lvl="1" indent="0">
              <a:spcBef>
                <a:spcPts val="1200"/>
              </a:spcBef>
              <a:buNone/>
            </a:pP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OAB can also be seen in combination with stress incontinence and other comorbidities.</a:t>
            </a:r>
          </a:p>
        </p:txBody>
      </p:sp>
      <p:sp>
        <p:nvSpPr>
          <p:cNvPr id="6" name="Content Placeholder 2">
            <a:extLst>
              <a:ext uri="{FF2B5EF4-FFF2-40B4-BE49-F238E27FC236}">
                <a16:creationId xmlns:a16="http://schemas.microsoft.com/office/drawing/2014/main" id="{0F7E0E23-56AA-045F-7D31-0B1E5B0AF932}"/>
              </a:ext>
            </a:extLst>
          </p:cNvPr>
          <p:cNvSpPr txBox="1">
            <a:spLocks/>
          </p:cNvSpPr>
          <p:nvPr/>
        </p:nvSpPr>
        <p:spPr>
          <a:xfrm>
            <a:off x="6131457" y="2460779"/>
            <a:ext cx="5384738" cy="800219"/>
          </a:xfrm>
          <a:prstGeom prst="rect">
            <a:avLst/>
          </a:prstGeom>
          <a:solidFill>
            <a:schemeClr val="accent2">
              <a:lumMod val="20000"/>
              <a:lumOff val="80000"/>
            </a:schemeClr>
          </a:solidFill>
        </p:spPr>
        <p:txBody>
          <a:bodyPr vert="horz" wrap="square" lIns="91440" tIns="45720" rIns="91440" bIns="45720" rtlCol="0">
            <a:spAutoFit/>
          </a:bodyPr>
          <a:lstStyle>
            <a:lvl1pPr marL="228600" indent="-228600" algn="l" defTabSz="914400" rtl="0" eaLnBrk="1" latinLnBrk="0" hangingPunct="1">
              <a:lnSpc>
                <a:spcPct val="100000"/>
              </a:lnSpc>
              <a:spcBef>
                <a:spcPts val="1200"/>
              </a:spcBef>
              <a:buFont typeface="Arial"/>
              <a:buChar char="•"/>
              <a:defRPr sz="2000" kern="1200">
                <a:solidFill>
                  <a:schemeClr val="tx1"/>
                </a:solidFill>
                <a:latin typeface="+mn-lt"/>
                <a:ea typeface="Arial" charset="0"/>
                <a:cs typeface="Arial" charset="0"/>
              </a:defRPr>
            </a:lvl1pPr>
            <a:lvl2pPr marL="685800" indent="-228600" algn="l" defTabSz="914400" rtl="0" eaLnBrk="1" latinLnBrk="0" hangingPunct="1">
              <a:lnSpc>
                <a:spcPct val="100000"/>
              </a:lnSpc>
              <a:spcBef>
                <a:spcPts val="1200"/>
              </a:spcBef>
              <a:buFont typeface="Arial"/>
              <a:buChar char="•"/>
              <a:defRPr sz="2000" kern="1200">
                <a:solidFill>
                  <a:schemeClr val="tx1"/>
                </a:solidFill>
                <a:latin typeface="+mn-lt"/>
                <a:ea typeface="Arial" charset="0"/>
                <a:cs typeface="Arial" charset="0"/>
              </a:defRPr>
            </a:lvl2pPr>
            <a:lvl3pPr marL="1143000" indent="-228600" algn="l" defTabSz="914400" rtl="0" eaLnBrk="1" latinLnBrk="0" hangingPunct="1">
              <a:lnSpc>
                <a:spcPct val="100000"/>
              </a:lnSpc>
              <a:spcBef>
                <a:spcPts val="1200"/>
              </a:spcBef>
              <a:buFont typeface="Arial"/>
              <a:buChar char="•"/>
              <a:defRPr sz="2000" kern="1200">
                <a:solidFill>
                  <a:schemeClr val="tx1"/>
                </a:solidFill>
                <a:latin typeface="+mn-lt"/>
                <a:ea typeface="Arial" charset="0"/>
                <a:cs typeface="Arial" charset="0"/>
              </a:defRPr>
            </a:lvl3pPr>
            <a:lvl4pPr marL="1600200" indent="-228600" algn="l" defTabSz="914400" rtl="0" eaLnBrk="1" latinLnBrk="0" hangingPunct="1">
              <a:lnSpc>
                <a:spcPct val="100000"/>
              </a:lnSpc>
              <a:spcBef>
                <a:spcPts val="1200"/>
              </a:spcBef>
              <a:buFont typeface="Arial"/>
              <a:buChar char="•"/>
              <a:defRPr sz="2000" kern="1200">
                <a:solidFill>
                  <a:schemeClr val="tx1"/>
                </a:solidFill>
                <a:latin typeface="+mn-lt"/>
                <a:ea typeface="Arial" charset="0"/>
                <a:cs typeface="Arial" charset="0"/>
              </a:defRPr>
            </a:lvl4pPr>
            <a:lvl5pPr marL="2057400" indent="-228600" algn="l" defTabSz="914400" rtl="0" eaLnBrk="1" latinLnBrk="0" hangingPunct="1">
              <a:lnSpc>
                <a:spcPct val="100000"/>
              </a:lnSpc>
              <a:spcBef>
                <a:spcPts val="1200"/>
              </a:spcBef>
              <a:buFont typeface="Arial"/>
              <a:buChar char="•"/>
              <a:defRPr sz="2000" kern="1200">
                <a:solidFill>
                  <a:schemeClr val="tx1"/>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b="1" dirty="0">
                <a:solidFill>
                  <a:schemeClr val="accent1"/>
                </a:solidFill>
                <a:latin typeface="Calibri" panose="020F0502020204030204" pitchFamily="34" charset="0"/>
                <a:ea typeface="Verdana" panose="020B0604030504040204" pitchFamily="34" charset="0"/>
                <a:cs typeface="Calibri" panose="020F0502020204030204" pitchFamily="34" charset="0"/>
              </a:rPr>
              <a:t>Prevalent in 12%-20% of the population</a:t>
            </a:r>
            <a:endParaRPr lang="en-US" sz="1800" b="1" baseline="30000" dirty="0">
              <a:latin typeface="Calibri" panose="020F0502020204030204" pitchFamily="34" charset="0"/>
              <a:ea typeface="Verdana" panose="020B0604030504040204" pitchFamily="34" charset="0"/>
              <a:cs typeface="Calibri" panose="020F0502020204030204" pitchFamily="34" charset="0"/>
            </a:endParaRPr>
          </a:p>
          <a:p>
            <a:pPr marL="0" indent="0">
              <a:buNone/>
            </a:pPr>
            <a:r>
              <a:rPr lang="en-US" sz="1800" dirty="0">
                <a:latin typeface="Calibri" panose="020F0502020204030204" pitchFamily="34" charset="0"/>
                <a:ea typeface="Verdana" panose="020B0604030504040204" pitchFamily="34" charset="0"/>
                <a:cs typeface="Calibri" panose="020F0502020204030204" pitchFamily="34" charset="0"/>
              </a:rPr>
              <a:t>Europe: 10%</a:t>
            </a:r>
            <a:r>
              <a:rPr lang="en-US" sz="1800" baseline="30000" dirty="0">
                <a:latin typeface="Calibri" panose="020F0502020204030204" pitchFamily="34" charset="0"/>
                <a:ea typeface="Verdana" panose="020B0604030504040204" pitchFamily="34" charset="0"/>
                <a:cs typeface="Calibri" panose="020F0502020204030204" pitchFamily="34" charset="0"/>
              </a:rPr>
              <a:t>1</a:t>
            </a:r>
            <a:r>
              <a:rPr lang="en-US" sz="1800" dirty="0">
                <a:latin typeface="Calibri" panose="020F0502020204030204" pitchFamily="34" charset="0"/>
                <a:ea typeface="Verdana" panose="020B0604030504040204" pitchFamily="34" charset="0"/>
                <a:cs typeface="Calibri" panose="020F0502020204030204" pitchFamily="34" charset="0"/>
              </a:rPr>
              <a:t>; US: ~17%</a:t>
            </a:r>
            <a:r>
              <a:rPr lang="en-US" sz="1800" baseline="30000" dirty="0">
                <a:latin typeface="Calibri" panose="020F0502020204030204" pitchFamily="34" charset="0"/>
                <a:ea typeface="Verdana" panose="020B0604030504040204" pitchFamily="34" charset="0"/>
                <a:cs typeface="Calibri" panose="020F0502020204030204" pitchFamily="34" charset="0"/>
              </a:rPr>
              <a:t>3</a:t>
            </a:r>
            <a:r>
              <a:rPr lang="en-US" sz="1800" dirty="0">
                <a:latin typeface="Calibri" panose="020F0502020204030204" pitchFamily="34" charset="0"/>
                <a:ea typeface="Verdana" panose="020B0604030504040204" pitchFamily="34" charset="0"/>
                <a:cs typeface="Calibri" panose="020F0502020204030204" pitchFamily="34" charset="0"/>
              </a:rPr>
              <a:t>; Asia: ~21%</a:t>
            </a:r>
            <a:r>
              <a:rPr lang="en-US" sz="1800" baseline="30000" dirty="0">
                <a:latin typeface="Calibri" panose="020F0502020204030204" pitchFamily="34" charset="0"/>
                <a:ea typeface="Verdana" panose="020B0604030504040204" pitchFamily="34" charset="0"/>
                <a:cs typeface="Calibri" panose="020F0502020204030204" pitchFamily="34" charset="0"/>
              </a:rPr>
              <a:t>4</a:t>
            </a:r>
          </a:p>
        </p:txBody>
      </p:sp>
      <p:sp>
        <p:nvSpPr>
          <p:cNvPr id="7" name="Text Placeholder 4">
            <a:extLst>
              <a:ext uri="{FF2B5EF4-FFF2-40B4-BE49-F238E27FC236}">
                <a16:creationId xmlns:a16="http://schemas.microsoft.com/office/drawing/2014/main" id="{54300E78-6895-A6E6-F9DD-9645962240A6}"/>
              </a:ext>
            </a:extLst>
          </p:cNvPr>
          <p:cNvSpPr txBox="1">
            <a:spLocks/>
          </p:cNvSpPr>
          <p:nvPr/>
        </p:nvSpPr>
        <p:spPr>
          <a:xfrm>
            <a:off x="335360" y="6423139"/>
            <a:ext cx="8136904" cy="369332"/>
          </a:xfrm>
          <a:prstGeom prst="rect">
            <a:avLst/>
          </a:prstGeom>
        </p:spPr>
        <p:txBody>
          <a:bodyPr/>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00"/>
              </a:spcBef>
              <a:buNone/>
            </a:pPr>
            <a:r>
              <a:rPr lang="fr-FR" sz="1000" dirty="0">
                <a:solidFill>
                  <a:schemeClr val="bg1">
                    <a:lumMod val="50000"/>
                  </a:schemeClr>
                </a:solidFill>
              </a:rPr>
              <a:t>1. </a:t>
            </a:r>
            <a:r>
              <a:rPr lang="de-DE" sz="1000" dirty="0">
                <a:solidFill>
                  <a:schemeClr val="bg1">
                    <a:lumMod val="50000"/>
                  </a:schemeClr>
                </a:solidFill>
                <a:ea typeface="Verdana" panose="020B0604030504040204" pitchFamily="34" charset="0"/>
              </a:rPr>
              <a:t>Irwin et al. </a:t>
            </a:r>
            <a:r>
              <a:rPr lang="de-DE" sz="1000" i="1" dirty="0">
                <a:solidFill>
                  <a:schemeClr val="bg1">
                    <a:lumMod val="50000"/>
                  </a:schemeClr>
                </a:solidFill>
                <a:ea typeface="Verdana" panose="020B0604030504040204" pitchFamily="34" charset="0"/>
              </a:rPr>
              <a:t>Eur Urol. </a:t>
            </a:r>
            <a:r>
              <a:rPr lang="de-DE" sz="1000" dirty="0">
                <a:solidFill>
                  <a:schemeClr val="bg1">
                    <a:lumMod val="50000"/>
                  </a:schemeClr>
                </a:solidFill>
                <a:ea typeface="Verdana" panose="020B0604030504040204" pitchFamily="34" charset="0"/>
              </a:rPr>
              <a:t>2006 Dec;50(6):1306-14. 2. </a:t>
            </a:r>
            <a:r>
              <a:rPr lang="fr-FR" sz="1000" dirty="0">
                <a:solidFill>
                  <a:schemeClr val="bg1">
                    <a:lumMod val="50000"/>
                  </a:schemeClr>
                </a:solidFill>
              </a:rPr>
              <a:t>D’</a:t>
            </a:r>
            <a:r>
              <a:rPr lang="fr-FR" sz="1000" dirty="0" err="1">
                <a:solidFill>
                  <a:schemeClr val="bg1">
                    <a:lumMod val="50000"/>
                  </a:schemeClr>
                </a:solidFill>
              </a:rPr>
              <a:t>Ancona</a:t>
            </a:r>
            <a:r>
              <a:rPr lang="fr-FR" sz="1000" dirty="0">
                <a:solidFill>
                  <a:schemeClr val="bg1">
                    <a:lumMod val="50000"/>
                  </a:schemeClr>
                </a:solidFill>
              </a:rPr>
              <a:t> C et al. </a:t>
            </a:r>
            <a:r>
              <a:rPr lang="fr-FR" sz="1000" i="1" dirty="0" err="1">
                <a:solidFill>
                  <a:schemeClr val="bg1">
                    <a:lumMod val="50000"/>
                  </a:schemeClr>
                </a:solidFill>
              </a:rPr>
              <a:t>Neurourol</a:t>
            </a:r>
            <a:r>
              <a:rPr lang="fr-FR" sz="1000" i="1" dirty="0">
                <a:solidFill>
                  <a:schemeClr val="bg1">
                    <a:lumMod val="50000"/>
                  </a:schemeClr>
                </a:solidFill>
              </a:rPr>
              <a:t> </a:t>
            </a:r>
            <a:r>
              <a:rPr lang="fr-FR" sz="1000" i="1" dirty="0" err="1">
                <a:solidFill>
                  <a:schemeClr val="bg1">
                    <a:lumMod val="50000"/>
                  </a:schemeClr>
                </a:solidFill>
              </a:rPr>
              <a:t>Urodyn</a:t>
            </a:r>
            <a:r>
              <a:rPr lang="fr-FR" sz="1000" dirty="0">
                <a:solidFill>
                  <a:schemeClr val="bg1">
                    <a:lumMod val="50000"/>
                  </a:schemeClr>
                </a:solidFill>
              </a:rPr>
              <a:t>. 2019;1–45.</a:t>
            </a:r>
            <a:r>
              <a:rPr lang="de-DE" sz="1000" dirty="0">
                <a:solidFill>
                  <a:schemeClr val="bg1">
                    <a:lumMod val="50000"/>
                  </a:schemeClr>
                </a:solidFill>
                <a:ea typeface="Verdana" panose="020B0604030504040204" pitchFamily="34" charset="0"/>
              </a:rPr>
              <a:t> 3. Stewart et al. </a:t>
            </a:r>
            <a:r>
              <a:rPr lang="en-US" sz="1000" i="1" dirty="0">
                <a:solidFill>
                  <a:schemeClr val="bg1">
                    <a:lumMod val="50000"/>
                  </a:schemeClr>
                </a:solidFill>
                <a:ea typeface="Verdana" panose="020B0604030504040204" pitchFamily="34" charset="0"/>
              </a:rPr>
              <a:t>World J Urol. </a:t>
            </a:r>
            <a:r>
              <a:rPr lang="en-US" sz="1000" dirty="0">
                <a:solidFill>
                  <a:schemeClr val="bg1">
                    <a:lumMod val="50000"/>
                  </a:schemeClr>
                </a:solidFill>
                <a:ea typeface="Verdana" panose="020B0604030504040204" pitchFamily="34" charset="0"/>
              </a:rPr>
              <a:t>2003 May;20(6):327-36. 4. </a:t>
            </a:r>
            <a:r>
              <a:rPr lang="fr-FR" sz="1000" dirty="0" err="1">
                <a:solidFill>
                  <a:schemeClr val="bg1">
                    <a:lumMod val="50000"/>
                  </a:schemeClr>
                </a:solidFill>
              </a:rPr>
              <a:t>Chuang</a:t>
            </a:r>
            <a:r>
              <a:rPr lang="fr-FR" sz="1000" dirty="0">
                <a:solidFill>
                  <a:schemeClr val="bg1">
                    <a:lumMod val="50000"/>
                  </a:schemeClr>
                </a:solidFill>
              </a:rPr>
              <a:t> YC et al. </a:t>
            </a:r>
            <a:r>
              <a:rPr lang="fr-FR" sz="1000" i="1" dirty="0">
                <a:solidFill>
                  <a:schemeClr val="bg1">
                    <a:lumMod val="50000"/>
                  </a:schemeClr>
                </a:solidFill>
              </a:rPr>
              <a:t>Low. </a:t>
            </a:r>
            <a:r>
              <a:rPr lang="fr-FR" sz="1000" i="1" dirty="0" err="1">
                <a:solidFill>
                  <a:schemeClr val="bg1">
                    <a:lumMod val="50000"/>
                  </a:schemeClr>
                </a:solidFill>
              </a:rPr>
              <a:t>Urin</a:t>
            </a:r>
            <a:r>
              <a:rPr lang="fr-FR" sz="1000" i="1" dirty="0">
                <a:solidFill>
                  <a:schemeClr val="bg1">
                    <a:lumMod val="50000"/>
                  </a:schemeClr>
                </a:solidFill>
              </a:rPr>
              <a:t>. Tract </a:t>
            </a:r>
            <a:r>
              <a:rPr lang="fr-FR" sz="1000" i="1" dirty="0" err="1">
                <a:solidFill>
                  <a:schemeClr val="bg1">
                    <a:lumMod val="50000"/>
                  </a:schemeClr>
                </a:solidFill>
              </a:rPr>
              <a:t>Symptoms</a:t>
            </a:r>
            <a:r>
              <a:rPr lang="fr-FR" sz="1000" dirty="0">
                <a:solidFill>
                  <a:schemeClr val="bg1">
                    <a:lumMod val="50000"/>
                  </a:schemeClr>
                </a:solidFill>
              </a:rPr>
              <a:t>. 2017;11:48-55</a:t>
            </a:r>
          </a:p>
          <a:p>
            <a:pPr marL="0" indent="0">
              <a:spcBef>
                <a:spcPts val="100"/>
              </a:spcBef>
              <a:buNone/>
            </a:pPr>
            <a:endParaRPr lang="fr-FR" sz="1000" dirty="0">
              <a:solidFill>
                <a:schemeClr val="bg1">
                  <a:lumMod val="50000"/>
                </a:schemeClr>
              </a:solidFill>
            </a:endParaRPr>
          </a:p>
        </p:txBody>
      </p:sp>
    </p:spTree>
    <p:extLst>
      <p:ext uri="{BB962C8B-B14F-4D97-AF65-F5344CB8AC3E}">
        <p14:creationId xmlns:p14="http://schemas.microsoft.com/office/powerpoint/2010/main" val="91604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FE7D0-0F71-3F3C-9AE0-6D395A6C6F01}"/>
              </a:ext>
            </a:extLst>
          </p:cNvPr>
          <p:cNvSpPr>
            <a:spLocks noGrp="1"/>
          </p:cNvSpPr>
          <p:nvPr>
            <p:ph type="title"/>
          </p:nvPr>
        </p:nvSpPr>
        <p:spPr/>
        <p:txBody>
          <a:bodyPr/>
          <a:lstStyle/>
          <a:p>
            <a:r>
              <a:rPr lang="en-US" dirty="0"/>
              <a:t>Male LUTS: Diagnostic Evaluation (1/2)</a:t>
            </a:r>
            <a:endParaRPr lang="en-SG" dirty="0"/>
          </a:p>
        </p:txBody>
      </p:sp>
      <p:sp>
        <p:nvSpPr>
          <p:cNvPr id="3" name="Text Placeholder 4">
            <a:extLst>
              <a:ext uri="{FF2B5EF4-FFF2-40B4-BE49-F238E27FC236}">
                <a16:creationId xmlns:a16="http://schemas.microsoft.com/office/drawing/2014/main" id="{9C0DD16A-07B7-A207-FB18-AEED0629E723}"/>
              </a:ext>
            </a:extLst>
          </p:cNvPr>
          <p:cNvSpPr txBox="1">
            <a:spLocks/>
          </p:cNvSpPr>
          <p:nvPr/>
        </p:nvSpPr>
        <p:spPr>
          <a:xfrm>
            <a:off x="336240" y="6309320"/>
            <a:ext cx="10656304" cy="369332"/>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BOO, bladder outlet obstruction; DU, detrusor underactivity; LUTS, lower urinary tract symptoms; UDS, urodynamics.</a:t>
            </a:r>
            <a:br>
              <a:rPr lang="en-US" sz="1000" dirty="0">
                <a:solidFill>
                  <a:schemeClr val="bg1">
                    <a:lumMod val="50000"/>
                  </a:schemeClr>
                </a:solidFill>
              </a:rPr>
            </a:br>
            <a:r>
              <a:rPr lang="en-US" sz="1000" dirty="0">
                <a:solidFill>
                  <a:schemeClr val="bg1">
                    <a:lumMod val="50000"/>
                  </a:schemeClr>
                </a:solidFill>
              </a:rPr>
              <a:t>1. EAU Guidelines on management of non-neurogenic male lower urinary tract symptoms (LUTS), incl. benign prostatic obstruction (BPO). European Association of Urology. 2022. Available at: </a:t>
            </a:r>
            <a:r>
              <a:rPr lang="en-US" sz="1000" dirty="0">
                <a:solidFill>
                  <a:schemeClr val="bg1">
                    <a:lumMod val="50000"/>
                  </a:schemeClr>
                </a:solidFill>
                <a:hlinkClick r:id="rId3"/>
              </a:rPr>
              <a:t>https://d56bochluxqnz.cloudfront.net/documents/full-guideline/EAU-Guidelines-on-Non-Neurogenic-Male-LUTS-2023.pdf</a:t>
            </a:r>
            <a:r>
              <a:rPr lang="en-US" sz="1000" dirty="0">
                <a:solidFill>
                  <a:schemeClr val="bg1">
                    <a:lumMod val="50000"/>
                  </a:schemeClr>
                </a:solidFill>
              </a:rPr>
              <a:t>. Accessed 8 March 2023. 2. Drake MJ, et al. </a:t>
            </a:r>
            <a:r>
              <a:rPr lang="en-US" sz="1000" i="1" dirty="0" err="1">
                <a:solidFill>
                  <a:schemeClr val="bg1">
                    <a:lumMod val="50000"/>
                  </a:schemeClr>
                </a:solidFill>
              </a:rPr>
              <a:t>Eur</a:t>
            </a:r>
            <a:r>
              <a:rPr lang="en-US" sz="1000" i="1" dirty="0">
                <a:solidFill>
                  <a:schemeClr val="bg1">
                    <a:lumMod val="50000"/>
                  </a:schemeClr>
                </a:solidFill>
              </a:rPr>
              <a:t> Urol</a:t>
            </a:r>
            <a:r>
              <a:rPr lang="en-US" sz="1000" dirty="0">
                <a:solidFill>
                  <a:schemeClr val="bg1">
                    <a:lumMod val="50000"/>
                  </a:schemeClr>
                </a:solidFill>
              </a:rPr>
              <a:t>. 2020 Nov;78(5):701-710 </a:t>
            </a:r>
          </a:p>
        </p:txBody>
      </p:sp>
      <p:pic>
        <p:nvPicPr>
          <p:cNvPr id="8" name="Picture 7">
            <a:extLst>
              <a:ext uri="{FF2B5EF4-FFF2-40B4-BE49-F238E27FC236}">
                <a16:creationId xmlns:a16="http://schemas.microsoft.com/office/drawing/2014/main" id="{4602ABDD-7FEB-602E-6737-A4A52315318A}"/>
              </a:ext>
            </a:extLst>
          </p:cNvPr>
          <p:cNvPicPr>
            <a:picLocks noChangeAspect="1"/>
          </p:cNvPicPr>
          <p:nvPr/>
        </p:nvPicPr>
        <p:blipFill>
          <a:blip r:embed="rId4"/>
          <a:stretch>
            <a:fillRect/>
          </a:stretch>
        </p:blipFill>
        <p:spPr>
          <a:xfrm>
            <a:off x="336241" y="2004524"/>
            <a:ext cx="9700260" cy="1485900"/>
          </a:xfrm>
          <a:prstGeom prst="rect">
            <a:avLst/>
          </a:prstGeom>
        </p:spPr>
      </p:pic>
      <p:grpSp>
        <p:nvGrpSpPr>
          <p:cNvPr id="9" name="Group 8">
            <a:extLst>
              <a:ext uri="{FF2B5EF4-FFF2-40B4-BE49-F238E27FC236}">
                <a16:creationId xmlns:a16="http://schemas.microsoft.com/office/drawing/2014/main" id="{1C6D5CC8-9598-2ECC-B412-76439963668B}"/>
              </a:ext>
            </a:extLst>
          </p:cNvPr>
          <p:cNvGrpSpPr/>
          <p:nvPr/>
        </p:nvGrpSpPr>
        <p:grpSpPr>
          <a:xfrm>
            <a:off x="407368" y="3789040"/>
            <a:ext cx="11731525" cy="1636291"/>
            <a:chOff x="698179" y="4439509"/>
            <a:chExt cx="11731525" cy="1636291"/>
          </a:xfrm>
        </p:grpSpPr>
        <p:sp>
          <p:nvSpPr>
            <p:cNvPr id="10" name="TextBox 9">
              <a:extLst>
                <a:ext uri="{FF2B5EF4-FFF2-40B4-BE49-F238E27FC236}">
                  <a16:creationId xmlns:a16="http://schemas.microsoft.com/office/drawing/2014/main" id="{FCCBA3F8-EAA4-5AFD-131D-94026738E3F6}"/>
                </a:ext>
              </a:extLst>
            </p:cNvPr>
            <p:cNvSpPr txBox="1"/>
            <p:nvPr/>
          </p:nvSpPr>
          <p:spPr>
            <a:xfrm>
              <a:off x="3633348" y="4560213"/>
              <a:ext cx="2286000" cy="640080"/>
            </a:xfrm>
            <a:prstGeom prst="round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wrap="none" rtlCol="0" anchor="ctr" anchorCtr="0">
              <a:noAutofit/>
            </a:bodyPr>
            <a:lstStyle/>
            <a:p>
              <a:pPr algn="ctr"/>
              <a:r>
                <a:rPr lang="en-US" altLang="ko-KR" sz="1400" dirty="0">
                  <a:latin typeface="Arial" panose="020B0604020202020204" pitchFamily="34" charset="0"/>
                  <a:cs typeface="Arial" panose="020B0604020202020204" pitchFamily="34" charset="0"/>
                </a:rPr>
                <a:t>Routine</a:t>
              </a:r>
              <a:r>
                <a:rPr lang="ko-KR" altLang="en-US" sz="1400" dirty="0">
                  <a:latin typeface="Arial" panose="020B0604020202020204" pitchFamily="34" charset="0"/>
                  <a:cs typeface="Arial" panose="020B0604020202020204" pitchFamily="34" charset="0"/>
                </a:rPr>
                <a:t> </a:t>
              </a:r>
              <a:r>
                <a:rPr lang="en-SG" altLang="ko-KR" sz="1400" dirty="0">
                  <a:latin typeface="Arial" panose="020B0604020202020204" pitchFamily="34" charset="0"/>
                  <a:cs typeface="Arial" panose="020B0604020202020204" pitchFamily="34" charset="0"/>
                </a:rPr>
                <a:t>d</a:t>
              </a:r>
              <a:r>
                <a:rPr lang="en-US" altLang="ko-KR" sz="1400" dirty="0" err="1">
                  <a:latin typeface="Arial" panose="020B0604020202020204" pitchFamily="34" charset="0"/>
                  <a:cs typeface="Arial" panose="020B0604020202020204" pitchFamily="34" charset="0"/>
                </a:rPr>
                <a:t>iagnostic</a:t>
              </a:r>
              <a:r>
                <a:rPr lang="en-US" altLang="ko-KR" sz="1400" dirty="0">
                  <a:latin typeface="Arial" panose="020B0604020202020204" pitchFamily="34" charset="0"/>
                  <a:cs typeface="Arial" panose="020B0604020202020204" pitchFamily="34" charset="0"/>
                </a:rPr>
                <a:t> tests</a:t>
              </a:r>
              <a:endParaRPr lang="ko-KR" altLang="en-US"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A9319E3-16D1-9353-3A9A-DAC2035CF0E4}"/>
                </a:ext>
              </a:extLst>
            </p:cNvPr>
            <p:cNvSpPr txBox="1"/>
            <p:nvPr/>
          </p:nvSpPr>
          <p:spPr>
            <a:xfrm>
              <a:off x="3633348" y="5435720"/>
              <a:ext cx="2286000" cy="640080"/>
            </a:xfrm>
            <a:prstGeom prst="round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nchor="ctr" anchorCtr="0">
              <a:noAutofit/>
            </a:bodyPr>
            <a:lstStyle/>
            <a:p>
              <a:pPr algn="ctr"/>
              <a:r>
                <a:rPr lang="en-US" altLang="ko-KR" sz="1400" dirty="0">
                  <a:latin typeface="Arial" panose="020B0604020202020204" pitchFamily="34" charset="0"/>
                  <a:cs typeface="Arial" panose="020B0604020202020204" pitchFamily="34" charset="0"/>
                </a:rPr>
                <a:t>Routine</a:t>
              </a:r>
              <a:r>
                <a:rPr lang="ko-KR" altLang="en-US" sz="1400" dirty="0">
                  <a:latin typeface="Arial" panose="020B0604020202020204" pitchFamily="34" charset="0"/>
                  <a:cs typeface="Arial" panose="020B0604020202020204" pitchFamily="34" charset="0"/>
                </a:rPr>
                <a:t> </a:t>
              </a:r>
              <a:r>
                <a:rPr lang="en-US" altLang="ko-KR" sz="1400" dirty="0">
                  <a:latin typeface="Arial" panose="020B0604020202020204" pitchFamily="34" charset="0"/>
                  <a:cs typeface="Arial" panose="020B0604020202020204" pitchFamily="34" charset="0"/>
                </a:rPr>
                <a:t>diagnostic tests</a:t>
              </a:r>
            </a:p>
            <a:p>
              <a:pPr algn="ctr"/>
              <a:r>
                <a:rPr lang="en-US" altLang="ko-KR" sz="1400" b="1" dirty="0">
                  <a:solidFill>
                    <a:srgbClr val="FFFF00"/>
                  </a:solidFill>
                  <a:latin typeface="Arial" panose="020B0604020202020204" pitchFamily="34" charset="0"/>
                  <a:cs typeface="Arial" panose="020B0604020202020204" pitchFamily="34" charset="0"/>
                </a:rPr>
                <a:t>+ urodynamics</a:t>
              </a:r>
              <a:endParaRPr lang="ko-KR" altLang="en-US" sz="1400" b="1" dirty="0">
                <a:solidFill>
                  <a:srgbClr val="FFFF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FBE3A9E-FDBA-74A1-EACA-3476DEB38B72}"/>
                </a:ext>
              </a:extLst>
            </p:cNvPr>
            <p:cNvSpPr txBox="1"/>
            <p:nvPr/>
          </p:nvSpPr>
          <p:spPr>
            <a:xfrm>
              <a:off x="698179" y="4439509"/>
              <a:ext cx="2287806" cy="369332"/>
            </a:xfrm>
            <a:prstGeom prst="rect">
              <a:avLst/>
            </a:prstGeom>
            <a:noFill/>
          </p:spPr>
          <p:txBody>
            <a:bodyPr wrap="none" rtlCol="0">
              <a:spAutoFit/>
            </a:bodyPr>
            <a:lstStyle/>
            <a:p>
              <a:r>
                <a:rPr lang="en-US" altLang="ko-KR" b="1" dirty="0">
                  <a:solidFill>
                    <a:schemeClr val="accent2"/>
                  </a:solidFill>
                  <a:latin typeface="Arial" panose="020B0604020202020204" pitchFamily="34" charset="0"/>
                  <a:cs typeface="Arial" panose="020B0604020202020204" pitchFamily="34" charset="0"/>
                </a:rPr>
                <a:t>UPSTREAM study</a:t>
              </a:r>
              <a:r>
                <a:rPr lang="en-US" altLang="ko-KR" b="1" baseline="30000" dirty="0">
                  <a:solidFill>
                    <a:schemeClr val="accent2"/>
                  </a:solidFill>
                  <a:latin typeface="Arial" panose="020B0604020202020204" pitchFamily="34" charset="0"/>
                  <a:cs typeface="Arial" panose="020B0604020202020204" pitchFamily="34" charset="0"/>
                </a:rPr>
                <a:t>2</a:t>
              </a:r>
              <a:endParaRPr lang="ko-KR" altLang="en-US" b="1" baseline="30000" dirty="0">
                <a:solidFill>
                  <a:schemeClr val="accent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84A539B-297F-FCEF-7E98-BB742DD95422}"/>
                </a:ext>
              </a:extLst>
            </p:cNvPr>
            <p:cNvSpPr txBox="1"/>
            <p:nvPr/>
          </p:nvSpPr>
          <p:spPr>
            <a:xfrm>
              <a:off x="6139199" y="4580709"/>
              <a:ext cx="6290505" cy="1483355"/>
            </a:xfrm>
            <a:prstGeom prst="rect">
              <a:avLst/>
            </a:prstGeom>
            <a:noFill/>
          </p:spPr>
          <p:txBody>
            <a:bodyPr wrap="none" rtlCol="0">
              <a:spAutoFit/>
            </a:bodyPr>
            <a:lstStyle/>
            <a:p>
              <a:pPr>
                <a:lnSpc>
                  <a:spcPct val="110000"/>
                </a:lnSpc>
                <a:spcAft>
                  <a:spcPts val="600"/>
                </a:spcAft>
              </a:pPr>
              <a:r>
                <a:rPr lang="en-SG" altLang="ko-KR" sz="1300" b="1" u="sng" dirty="0">
                  <a:solidFill>
                    <a:schemeClr val="accent1"/>
                  </a:solidFill>
                  <a:latin typeface="Arial" panose="020B0604020202020204" pitchFamily="34" charset="0"/>
                  <a:cs typeface="Arial" panose="020B0604020202020204" pitchFamily="34" charset="0"/>
                </a:rPr>
                <a:t>Theory</a:t>
              </a:r>
              <a:endParaRPr lang="en-US" altLang="ko-KR" sz="1300" b="1" u="sng" dirty="0">
                <a:solidFill>
                  <a:schemeClr val="accent1"/>
                </a:solidFill>
                <a:latin typeface="Arial" panose="020B0604020202020204" pitchFamily="34" charset="0"/>
                <a:cs typeface="Arial" panose="020B0604020202020204" pitchFamily="34" charset="0"/>
              </a:endParaRPr>
            </a:p>
            <a:p>
              <a:pPr>
                <a:lnSpc>
                  <a:spcPct val="110000"/>
                </a:lnSpc>
                <a:spcAft>
                  <a:spcPts val="600"/>
                </a:spcAft>
              </a:pPr>
              <a:r>
                <a:rPr lang="en-US" altLang="ko-KR" sz="1300" dirty="0">
                  <a:solidFill>
                    <a:schemeClr val="tx1">
                      <a:lumMod val="75000"/>
                      <a:lumOff val="25000"/>
                    </a:schemeClr>
                  </a:solidFill>
                  <a:latin typeface="Arial" panose="020B0604020202020204" pitchFamily="34" charset="0"/>
                  <a:cs typeface="Arial" panose="020B0604020202020204" pitchFamily="34" charset="0"/>
                </a:rPr>
                <a:t>By distinguishing BOO and DU with UDS, unnecessary surgery can be reduced</a:t>
              </a:r>
              <a:r>
                <a:rPr lang="en-US" altLang="ko-KR" sz="1300" baseline="30000" dirty="0">
                  <a:solidFill>
                    <a:schemeClr val="tx1">
                      <a:lumMod val="75000"/>
                      <a:lumOff val="25000"/>
                    </a:schemeClr>
                  </a:solidFill>
                  <a:latin typeface="Arial" panose="020B0604020202020204" pitchFamily="34" charset="0"/>
                  <a:cs typeface="Arial" panose="020B0604020202020204" pitchFamily="34" charset="0"/>
                </a:rPr>
                <a:t>2</a:t>
              </a:r>
            </a:p>
            <a:p>
              <a:pPr>
                <a:lnSpc>
                  <a:spcPct val="110000"/>
                </a:lnSpc>
                <a:spcBef>
                  <a:spcPts val="600"/>
                </a:spcBef>
                <a:spcAft>
                  <a:spcPts val="600"/>
                </a:spcAft>
              </a:pPr>
              <a:r>
                <a:rPr lang="en-SG" altLang="ko-KR" sz="1300" b="1" u="sng" dirty="0">
                  <a:solidFill>
                    <a:schemeClr val="accent1"/>
                  </a:solidFill>
                  <a:latin typeface="Arial" panose="020B0604020202020204" pitchFamily="34" charset="0"/>
                  <a:cs typeface="Arial" panose="020B0604020202020204" pitchFamily="34" charset="0"/>
                </a:rPr>
                <a:t>Result</a:t>
              </a:r>
              <a:r>
                <a:rPr lang="en-US" altLang="ko-KR" sz="1300" dirty="0">
                  <a:solidFill>
                    <a:schemeClr val="tx1">
                      <a:lumMod val="75000"/>
                      <a:lumOff val="25000"/>
                    </a:schemeClr>
                  </a:solidFill>
                  <a:latin typeface="Arial" panose="020B0604020202020204" pitchFamily="34" charset="0"/>
                  <a:cs typeface="Arial" panose="020B0604020202020204" pitchFamily="34" charset="0"/>
                </a:rPr>
                <a:t> (18 months after randomization)</a:t>
              </a:r>
              <a:r>
                <a:rPr lang="en-US" altLang="ko-KR" sz="1300" baseline="30000" dirty="0">
                  <a:solidFill>
                    <a:schemeClr val="tx1">
                      <a:lumMod val="75000"/>
                      <a:lumOff val="25000"/>
                    </a:schemeClr>
                  </a:solidFill>
                  <a:latin typeface="Arial" panose="020B0604020202020204" pitchFamily="34" charset="0"/>
                  <a:cs typeface="Arial" panose="020B0604020202020204" pitchFamily="34" charset="0"/>
                </a:rPr>
                <a:t>2</a:t>
              </a:r>
            </a:p>
            <a:p>
              <a:pPr marL="285750" indent="-285750">
                <a:lnSpc>
                  <a:spcPct val="110000"/>
                </a:lnSpc>
                <a:buClr>
                  <a:schemeClr val="tx1">
                    <a:lumMod val="50000"/>
                    <a:lumOff val="50000"/>
                  </a:schemeClr>
                </a:buClr>
                <a:buFont typeface="Arial" panose="020B0604020202020204" pitchFamily="34" charset="0"/>
                <a:buChar char="•"/>
              </a:pPr>
              <a:r>
                <a:rPr lang="en-US" altLang="ko-KR" sz="1300" dirty="0">
                  <a:solidFill>
                    <a:schemeClr val="tx1">
                      <a:lumMod val="75000"/>
                      <a:lumOff val="25000"/>
                    </a:schemeClr>
                  </a:solidFill>
                  <a:latin typeface="Arial" panose="020B0604020202020204" pitchFamily="34" charset="0"/>
                  <a:cs typeface="Arial" panose="020B0604020202020204" pitchFamily="34" charset="0"/>
                </a:rPr>
                <a:t>IPSS (primary outcome): Non-inferior</a:t>
              </a:r>
            </a:p>
            <a:p>
              <a:pPr marL="285750" indent="-285750">
                <a:lnSpc>
                  <a:spcPct val="110000"/>
                </a:lnSpc>
                <a:buClr>
                  <a:schemeClr val="tx1">
                    <a:lumMod val="50000"/>
                    <a:lumOff val="50000"/>
                  </a:schemeClr>
                </a:buClr>
                <a:buFont typeface="Arial" panose="020B0604020202020204" pitchFamily="34" charset="0"/>
                <a:buChar char="•"/>
              </a:pPr>
              <a:r>
                <a:rPr lang="en-US" altLang="ko-KR" sz="1300" b="1" dirty="0">
                  <a:solidFill>
                    <a:schemeClr val="accent2"/>
                  </a:solidFill>
                  <a:latin typeface="Arial" panose="020B0604020202020204" pitchFamily="34" charset="0"/>
                  <a:cs typeface="Arial" panose="020B0604020202020204" pitchFamily="34" charset="0"/>
                </a:rPr>
                <a:t>Surgery rates (key secondary outcome): </a:t>
              </a:r>
              <a:r>
                <a:rPr lang="en-US" altLang="ko-KR" sz="1300" b="1" u="sng" dirty="0">
                  <a:solidFill>
                    <a:schemeClr val="accent2"/>
                  </a:solidFill>
                  <a:latin typeface="Arial" panose="020B0604020202020204" pitchFamily="34" charset="0"/>
                  <a:cs typeface="Arial" panose="020B0604020202020204" pitchFamily="34" charset="0"/>
                </a:rPr>
                <a:t>No</a:t>
              </a:r>
              <a:r>
                <a:rPr lang="en-US" altLang="ko-KR" sz="1300" b="1" dirty="0">
                  <a:solidFill>
                    <a:schemeClr val="accent2"/>
                  </a:solidFill>
                  <a:latin typeface="Arial" panose="020B0604020202020204" pitchFamily="34" charset="0"/>
                  <a:cs typeface="Arial" panose="020B0604020202020204" pitchFamily="34" charset="0"/>
                </a:rPr>
                <a:t> significant difference</a:t>
              </a:r>
              <a:endParaRPr lang="ko-KR" altLang="en-US" sz="1300" b="1" dirty="0">
                <a:solidFill>
                  <a:schemeClr val="accent2"/>
                </a:solidFill>
                <a:latin typeface="Arial" panose="020B0604020202020204" pitchFamily="34" charset="0"/>
                <a:cs typeface="Arial" panose="020B0604020202020204" pitchFamily="34" charset="0"/>
              </a:endParaRPr>
            </a:p>
          </p:txBody>
        </p:sp>
        <p:pic>
          <p:nvPicPr>
            <p:cNvPr id="14" name="Picture 13">
              <a:hlinkClick r:id="rId5"/>
              <a:extLst>
                <a:ext uri="{FF2B5EF4-FFF2-40B4-BE49-F238E27FC236}">
                  <a16:creationId xmlns:a16="http://schemas.microsoft.com/office/drawing/2014/main" id="{14184927-9A44-EDA1-BF53-FA5677215007}"/>
                </a:ext>
              </a:extLst>
            </p:cNvPr>
            <p:cNvPicPr>
              <a:picLocks noChangeAspect="1"/>
            </p:cNvPicPr>
            <p:nvPr/>
          </p:nvPicPr>
          <p:blipFill>
            <a:blip r:embed="rId6"/>
            <a:stretch>
              <a:fillRect/>
            </a:stretch>
          </p:blipFill>
          <p:spPr>
            <a:xfrm>
              <a:off x="747358" y="4871907"/>
              <a:ext cx="2594359" cy="1185993"/>
            </a:xfrm>
            <a:prstGeom prst="rect">
              <a:avLst/>
            </a:prstGeom>
          </p:spPr>
        </p:pic>
      </p:grpSp>
      <p:cxnSp>
        <p:nvCxnSpPr>
          <p:cNvPr id="15" name="Straight Connector 14">
            <a:extLst>
              <a:ext uri="{FF2B5EF4-FFF2-40B4-BE49-F238E27FC236}">
                <a16:creationId xmlns:a16="http://schemas.microsoft.com/office/drawing/2014/main" id="{B2AB7F7F-352E-7BA1-73AE-4CC40E7F28D8}"/>
              </a:ext>
            </a:extLst>
          </p:cNvPr>
          <p:cNvCxnSpPr>
            <a:cxnSpLocks/>
          </p:cNvCxnSpPr>
          <p:nvPr/>
        </p:nvCxnSpPr>
        <p:spPr>
          <a:xfrm>
            <a:off x="1913487" y="3406020"/>
            <a:ext cx="36576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774A406A-8B46-F625-648E-1300A202B72F}"/>
              </a:ext>
            </a:extLst>
          </p:cNvPr>
          <p:cNvSpPr txBox="1"/>
          <p:nvPr/>
        </p:nvSpPr>
        <p:spPr>
          <a:xfrm>
            <a:off x="366291" y="1472362"/>
            <a:ext cx="6270872" cy="423321"/>
          </a:xfrm>
          <a:prstGeom prst="rect">
            <a:avLst/>
          </a:prstGeom>
          <a:noFill/>
        </p:spPr>
        <p:txBody>
          <a:bodyPr wrap="square" rtlCol="0">
            <a:spAutoFit/>
          </a:bodyPr>
          <a:lstStyle/>
          <a:p>
            <a:pPr>
              <a:lnSpc>
                <a:spcPct val="130000"/>
              </a:lnSpc>
            </a:pPr>
            <a:r>
              <a:rPr lang="en-US" altLang="ko-KR" b="1" dirty="0">
                <a:solidFill>
                  <a:schemeClr val="tx1">
                    <a:lumMod val="75000"/>
                    <a:lumOff val="25000"/>
                  </a:schemeClr>
                </a:solidFill>
                <a:latin typeface="Calibri" panose="020F0502020204030204" pitchFamily="34" charset="0"/>
                <a:cs typeface="Calibri" panose="020F0502020204030204" pitchFamily="34" charset="0"/>
              </a:rPr>
              <a:t>Section 4.12   Urodynamics</a:t>
            </a:r>
            <a:r>
              <a:rPr lang="en-US" altLang="ko-KR" b="1" baseline="30000" dirty="0">
                <a:solidFill>
                  <a:schemeClr val="tx1">
                    <a:lumMod val="75000"/>
                    <a:lumOff val="25000"/>
                  </a:schemeClr>
                </a:solidFill>
                <a:latin typeface="Calibri" panose="020F0502020204030204" pitchFamily="34" charset="0"/>
                <a:cs typeface="Calibri" panose="020F0502020204030204" pitchFamily="34" charset="0"/>
              </a:rPr>
              <a:t>1</a:t>
            </a:r>
          </a:p>
        </p:txBody>
      </p:sp>
    </p:spTree>
    <p:extLst>
      <p:ext uri="{BB962C8B-B14F-4D97-AF65-F5344CB8AC3E}">
        <p14:creationId xmlns:p14="http://schemas.microsoft.com/office/powerpoint/2010/main" val="404020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FE7D0-0F71-3F3C-9AE0-6D395A6C6F01}"/>
              </a:ext>
            </a:extLst>
          </p:cNvPr>
          <p:cNvSpPr>
            <a:spLocks noGrp="1"/>
          </p:cNvSpPr>
          <p:nvPr>
            <p:ph type="title"/>
          </p:nvPr>
        </p:nvSpPr>
        <p:spPr/>
        <p:txBody>
          <a:bodyPr/>
          <a:lstStyle/>
          <a:p>
            <a:r>
              <a:rPr lang="en-US" dirty="0"/>
              <a:t>Male LUTS: Diagnostic Evaluation (2/2)</a:t>
            </a:r>
            <a:endParaRPr lang="en-SG" dirty="0"/>
          </a:p>
        </p:txBody>
      </p:sp>
      <p:sp>
        <p:nvSpPr>
          <p:cNvPr id="3" name="Text Placeholder 4">
            <a:extLst>
              <a:ext uri="{FF2B5EF4-FFF2-40B4-BE49-F238E27FC236}">
                <a16:creationId xmlns:a16="http://schemas.microsoft.com/office/drawing/2014/main" id="{9C0DD16A-07B7-A207-FB18-AEED0629E723}"/>
              </a:ext>
            </a:extLst>
          </p:cNvPr>
          <p:cNvSpPr txBox="1">
            <a:spLocks/>
          </p:cNvSpPr>
          <p:nvPr/>
        </p:nvSpPr>
        <p:spPr>
          <a:xfrm>
            <a:off x="206096" y="6094128"/>
            <a:ext cx="10872327" cy="692696"/>
          </a:xfrm>
          <a:prstGeom prst="rect">
            <a:avLst/>
          </a:prstGeom>
        </p:spPr>
        <p:txBody>
          <a:bodyPr anchor="b"/>
          <a:lstStyle>
            <a:lvl1pPr marL="342900" indent="-342900" algn="l" defTabSz="914400" rtl="0" eaLnBrk="1" latinLnBrk="0" hangingPunct="1">
              <a:spcBef>
                <a:spcPct val="20000"/>
              </a:spcBef>
              <a:buClr>
                <a:schemeClr val="accent2"/>
              </a:buClr>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50000"/>
                  </a:schemeClr>
                </a:solidFill>
              </a:rPr>
              <a:t>IPSS, International Prostate Symptom Score; LUTS, lower urinary tract symptoms; RNA, ribonucleic acid.</a:t>
            </a:r>
            <a:br>
              <a:rPr lang="en-US" sz="1000" dirty="0">
                <a:solidFill>
                  <a:schemeClr val="bg1">
                    <a:lumMod val="50000"/>
                  </a:schemeClr>
                </a:solidFill>
              </a:rPr>
            </a:br>
            <a:r>
              <a:rPr lang="en-US" sz="1000" dirty="0">
                <a:solidFill>
                  <a:schemeClr val="bg1">
                    <a:lumMod val="50000"/>
                  </a:schemeClr>
                </a:solidFill>
              </a:rPr>
              <a:t>1. EAU Guidelines on management of non-neurogenic male lower urinary tract symptoms (LUTS), incl. benign prostatic obstruction (BPO). European Association of Urology. 2022. Available at: </a:t>
            </a:r>
            <a:r>
              <a:rPr lang="en-US" sz="1000" dirty="0">
                <a:solidFill>
                  <a:schemeClr val="bg1">
                    <a:lumMod val="50000"/>
                  </a:schemeClr>
                </a:solidFill>
                <a:hlinkClick r:id="rId3"/>
              </a:rPr>
              <a:t>https://d56bochluxqnz.cloudfront.net/documents/full-guideline/EAU-Guidelines-on-Non-Neurogenic-Male-LUTS-2023.pdf</a:t>
            </a:r>
            <a:r>
              <a:rPr lang="en-US" sz="1000" dirty="0">
                <a:solidFill>
                  <a:schemeClr val="bg1">
                    <a:lumMod val="50000"/>
                  </a:schemeClr>
                </a:solidFill>
              </a:rPr>
              <a:t>. Accessed 8 March 2023. 2. Els M, et al. </a:t>
            </a:r>
            <a:r>
              <a:rPr lang="en-US" sz="1000" i="1" dirty="0">
                <a:solidFill>
                  <a:schemeClr val="bg1">
                    <a:lumMod val="50000"/>
                  </a:schemeClr>
                </a:solidFill>
              </a:rPr>
              <a:t>Int </a:t>
            </a:r>
            <a:r>
              <a:rPr lang="en-US" sz="1000" i="1" dirty="0" err="1">
                <a:solidFill>
                  <a:schemeClr val="bg1">
                    <a:lumMod val="50000"/>
                  </a:schemeClr>
                </a:solidFill>
              </a:rPr>
              <a:t>Braz</a:t>
            </a:r>
            <a:r>
              <a:rPr lang="en-US" sz="1000" i="1" dirty="0">
                <a:solidFill>
                  <a:schemeClr val="bg1">
                    <a:lumMod val="50000"/>
                  </a:schemeClr>
                </a:solidFill>
              </a:rPr>
              <a:t> J Urol</a:t>
            </a:r>
            <a:r>
              <a:rPr lang="en-US" sz="1000" dirty="0">
                <a:solidFill>
                  <a:schemeClr val="bg1">
                    <a:lumMod val="50000"/>
                  </a:schemeClr>
                </a:solidFill>
              </a:rPr>
              <a:t>. 2019 Jan-Feb;45(1):137-144.</a:t>
            </a:r>
          </a:p>
        </p:txBody>
      </p:sp>
      <p:pic>
        <p:nvPicPr>
          <p:cNvPr id="6" name="Picture 4">
            <a:extLst>
              <a:ext uri="{FF2B5EF4-FFF2-40B4-BE49-F238E27FC236}">
                <a16:creationId xmlns:a16="http://schemas.microsoft.com/office/drawing/2014/main" id="{D4FDD32D-4834-2F5A-51F9-ABFE018C2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104" y="1516769"/>
            <a:ext cx="4023202" cy="45773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5"/>
            <a:extLst>
              <a:ext uri="{FF2B5EF4-FFF2-40B4-BE49-F238E27FC236}">
                <a16:creationId xmlns:a16="http://schemas.microsoft.com/office/drawing/2014/main" id="{ED1D0C12-95D7-39C1-9D74-0DA660C43781}"/>
              </a:ext>
            </a:extLst>
          </p:cNvPr>
          <p:cNvPicPr>
            <a:picLocks noChangeAspect="1"/>
          </p:cNvPicPr>
          <p:nvPr/>
        </p:nvPicPr>
        <p:blipFill>
          <a:blip r:embed="rId6"/>
          <a:stretch>
            <a:fillRect/>
          </a:stretch>
        </p:blipFill>
        <p:spPr>
          <a:xfrm>
            <a:off x="373768" y="3012547"/>
            <a:ext cx="4824536" cy="2087591"/>
          </a:xfrm>
          <a:prstGeom prst="rect">
            <a:avLst/>
          </a:prstGeom>
        </p:spPr>
      </p:pic>
      <p:sp>
        <p:nvSpPr>
          <p:cNvPr id="17" name="TextBox 16">
            <a:extLst>
              <a:ext uri="{FF2B5EF4-FFF2-40B4-BE49-F238E27FC236}">
                <a16:creationId xmlns:a16="http://schemas.microsoft.com/office/drawing/2014/main" id="{86A24E2B-5C19-3767-CA4A-ABFBB7B87BAA}"/>
              </a:ext>
            </a:extLst>
          </p:cNvPr>
          <p:cNvSpPr txBox="1"/>
          <p:nvPr/>
        </p:nvSpPr>
        <p:spPr>
          <a:xfrm>
            <a:off x="336241" y="5155475"/>
            <a:ext cx="5298558" cy="547907"/>
          </a:xfrm>
          <a:prstGeom prst="rect">
            <a:avLst/>
          </a:prstGeom>
          <a:noFill/>
        </p:spPr>
        <p:txBody>
          <a:bodyPr wrap="square">
            <a:spAutoFit/>
          </a:bodyPr>
          <a:lstStyle/>
          <a:p>
            <a:pPr>
              <a:lnSpc>
                <a:spcPct val="110000"/>
              </a:lnSpc>
            </a:pPr>
            <a:r>
              <a:rPr lang="en-US" altLang="ko-KR" sz="1400" b="0" i="0" dirty="0">
                <a:solidFill>
                  <a:schemeClr val="tx1">
                    <a:lumMod val="75000"/>
                    <a:lumOff val="25000"/>
                  </a:schemeClr>
                </a:solidFill>
                <a:effectLst/>
                <a:latin typeface="Arial" panose="020B0604020202020204" pitchFamily="34" charset="0"/>
                <a:cs typeface="Arial" panose="020B0604020202020204" pitchFamily="34" charset="0"/>
              </a:rPr>
              <a:t>Statistically significant correlations between the VPSS and IPSS [correlation coefficient (r) = 0.802]</a:t>
            </a:r>
            <a:r>
              <a:rPr lang="en-US" altLang="ko-KR" sz="1400" b="0" i="0" baseline="30000" dirty="0">
                <a:solidFill>
                  <a:schemeClr val="tx1">
                    <a:lumMod val="75000"/>
                    <a:lumOff val="25000"/>
                  </a:schemeClr>
                </a:solidFill>
                <a:effectLst/>
                <a:latin typeface="Arial" panose="020B0604020202020204" pitchFamily="34" charset="0"/>
                <a:cs typeface="Arial" panose="020B0604020202020204" pitchFamily="34" charset="0"/>
              </a:rPr>
              <a:t>2</a:t>
            </a:r>
            <a:endParaRPr lang="ko-KR" altLang="en-US" sz="1400" baseline="30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7CECAED-600E-62F7-1C78-BDDEB5E4474F}"/>
              </a:ext>
            </a:extLst>
          </p:cNvPr>
          <p:cNvSpPr txBox="1"/>
          <p:nvPr/>
        </p:nvSpPr>
        <p:spPr>
          <a:xfrm>
            <a:off x="1127448" y="1920654"/>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4.14.1   Visual prostate symptom score (VPSS)</a:t>
            </a:r>
            <a:r>
              <a:rPr lang="en-US" altLang="ko-KR" i="1" baseline="30000" dirty="0">
                <a:solidFill>
                  <a:schemeClr val="tx1">
                    <a:lumMod val="75000"/>
                    <a:lumOff val="25000"/>
                  </a:schemeClr>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id="{64B4EBD5-90BD-68D8-C5E9-968D6555B900}"/>
              </a:ext>
            </a:extLst>
          </p:cNvPr>
          <p:cNvSpPr txBox="1"/>
          <p:nvPr/>
        </p:nvSpPr>
        <p:spPr>
          <a:xfrm>
            <a:off x="366291" y="1472362"/>
            <a:ext cx="6270872" cy="673133"/>
          </a:xfrm>
          <a:prstGeom prst="rect">
            <a:avLst/>
          </a:prstGeom>
          <a:noFill/>
        </p:spPr>
        <p:txBody>
          <a:bodyPr wrap="square" rtlCol="0">
            <a:spAutoFit/>
          </a:bodyPr>
          <a:lstStyle/>
          <a:p>
            <a:pPr>
              <a:lnSpc>
                <a:spcPct val="130000"/>
              </a:lnSpc>
            </a:pPr>
            <a:r>
              <a:rPr lang="en-US" altLang="ko-KR" b="1" dirty="0">
                <a:solidFill>
                  <a:schemeClr val="tx1">
                    <a:lumMod val="75000"/>
                    <a:lumOff val="25000"/>
                  </a:schemeClr>
                </a:solidFill>
                <a:latin typeface="Calibri" panose="020F0502020204030204" pitchFamily="34" charset="0"/>
                <a:cs typeface="Calibri" panose="020F0502020204030204" pitchFamily="34" charset="0"/>
              </a:rPr>
              <a:t>Section 4.14   Novel assessment</a:t>
            </a:r>
            <a:r>
              <a:rPr lang="en-US" altLang="ko-KR" b="1" baseline="300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30000"/>
              </a:lnSpc>
            </a:pPr>
            <a:endParaRPr lang="en-US" altLang="ko-KR" b="1" baseline="30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5ECD9A65-0F3E-518A-2924-8EAB83D80D1A}"/>
              </a:ext>
            </a:extLst>
          </p:cNvPr>
          <p:cNvSpPr txBox="1"/>
          <p:nvPr/>
        </p:nvSpPr>
        <p:spPr>
          <a:xfrm>
            <a:off x="1127448" y="2317247"/>
            <a:ext cx="5633838" cy="423321"/>
          </a:xfrm>
          <a:prstGeom prst="rect">
            <a:avLst/>
          </a:prstGeom>
          <a:noFill/>
        </p:spPr>
        <p:txBody>
          <a:bodyPr wrap="square" rtlCol="0">
            <a:spAutoFit/>
          </a:bodyPr>
          <a:lstStyle/>
          <a:p>
            <a:pPr>
              <a:lnSpc>
                <a:spcPct val="130000"/>
              </a:lnSpc>
            </a:pPr>
            <a:r>
              <a:rPr lang="en-US" altLang="ko-KR" i="1" dirty="0">
                <a:solidFill>
                  <a:schemeClr val="tx1">
                    <a:lumMod val="75000"/>
                    <a:lumOff val="25000"/>
                  </a:schemeClr>
                </a:solidFill>
                <a:latin typeface="Calibri" panose="020F0502020204030204" pitchFamily="34" charset="0"/>
                <a:cs typeface="Calibri" panose="020F0502020204030204" pitchFamily="34" charset="0"/>
              </a:rPr>
              <a:t>4.14.2   Micro-RNA</a:t>
            </a:r>
            <a:r>
              <a:rPr lang="en-US" altLang="ko-KR" i="1" baseline="30000" dirty="0">
                <a:solidFill>
                  <a:schemeClr val="tx1">
                    <a:lumMod val="75000"/>
                    <a:lumOff val="25000"/>
                  </a:schemeClr>
                </a:solidFill>
                <a:latin typeface="Calibri" panose="020F0502020204030204" pitchFamily="34" charset="0"/>
                <a:cs typeface="Calibri" panose="020F0502020204030204" pitchFamily="34" charset="0"/>
              </a:rPr>
              <a:t>1</a:t>
            </a:r>
          </a:p>
        </p:txBody>
      </p:sp>
    </p:spTree>
    <p:extLst>
      <p:ext uri="{BB962C8B-B14F-4D97-AF65-F5344CB8AC3E}">
        <p14:creationId xmlns:p14="http://schemas.microsoft.com/office/powerpoint/2010/main" val="2199684140"/>
      </p:ext>
    </p:extLst>
  </p:cSld>
  <p:clrMapOvr>
    <a:masterClrMapping/>
  </p:clrMapOvr>
</p:sld>
</file>

<file path=ppt/theme/theme1.xml><?xml version="1.0" encoding="utf-8"?>
<a:theme xmlns:a="http://schemas.openxmlformats.org/drawingml/2006/main" name="Office-thema">
  <a:themeElements>
    <a:clrScheme name="Aangepast 1">
      <a:dk1>
        <a:sysClr val="windowText" lastClr="000000"/>
      </a:dk1>
      <a:lt1>
        <a:sysClr val="window" lastClr="FFFFFF"/>
      </a:lt1>
      <a:dk2>
        <a:srgbClr val="494429"/>
      </a:dk2>
      <a:lt2>
        <a:srgbClr val="EEECE1"/>
      </a:lt2>
      <a:accent1>
        <a:srgbClr val="153057"/>
      </a:accent1>
      <a:accent2>
        <a:srgbClr val="3C79D0"/>
      </a:accent2>
      <a:accent3>
        <a:srgbClr val="7F7F7F"/>
      </a:accent3>
      <a:accent4>
        <a:srgbClr val="A5A5A5"/>
      </a:accent4>
      <a:accent5>
        <a:srgbClr val="0954A0"/>
      </a:accent5>
      <a:accent6>
        <a:srgbClr val="5F5F5F"/>
      </a:accent6>
      <a:hlink>
        <a:srgbClr val="153057"/>
      </a:hlink>
      <a:folHlink>
        <a:srgbClr val="89AEE2"/>
      </a:folHlink>
    </a:clrScheme>
    <a:fontScheme name="Aangepast 1">
      <a:majorFont>
        <a:latin typeface="AvenirNext LT Pro Bold"/>
        <a:ea typeface=""/>
        <a:cs typeface=""/>
      </a:majorFont>
      <a:minorFont>
        <a:latin typeface="AvenirNext LT Pro Regular"/>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chorCtr="0">
        <a:no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F244B4CAB0204FA4D29373BE6DD07F" ma:contentTypeVersion="9" ma:contentTypeDescription="Create a new document." ma:contentTypeScope="" ma:versionID="e421206f121ece2129107d06703a13b7">
  <xsd:schema xmlns:xsd="http://www.w3.org/2001/XMLSchema" xmlns:xs="http://www.w3.org/2001/XMLSchema" xmlns:p="http://schemas.microsoft.com/office/2006/metadata/properties" xmlns:ns2="694bbf9f-55b3-43c5-b7dd-a5689215023c" xmlns:ns3="d206f1e4-d77d-42c3-9cf0-bd984b32c959" targetNamespace="http://schemas.microsoft.com/office/2006/metadata/properties" ma:root="true" ma:fieldsID="54760d9b47d153c40b9dcdb5b249bc69" ns2:_="" ns3:_="">
    <xsd:import namespace="694bbf9f-55b3-43c5-b7dd-a5689215023c"/>
    <xsd:import namespace="d206f1e4-d77d-42c3-9cf0-bd984b32c95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4bbf9f-55b3-43c5-b7dd-a568921502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369b9c7-318f-417c-8a2c-3a72a8a09697"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06f1e4-d77d-42c3-9cf0-bd984b32c95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98bd1dc-22f4-483c-94f8-89fdc9ab7b36}" ma:internalName="TaxCatchAll" ma:showField="CatchAllData" ma:web="d206f1e4-d77d-42c3-9cf0-bd984b32c959">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206f1e4-d77d-42c3-9cf0-bd984b32c959" xsi:nil="true"/>
    <lcf76f155ced4ddcb4097134ff3c332f xmlns="694bbf9f-55b3-43c5-b7dd-a5689215023c">
      <Terms xmlns="http://schemas.microsoft.com/office/infopath/2007/PartnerControls"/>
    </lcf76f155ced4ddcb4097134ff3c332f>
    <SharedWithUsers xmlns="d206f1e4-d77d-42c3-9cf0-bd984b32c959">
      <UserInfo>
        <DisplayName>Madhubrata Ghosh</DisplayName>
        <AccountId>20</AccountId>
        <AccountType/>
      </UserInfo>
      <UserInfo>
        <DisplayName>Angus Soh</DisplayName>
        <AccountId>21</AccountId>
        <AccountType/>
      </UserInfo>
    </SharedWithUsers>
  </documentManagement>
</p:properties>
</file>

<file path=customXml/itemProps1.xml><?xml version="1.0" encoding="utf-8"?>
<ds:datastoreItem xmlns:ds="http://schemas.openxmlformats.org/officeDocument/2006/customXml" ds:itemID="{93394ACA-8328-42B9-874B-9603A093BC1B}">
  <ds:schemaRefs>
    <ds:schemaRef ds:uri="http://schemas.microsoft.com/sharepoint/v3/contenttype/forms"/>
  </ds:schemaRefs>
</ds:datastoreItem>
</file>

<file path=customXml/itemProps2.xml><?xml version="1.0" encoding="utf-8"?>
<ds:datastoreItem xmlns:ds="http://schemas.openxmlformats.org/officeDocument/2006/customXml" ds:itemID="{DF122AEA-35BB-4D87-A2A0-17EE7AEC0C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4bbf9f-55b3-43c5-b7dd-a5689215023c"/>
    <ds:schemaRef ds:uri="d206f1e4-d77d-42c3-9cf0-bd984b32c9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B93B70-51AB-4BED-AFAD-8F32203725F1}">
  <ds:schemaRefs>
    <ds:schemaRef ds:uri="http://schemas.microsoft.com/office/2006/metadata/properties"/>
    <ds:schemaRef ds:uri="http://schemas.microsoft.com/office/infopath/2007/PartnerControls"/>
    <ds:schemaRef ds:uri="d206f1e4-d77d-42c3-9cf0-bd984b32c959"/>
    <ds:schemaRef ds:uri="694bbf9f-55b3-43c5-b7dd-a5689215023c"/>
  </ds:schemaRefs>
</ds:datastoreItem>
</file>

<file path=docProps/app.xml><?xml version="1.0" encoding="utf-8"?>
<Properties xmlns="http://schemas.openxmlformats.org/officeDocument/2006/extended-properties" xmlns:vt="http://schemas.openxmlformats.org/officeDocument/2006/docPropsVTypes">
  <Template/>
  <TotalTime>1135</TotalTime>
  <Words>8490</Words>
  <Application>Microsoft Office PowerPoint</Application>
  <PresentationFormat>Широкоэкранный</PresentationFormat>
  <Paragraphs>707</Paragraphs>
  <Slides>40</Slides>
  <Notes>35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40</vt:i4>
      </vt:variant>
    </vt:vector>
  </HeadingPairs>
  <TitlesOfParts>
    <vt:vector size="50" baseType="lpstr">
      <vt:lpstr>.AppleSystemUIFont</vt:lpstr>
      <vt:lpstr>Avenir Book</vt:lpstr>
      <vt:lpstr>AvenirNext LT Pro Regular</vt:lpstr>
      <vt:lpstr>arial</vt:lpstr>
      <vt:lpstr>arial</vt:lpstr>
      <vt:lpstr>Calibri</vt:lpstr>
      <vt:lpstr>Times New Roman</vt:lpstr>
      <vt:lpstr>Verdana</vt:lpstr>
      <vt:lpstr>Wingdings</vt:lpstr>
      <vt:lpstr>Office-thema</vt:lpstr>
      <vt:lpstr>Astellas Urology INSIGHT Webinar</vt:lpstr>
      <vt:lpstr>Speaker introduction</vt:lpstr>
      <vt:lpstr>Product Label Disclaimer</vt:lpstr>
      <vt:lpstr>Management of OAB and LUTS:  A review of the 2022 updates in the EAU guidelines  </vt:lpstr>
      <vt:lpstr>Male LUTS: Major Updates 2022</vt:lpstr>
      <vt:lpstr>Key features of LUTS</vt:lpstr>
      <vt:lpstr>Overactive bladder (OAB): Overview</vt:lpstr>
      <vt:lpstr>Male LUTS: Diagnostic Evaluation (1/2)</vt:lpstr>
      <vt:lpstr>Male LUTS: Diagnostic Evaluation (2/2)</vt:lpstr>
      <vt:lpstr>Non-pharmacological disease management in LUTS</vt:lpstr>
      <vt:lpstr>Updates to the EAU guidelines for the management of non-neurogenic male LUTS: Conservative treatment</vt:lpstr>
      <vt:lpstr>Pharmacological disease management in LUTS1</vt:lpstr>
      <vt:lpstr>Updates to the EAU guidelines for the management of non-neurogenic male LUTS: Pharmacological treatment</vt:lpstr>
      <vt:lpstr>Updates to the EAU guidelines for the management of non-neurogenic male LUTS: Pharmacological treatment</vt:lpstr>
      <vt:lpstr>Updates to the EAU guidelines for the management of non-neurogenic male LUTS: Pharmacological treatment</vt:lpstr>
      <vt:lpstr>Inadequate management of LUTS with α1-adrenoreceptor antagonists </vt:lpstr>
      <vt:lpstr>Updates to the EAU guidelines for the management of non-neurogenic male LUTS: Pharmacological treatment</vt:lpstr>
      <vt:lpstr>PILLAR Study: Study design and population</vt:lpstr>
      <vt:lpstr>Презентация PowerPoint</vt:lpstr>
      <vt:lpstr>Презентация PowerPoint</vt:lpstr>
      <vt:lpstr>Updates to the EAU guidelines for the management of non-neurogenic male LUTS: Pharmacological treatment</vt:lpstr>
      <vt:lpstr>Updates to the EAU guidelines for the management of non-neurogenic male LUTS: Pharmacological treatment</vt:lpstr>
      <vt:lpstr>Updates to the EAU guidelines for the management of non-neurogenic male LUTS: MATCH study</vt:lpstr>
      <vt:lpstr>Презентация PowerPoint</vt:lpstr>
      <vt:lpstr>Презентация PowerPoint</vt:lpstr>
      <vt:lpstr>Презентация PowerPoint</vt:lpstr>
      <vt:lpstr>Updates to the EAU guidelines for the management of non-neurogenic male LUTS: PLUS study</vt:lpstr>
      <vt:lpstr>Презентация PowerPoint</vt:lpstr>
      <vt:lpstr>Презентация PowerPoint</vt:lpstr>
      <vt:lpstr>Презентация PowerPoint</vt:lpstr>
      <vt:lpstr>Antimuscarinics are effective against LUTS but must be used with caution </vt:lpstr>
      <vt:lpstr>Updates to the EAU guidelines for the management of non-neurogenic male LUTS: Pharmacological treatment</vt:lpstr>
      <vt:lpstr>Updates to the EAU guidelines for the management of non-neurogenic male LUTS: Pharmacological treatment</vt:lpstr>
      <vt:lpstr>Updates to the EAU guidelines for the management of non-neurogenic male LUTS: Pharmacological treatment</vt:lpstr>
      <vt:lpstr>Mirabegron in male OAB patients with or without LUTS –  POOLED analysis of phase III trials</vt:lpstr>
      <vt:lpstr>Mirabegron in male OAB patients with or without LUTS –  TEAE</vt:lpstr>
      <vt:lpstr>Mirabegron in male OAB patients with or without LUTS –   No increase in PVR volume or acute urinary retention</vt:lpstr>
      <vt:lpstr>Efficacy of mirabegron vs placebo</vt:lpstr>
      <vt:lpstr>Safety and tolerability of mirabegron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sven</dc:creator>
  <cp:lastModifiedBy>Nesterova, Maria</cp:lastModifiedBy>
  <cp:revision>719</cp:revision>
  <cp:lastPrinted>2019-12-02T14:58:16Z</cp:lastPrinted>
  <dcterms:created xsi:type="dcterms:W3CDTF">2014-06-03T10:34:09Z</dcterms:created>
  <dcterms:modified xsi:type="dcterms:W3CDTF">2023-04-06T08:23:14Z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0x010100BCF244B4CAB0204FA4D29373BE6DD07F</vt:lpwstr>
  </property>
  <property fmtid="{D5CDD505-2E9C-101B-9397-08002B2CF9AE}" pid="3" name="MediaServiceImageTags">
    <vt:lpwstr/>
  </property>
</Properties>
</file>